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77" r:id="rId4"/>
    <p:sldMasterId id="2147485057" r:id="rId5"/>
    <p:sldMasterId id="2147484229" r:id="rId6"/>
    <p:sldMasterId id="2147493851" r:id="rId7"/>
  </p:sldMasterIdLst>
  <p:notesMasterIdLst>
    <p:notesMasterId r:id="rId100"/>
  </p:notesMasterIdLst>
  <p:handoutMasterIdLst>
    <p:handoutMasterId r:id="rId101"/>
  </p:handoutMasterIdLst>
  <p:sldIdLst>
    <p:sldId id="2142532834" r:id="rId8"/>
    <p:sldId id="2142532836" r:id="rId9"/>
    <p:sldId id="2142532853" r:id="rId10"/>
    <p:sldId id="2142532946" r:id="rId11"/>
    <p:sldId id="2134804994" r:id="rId12"/>
    <p:sldId id="2142532889" r:id="rId13"/>
    <p:sldId id="2142532888" r:id="rId14"/>
    <p:sldId id="2076137754" r:id="rId15"/>
    <p:sldId id="2076138555" r:id="rId16"/>
    <p:sldId id="2142532857" r:id="rId17"/>
    <p:sldId id="2076138559" r:id="rId18"/>
    <p:sldId id="2076137782" r:id="rId19"/>
    <p:sldId id="2076138557" r:id="rId20"/>
    <p:sldId id="2076138556" r:id="rId21"/>
    <p:sldId id="2076137736" r:id="rId22"/>
    <p:sldId id="2076137783" r:id="rId23"/>
    <p:sldId id="2076137713" r:id="rId24"/>
    <p:sldId id="2142532949" r:id="rId25"/>
    <p:sldId id="2142532874" r:id="rId26"/>
    <p:sldId id="2142532875" r:id="rId27"/>
    <p:sldId id="2142532928" r:id="rId28"/>
    <p:sldId id="2142532924" r:id="rId29"/>
    <p:sldId id="2142532839" r:id="rId30"/>
    <p:sldId id="2142532920" r:id="rId31"/>
    <p:sldId id="2142532921" r:id="rId32"/>
    <p:sldId id="2142532922" r:id="rId33"/>
    <p:sldId id="2142532911" r:id="rId34"/>
    <p:sldId id="2142532890" r:id="rId35"/>
    <p:sldId id="2142532951" r:id="rId36"/>
    <p:sldId id="2076137712" r:id="rId37"/>
    <p:sldId id="2076137717" r:id="rId38"/>
    <p:sldId id="2142532892" r:id="rId39"/>
    <p:sldId id="2142532894" r:id="rId40"/>
    <p:sldId id="2076137282" r:id="rId41"/>
    <p:sldId id="2142532912" r:id="rId42"/>
    <p:sldId id="2142532905" r:id="rId43"/>
    <p:sldId id="2076137251" r:id="rId44"/>
    <p:sldId id="2142532914" r:id="rId45"/>
    <p:sldId id="2142532915" r:id="rId46"/>
    <p:sldId id="2142532907" r:id="rId47"/>
    <p:sldId id="2142532931" r:id="rId48"/>
    <p:sldId id="2076137724" r:id="rId49"/>
    <p:sldId id="2076137737" r:id="rId50"/>
    <p:sldId id="2076137738" r:id="rId51"/>
    <p:sldId id="2076137739" r:id="rId52"/>
    <p:sldId id="2142532864" r:id="rId53"/>
    <p:sldId id="2076137730" r:id="rId54"/>
    <p:sldId id="2076137726" r:id="rId55"/>
    <p:sldId id="2076137921" r:id="rId56"/>
    <p:sldId id="2076137922" r:id="rId57"/>
    <p:sldId id="2076137868" r:id="rId58"/>
    <p:sldId id="2142532932" r:id="rId59"/>
    <p:sldId id="2142532944" r:id="rId60"/>
    <p:sldId id="2076138198" r:id="rId61"/>
    <p:sldId id="2142532933" r:id="rId62"/>
    <p:sldId id="2142532906" r:id="rId63"/>
    <p:sldId id="2142532917" r:id="rId64"/>
    <p:sldId id="2076137735" r:id="rId65"/>
    <p:sldId id="2142532950" r:id="rId66"/>
    <p:sldId id="2076137707" r:id="rId67"/>
    <p:sldId id="2142532871" r:id="rId68"/>
    <p:sldId id="2076137731" r:id="rId69"/>
    <p:sldId id="2076137705" r:id="rId70"/>
    <p:sldId id="2142532858" r:id="rId71"/>
    <p:sldId id="2142532881" r:id="rId72"/>
    <p:sldId id="2142532886" r:id="rId73"/>
    <p:sldId id="2142532887" r:id="rId74"/>
    <p:sldId id="2142532846" r:id="rId75"/>
    <p:sldId id="2142532945" r:id="rId76"/>
    <p:sldId id="2142532850" r:id="rId77"/>
    <p:sldId id="2142532947" r:id="rId78"/>
    <p:sldId id="2142532863" r:id="rId79"/>
    <p:sldId id="2142532849" r:id="rId80"/>
    <p:sldId id="2142532884" r:id="rId81"/>
    <p:sldId id="2142532885" r:id="rId82"/>
    <p:sldId id="2142532948" r:id="rId83"/>
    <p:sldId id="2142532908" r:id="rId84"/>
    <p:sldId id="2142532918" r:id="rId85"/>
    <p:sldId id="2142532930" r:id="rId86"/>
    <p:sldId id="2142532909" r:id="rId87"/>
    <p:sldId id="2142532856" r:id="rId88"/>
    <p:sldId id="2076137776" r:id="rId89"/>
    <p:sldId id="2076137723" r:id="rId90"/>
    <p:sldId id="2076137777" r:id="rId91"/>
    <p:sldId id="2076137778" r:id="rId92"/>
    <p:sldId id="2142532828" r:id="rId93"/>
    <p:sldId id="2142532829" r:id="rId94"/>
    <p:sldId id="2142532837" r:id="rId95"/>
    <p:sldId id="2142532854" r:id="rId96"/>
    <p:sldId id="2142532861" r:id="rId97"/>
    <p:sldId id="2142532862" r:id="rId98"/>
    <p:sldId id="2142532910" r:id="rId9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ance" id="{C528DCE4-5A75-44D4-92CB-B0D9AC2E5B05}">
          <p14:sldIdLst>
            <p14:sldId id="2142532834"/>
            <p14:sldId id="2142532836"/>
          </p14:sldIdLst>
        </p14:section>
        <p14:section name="Intro - L100" id="{3A26BB1F-E2A6-47D4-912A-7B8CB37DE67F}">
          <p14:sldIdLst>
            <p14:sldId id="2142532853"/>
            <p14:sldId id="2142532946"/>
            <p14:sldId id="2134804994"/>
            <p14:sldId id="2142532889"/>
            <p14:sldId id="2142532888"/>
            <p14:sldId id="2076137754"/>
            <p14:sldId id="2076138555"/>
            <p14:sldId id="2142532857"/>
          </p14:sldIdLst>
        </p14:section>
        <p14:section name="L200" id="{18668EB4-655E-44C0-82D6-AEF67A7B08FB}">
          <p14:sldIdLst>
            <p14:sldId id="2076138559"/>
            <p14:sldId id="2076137782"/>
            <p14:sldId id="2076138557"/>
            <p14:sldId id="2076138556"/>
            <p14:sldId id="2076137736"/>
            <p14:sldId id="2076137783"/>
            <p14:sldId id="2076137713"/>
            <p14:sldId id="2142532949"/>
            <p14:sldId id="2142532874"/>
            <p14:sldId id="2142532875"/>
            <p14:sldId id="2142532928"/>
            <p14:sldId id="2142532924"/>
            <p14:sldId id="2142532839"/>
            <p14:sldId id="2142532920"/>
            <p14:sldId id="2142532921"/>
            <p14:sldId id="2142532922"/>
            <p14:sldId id="2142532911"/>
            <p14:sldId id="2142532890"/>
            <p14:sldId id="2142532951"/>
            <p14:sldId id="2076137712"/>
            <p14:sldId id="2076137717"/>
            <p14:sldId id="2142532892"/>
            <p14:sldId id="2142532894"/>
            <p14:sldId id="2076137282"/>
            <p14:sldId id="2142532912"/>
            <p14:sldId id="2142532905"/>
            <p14:sldId id="2076137251"/>
            <p14:sldId id="2142532914"/>
            <p14:sldId id="2142532915"/>
            <p14:sldId id="2142532907"/>
            <p14:sldId id="2142532931"/>
          </p14:sldIdLst>
        </p14:section>
        <p14:section name="Customer stories" id="{1C0A9AD4-3DDA-4028-8DBA-F440022F8D9F}">
          <p14:sldIdLst>
            <p14:sldId id="2076137724"/>
            <p14:sldId id="2076137737"/>
            <p14:sldId id="2076137738"/>
            <p14:sldId id="2076137739"/>
            <p14:sldId id="2142532864"/>
            <p14:sldId id="2076137730"/>
            <p14:sldId id="2076137726"/>
          </p14:sldIdLst>
        </p14:section>
        <p14:section name="Pricing and Roadmap" id="{53C19EEE-3484-41F8-9AE5-1E8FC76DD656}">
          <p14:sldIdLst>
            <p14:sldId id="2076137921"/>
            <p14:sldId id="2076137922"/>
            <p14:sldId id="2076137868"/>
            <p14:sldId id="2142532932"/>
            <p14:sldId id="2142532944"/>
            <p14:sldId id="2076138198"/>
            <p14:sldId id="2142532933"/>
            <p14:sldId id="2142532906"/>
            <p14:sldId id="2142532917"/>
          </p14:sldIdLst>
        </p14:section>
        <p14:section name="L300 - Architecture and technical resources" id="{1FAB31D2-A2D1-481F-ABD7-F1EAA0C743B7}">
          <p14:sldIdLst>
            <p14:sldId id="2076137735"/>
            <p14:sldId id="2142532950"/>
            <p14:sldId id="2076137707"/>
            <p14:sldId id="2142532871"/>
            <p14:sldId id="2076137731"/>
            <p14:sldId id="2076137705"/>
            <p14:sldId id="2142532858"/>
          </p14:sldIdLst>
        </p14:section>
        <p14:section name="L400 - Architecture deep-dive" id="{6AE78D22-C2FC-445F-B556-6C9216711109}">
          <p14:sldIdLst>
            <p14:sldId id="2142532881"/>
            <p14:sldId id="2142532886"/>
            <p14:sldId id="2142532887"/>
            <p14:sldId id="2142532846"/>
            <p14:sldId id="2142532945"/>
            <p14:sldId id="2142532850"/>
            <p14:sldId id="2142532947"/>
            <p14:sldId id="2142532863"/>
            <p14:sldId id="2142532849"/>
            <p14:sldId id="2142532884"/>
            <p14:sldId id="2142532885"/>
            <p14:sldId id="2142532948"/>
            <p14:sldId id="2142532908"/>
            <p14:sldId id="2142532918"/>
            <p14:sldId id="2142532930"/>
            <p14:sldId id="2142532909"/>
            <p14:sldId id="2142532856"/>
          </p14:sldIdLst>
        </p14:section>
        <p14:section name="Partner Business Value" id="{239A9F6D-310E-4808-92F0-B733D18BFCD8}">
          <p14:sldIdLst>
            <p14:sldId id="2076137776"/>
            <p14:sldId id="2076137723"/>
            <p14:sldId id="2076137777"/>
            <p14:sldId id="2076137778"/>
            <p14:sldId id="2142532828"/>
            <p14:sldId id="2142532829"/>
            <p14:sldId id="2142532837"/>
          </p14:sldIdLst>
        </p14:section>
        <p14:section name="Appendix" id="{BDE9B849-31AE-4380-B73C-111BA5723046}">
          <p14:sldIdLst>
            <p14:sldId id="2142532854"/>
            <p14:sldId id="2142532861"/>
            <p14:sldId id="2142532862"/>
            <p14:sldId id="21425329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6966E-4401-4A10-9558-1D66621C493F}" name="Jason Hansen" initials="JH" userId="S::jahanse@microsoft.com::027dc85c-3978-42e2-ac40-20b820aa0f97" providerId="AD"/>
  <p188:author id="{6E861C85-F30A-0EB0-68FF-22ADA5796DB4}" name="Sanjay Satheesh" initials="SS" userId="S::sasathee@microsoft.com::40d1a48f-21bc-45f8-9d15-cbf5c7348511" providerId="AD"/>
  <p188:author id="{9F29C2AE-138E-37E1-AFBA-49DB0B65D5F0}" name="Chris Sanders" initials="CS" userId="S::csand@microsoft.com::5b5f59cf-884f-4865-b413-e1dd490977f1" providerId="AD"/>
  <p188:author id="{115D03F4-CE79-932C-11B9-DF52C6079680}" name="Ryan Puffer" initials="RP" userId="S::ryanpu@microsoft.com::d86ec716-ffe3-46b7-93b2-5522f85921b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egan Overton" initials="MO" lastIdx="9" clrIdx="5">
    <p:extLst>
      <p:ext uri="{19B8F6BF-5375-455C-9EA6-DF929625EA0E}">
        <p15:presenceInfo xmlns:p15="http://schemas.microsoft.com/office/powerpoint/2012/main" userId="S::megano@silverfoxprod.com::f60417f7-0de2-4922-a119-d9e6d717a0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9BF00B"/>
    <a:srgbClr val="107C10"/>
    <a:srgbClr val="8661C5"/>
    <a:srgbClr val="D59DFF"/>
    <a:srgbClr val="3C3C41"/>
    <a:srgbClr val="2F2F2F"/>
    <a:srgbClr val="1A1A1A"/>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8D5BF9-F84A-4663-94AF-FD3B20178CAF}" v="5" dt="2020-12-02T09:10:04.721"/>
    <p1510:client id="{EE7017E2-DE42-48A6-963C-27138394CA95}" v="64" dt="2020-12-02T00:56:53.8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30" y="4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microsoft.com/office/2015/10/relationships/revisionInfo" Target="revisionInfo.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commentAuthors" Target="commentAuthors.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108" Type="http://schemas.microsoft.com/office/2018/10/relationships/authors" Targe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diagrams/_rels/data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svg"/><Relationship Id="rId1" Type="http://schemas.openxmlformats.org/officeDocument/2006/relationships/image" Target="../media/image214.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ata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svg"/><Relationship Id="rId1" Type="http://schemas.openxmlformats.org/officeDocument/2006/relationships/image" Target="../media/image220.png"/><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svg"/><Relationship Id="rId1" Type="http://schemas.openxmlformats.org/officeDocument/2006/relationships/image" Target="../media/image214.png"/><Relationship Id="rId6" Type="http://schemas.openxmlformats.org/officeDocument/2006/relationships/image" Target="../media/image219.svg"/><Relationship Id="rId5" Type="http://schemas.openxmlformats.org/officeDocument/2006/relationships/image" Target="../media/image218.png"/><Relationship Id="rId4" Type="http://schemas.openxmlformats.org/officeDocument/2006/relationships/image" Target="../media/image2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7.sv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svg"/><Relationship Id="rId1" Type="http://schemas.openxmlformats.org/officeDocument/2006/relationships/image" Target="../media/image220.png"/><Relationship Id="rId6" Type="http://schemas.openxmlformats.org/officeDocument/2006/relationships/image" Target="../media/image225.svg"/><Relationship Id="rId5" Type="http://schemas.openxmlformats.org/officeDocument/2006/relationships/image" Target="../media/image224.png"/><Relationship Id="rId4" Type="http://schemas.openxmlformats.org/officeDocument/2006/relationships/image" Target="../media/image2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custT="1"/>
      <dgm:spPr/>
      <dgm:t>
        <a:bodyPr/>
        <a:lstStyle/>
        <a:p>
          <a:pPr>
            <a:lnSpc>
              <a:spcPct val="100000"/>
            </a:lnSpc>
          </a:pPr>
          <a:r>
            <a:rPr lang="en-US" sz="1400">
              <a:latin typeface="+mj-lt"/>
            </a:rPr>
            <a:t>Git as the source of truth for a system</a:t>
          </a:r>
        </a:p>
      </dgm:t>
    </dgm:pt>
    <dgm:pt modelId="{0F7AFBE3-FF95-472B-B410-B0ED7C5F5216}" type="parTrans" cxnId="{7AC51418-DD41-40FB-BEBA-458451723293}">
      <dgm:prSet/>
      <dgm:spPr/>
      <dgm:t>
        <a:bodyPr/>
        <a:lstStyle/>
        <a:p>
          <a:endParaRPr lang="en-US"/>
        </a:p>
      </dgm:t>
    </dgm:pt>
    <dgm:pt modelId="{86A6B74F-12FF-4C13-B6E0-0C9A426B16D0}" type="sibTrans" cxnId="{7AC51418-DD41-40FB-BEBA-458451723293}">
      <dgm:prSet/>
      <dgm:spPr/>
      <dgm:t>
        <a:bodyPr/>
        <a:lstStyle/>
        <a:p>
          <a:endParaRPr lang="en-US"/>
        </a:p>
      </dgm:t>
    </dgm:pt>
    <dgm:pt modelId="{067191AB-AB77-4FBD-8C24-14F7CE94545D}">
      <dgm:prSet custT="1"/>
      <dgm:spPr/>
      <dgm:t>
        <a:bodyPr/>
        <a:lstStyle/>
        <a:p>
          <a:pPr>
            <a:lnSpc>
              <a:spcPct val="100000"/>
            </a:lnSpc>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a:lnSpc>
              <a:spcPct val="100000"/>
            </a:lnSpc>
          </a:pPr>
          <a:r>
            <a:rPr lang="en-US" sz="1400" kern="1200">
              <a:latin typeface="+mj-lt"/>
            </a:rPr>
            <a:t>(create, change, and delete)</a:t>
          </a:r>
        </a:p>
      </dgm:t>
    </dgm:pt>
    <dgm:pt modelId="{4F763B04-C080-476F-8200-CECF12DA6756}" type="parTrans" cxnId="{2CB558C6-8CF7-420C-B9AB-C157C852C192}">
      <dgm:prSet/>
      <dgm:spPr/>
      <dgm:t>
        <a:bodyPr/>
        <a:lstStyle/>
        <a:p>
          <a:endParaRPr lang="en-US"/>
        </a:p>
      </dgm:t>
    </dgm:pt>
    <dgm:pt modelId="{179983EC-317F-4AF2-A2D2-0D47BE905D1B}" type="sibTrans" cxnId="{2CB558C6-8CF7-420C-B9AB-C157C852C192}">
      <dgm:prSet/>
      <dgm:spPr/>
      <dgm:t>
        <a:bodyPr/>
        <a:lstStyle/>
        <a:p>
          <a:endParaRPr lang="en-US"/>
        </a:p>
      </dgm:t>
    </dgm:pt>
    <dgm:pt modelId="{A1631C57-A575-4E8D-B9EC-B76865887699}">
      <dgm:prSet custT="1"/>
      <dgm:spPr/>
      <dgm:t>
        <a:bodyPr/>
        <a:lstStyle/>
        <a:p>
          <a:pPr>
            <a:lnSpc>
              <a:spcPct val="100000"/>
            </a:lnSpc>
          </a:pPr>
          <a:r>
            <a:rPr lang="en-US" sz="1400">
              <a:latin typeface="+mj-lt"/>
            </a:rPr>
            <a:t>All changes are observable</a:t>
          </a:r>
        </a:p>
      </dgm:t>
    </dgm:pt>
    <dgm:pt modelId="{E8C9A6CC-A1AC-4D5C-BC53-0D294CE79D46}" type="parTrans" cxnId="{918EAA47-14E4-47A6-96A3-7EEAFBAFD15C}">
      <dgm:prSet/>
      <dgm:spPr/>
      <dgm:t>
        <a:bodyPr/>
        <a:lstStyle/>
        <a:p>
          <a:endParaRPr lang="en-US"/>
        </a:p>
      </dgm:t>
    </dgm:pt>
    <dgm:pt modelId="{F51380B2-2FCE-4C5C-997A-5A9554B94783}" type="sibTrans" cxnId="{918EAA47-14E4-47A6-96A3-7EEAFBAFD15C}">
      <dgm:prSet/>
      <dgm:spPr/>
      <dgm:t>
        <a:bodyPr/>
        <a:lstStyle/>
        <a:p>
          <a:endParaRPr lang="en-US"/>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ngerprint"/>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3">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3" custScaleX="142571">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gnifying glass"/>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3">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918EAA47-14E4-47A6-96A3-7EEAFBAFD15C}" srcId="{450E01B7-C5E3-468C-A7BB-C588F43C23AF}" destId="{A1631C57-A575-4E8D-B9EC-B76865887699}" srcOrd="2" destOrd="0" parTransId="{E8C9A6CC-A1AC-4D5C-BC53-0D294CE79D46}" sibTransId="{F51380B2-2FCE-4C5C-997A-5A9554B94783}"/>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0E01B7-C5E3-468C-A7BB-C588F43C23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B8F7C5D5-9AE2-46C0-9FC4-0138411D5918}">
      <dgm:prSet/>
      <dgm:spPr/>
      <dgm:t>
        <a:bodyPr/>
        <a:lstStyle/>
        <a:p>
          <a:pPr>
            <a:lnSpc>
              <a:spcPct val="100000"/>
            </a:lnSpc>
          </a:pPr>
          <a:r>
            <a:rPr lang="en-US">
              <a:latin typeface="+mj-lt"/>
            </a:rPr>
            <a:t>System state described declaratively</a:t>
          </a:r>
        </a:p>
      </dgm:t>
    </dgm:pt>
    <dgm:pt modelId="{0F7AFBE3-FF95-472B-B410-B0ED7C5F5216}" type="parTrans" cxnId="{7AC51418-DD41-40FB-BEBA-458451723293}">
      <dgm:prSet/>
      <dgm:spPr/>
      <dgm:t>
        <a:bodyPr/>
        <a:lstStyle/>
        <a:p>
          <a:endParaRPr lang="en-US">
            <a:latin typeface="+mj-lt"/>
          </a:endParaRPr>
        </a:p>
      </dgm:t>
    </dgm:pt>
    <dgm:pt modelId="{86A6B74F-12FF-4C13-B6E0-0C9A426B16D0}" type="sibTrans" cxnId="{7AC51418-DD41-40FB-BEBA-458451723293}">
      <dgm:prSet/>
      <dgm:spPr/>
      <dgm:t>
        <a:bodyPr/>
        <a:lstStyle/>
        <a:p>
          <a:endParaRPr lang="en-US">
            <a:latin typeface="+mj-lt"/>
          </a:endParaRPr>
        </a:p>
      </dgm:t>
    </dgm:pt>
    <dgm:pt modelId="{067191AB-AB77-4FBD-8C24-14F7CE94545D}">
      <dgm:prSet/>
      <dgm:spPr/>
      <dgm:t>
        <a:bodyPr/>
        <a:lstStyle/>
        <a:p>
          <a:pPr>
            <a:lnSpc>
              <a:spcPct val="100000"/>
            </a:lnSpc>
          </a:pPr>
          <a:r>
            <a:rPr lang="en-US">
              <a:latin typeface="+mj-lt"/>
            </a:rPr>
            <a:t>State declaration versioned in source control</a:t>
          </a:r>
        </a:p>
      </dgm:t>
    </dgm:pt>
    <dgm:pt modelId="{4F763B04-C080-476F-8200-CECF12DA6756}" type="parTrans" cxnId="{2CB558C6-8CF7-420C-B9AB-C157C852C192}">
      <dgm:prSet/>
      <dgm:spPr/>
      <dgm:t>
        <a:bodyPr/>
        <a:lstStyle/>
        <a:p>
          <a:endParaRPr lang="en-US">
            <a:latin typeface="+mj-lt"/>
          </a:endParaRPr>
        </a:p>
      </dgm:t>
    </dgm:pt>
    <dgm:pt modelId="{179983EC-317F-4AF2-A2D2-0D47BE905D1B}" type="sibTrans" cxnId="{2CB558C6-8CF7-420C-B9AB-C157C852C192}">
      <dgm:prSet/>
      <dgm:spPr/>
      <dgm:t>
        <a:bodyPr/>
        <a:lstStyle/>
        <a:p>
          <a:endParaRPr lang="en-US">
            <a:latin typeface="+mj-lt"/>
          </a:endParaRPr>
        </a:p>
      </dgm:t>
    </dgm:pt>
    <dgm:pt modelId="{A1631C57-A575-4E8D-B9EC-B76865887699}">
      <dgm:prSet/>
      <dgm:spPr/>
      <dgm:t>
        <a:bodyPr/>
        <a:lstStyle/>
        <a:p>
          <a:pPr>
            <a:lnSpc>
              <a:spcPct val="100000"/>
            </a:lnSpc>
          </a:pPr>
          <a:r>
            <a:rPr lang="en-US">
              <a:latin typeface="+mj-lt"/>
            </a:rPr>
            <a:t>Approved changes are applied automatically</a:t>
          </a:r>
        </a:p>
      </dgm:t>
    </dgm:pt>
    <dgm:pt modelId="{E8C9A6CC-A1AC-4D5C-BC53-0D294CE79D46}" type="parTrans" cxnId="{918EAA47-14E4-47A6-96A3-7EEAFBAFD15C}">
      <dgm:prSet/>
      <dgm:spPr/>
      <dgm:t>
        <a:bodyPr/>
        <a:lstStyle/>
        <a:p>
          <a:endParaRPr lang="en-US">
            <a:latin typeface="+mj-lt"/>
          </a:endParaRPr>
        </a:p>
      </dgm:t>
    </dgm:pt>
    <dgm:pt modelId="{F51380B2-2FCE-4C5C-997A-5A9554B94783}" type="sibTrans" cxnId="{918EAA47-14E4-47A6-96A3-7EEAFBAFD15C}">
      <dgm:prSet/>
      <dgm:spPr/>
      <dgm:t>
        <a:bodyPr/>
        <a:lstStyle/>
        <a:p>
          <a:endParaRPr lang="en-US">
            <a:latin typeface="+mj-lt"/>
          </a:endParaRPr>
        </a:p>
      </dgm:t>
    </dgm:pt>
    <dgm:pt modelId="{8C0FA1E7-E914-42E1-85FA-CF91C449926B}">
      <dgm:prSet/>
      <dgm:spPr/>
      <dgm:t>
        <a:bodyPr/>
        <a:lstStyle/>
        <a:p>
          <a:pPr>
            <a:lnSpc>
              <a:spcPct val="100000"/>
            </a:lnSpc>
          </a:pPr>
          <a:r>
            <a:rPr lang="en-US">
              <a:latin typeface="+mj-lt"/>
            </a:rPr>
            <a:t>Agents enforce desired state</a:t>
          </a:r>
        </a:p>
      </dgm:t>
    </dgm:pt>
    <dgm:pt modelId="{A82949C6-9F0D-4A9B-936E-C2E33B35214D}" type="parTrans" cxnId="{EB72595D-B9EE-4DD6-89F7-37DC853AC797}">
      <dgm:prSet/>
      <dgm:spPr/>
      <dgm:t>
        <a:bodyPr/>
        <a:lstStyle/>
        <a:p>
          <a:endParaRPr lang="en-US">
            <a:latin typeface="+mj-lt"/>
          </a:endParaRPr>
        </a:p>
      </dgm:t>
    </dgm:pt>
    <dgm:pt modelId="{3BC61826-DCF4-44C2-8A4E-081EAC1A1FCC}" type="sibTrans" cxnId="{EB72595D-B9EE-4DD6-89F7-37DC853AC797}">
      <dgm:prSet/>
      <dgm:spPr/>
      <dgm:t>
        <a:bodyPr/>
        <a:lstStyle/>
        <a:p>
          <a:endParaRPr lang="en-US">
            <a:latin typeface="+mj-lt"/>
          </a:endParaRPr>
        </a:p>
      </dgm:t>
    </dgm:pt>
    <dgm:pt modelId="{76763F7B-F6F2-408C-9705-5A198CAD6D3B}" type="pres">
      <dgm:prSet presAssocID="{450E01B7-C5E3-468C-A7BB-C588F43C23AF}" presName="root" presStyleCnt="0">
        <dgm:presLayoutVars>
          <dgm:dir/>
          <dgm:resizeHandles val="exact"/>
        </dgm:presLayoutVars>
      </dgm:prSet>
      <dgm:spPr/>
    </dgm:pt>
    <dgm:pt modelId="{E3ADDBE6-0EE3-4CBC-989A-1643819D889A}" type="pres">
      <dgm:prSet presAssocID="{B8F7C5D5-9AE2-46C0-9FC4-0138411D5918}" presName="compNode" presStyleCnt="0"/>
      <dgm:spPr/>
    </dgm:pt>
    <dgm:pt modelId="{9C7EE362-07F6-4791-9EDB-CDB71509D33D}" type="pres">
      <dgm:prSet presAssocID="{B8F7C5D5-9AE2-46C0-9FC4-0138411D5918}"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egaphone"/>
        </a:ext>
      </dgm:extLst>
    </dgm:pt>
    <dgm:pt modelId="{288E6C7D-2C94-477F-9713-B5E62976357D}" type="pres">
      <dgm:prSet presAssocID="{B8F7C5D5-9AE2-46C0-9FC4-0138411D5918}" presName="spaceRect" presStyleCnt="0"/>
      <dgm:spPr/>
    </dgm:pt>
    <dgm:pt modelId="{D503732F-397C-46FC-A9A7-B2684ACCCCBD}" type="pres">
      <dgm:prSet presAssocID="{B8F7C5D5-9AE2-46C0-9FC4-0138411D5918}" presName="textRect" presStyleLbl="revTx" presStyleIdx="0" presStyleCnt="4" custScaleX="122250">
        <dgm:presLayoutVars>
          <dgm:chMax val="1"/>
          <dgm:chPref val="1"/>
        </dgm:presLayoutVars>
      </dgm:prSet>
      <dgm:spPr/>
    </dgm:pt>
    <dgm:pt modelId="{1B765AC8-31FC-4D16-B84B-A7D47345AB13}" type="pres">
      <dgm:prSet presAssocID="{86A6B74F-12FF-4C13-B6E0-0C9A426B16D0}" presName="sibTrans" presStyleCnt="0"/>
      <dgm:spPr/>
    </dgm:pt>
    <dgm:pt modelId="{4E50FC3D-7551-4FC5-B3AC-D83B9D158A9D}" type="pres">
      <dgm:prSet presAssocID="{067191AB-AB77-4FBD-8C24-14F7CE94545D}" presName="compNode" presStyleCnt="0"/>
      <dgm:spPr/>
    </dgm:pt>
    <dgm:pt modelId="{508841D1-5D9D-467B-98F4-158A307E9320}" type="pres">
      <dgm:prSet presAssocID="{067191AB-AB77-4FBD-8C24-14F7CE94545D}" presName="iconRect" presStyleLbl="node1" presStyleIdx="1" presStyleCnt="4" custLinFactNeighborX="2931" custLinFactNeighborY="-97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A6EFB9D9-D6EA-4A1B-B451-617BD350F6A6}" type="pres">
      <dgm:prSet presAssocID="{067191AB-AB77-4FBD-8C24-14F7CE94545D}" presName="spaceRect" presStyleCnt="0"/>
      <dgm:spPr/>
    </dgm:pt>
    <dgm:pt modelId="{69650F37-EE03-445B-9D91-DDF788F2D3F5}" type="pres">
      <dgm:prSet presAssocID="{067191AB-AB77-4FBD-8C24-14F7CE94545D}" presName="textRect" presStyleLbl="revTx" presStyleIdx="1" presStyleCnt="4" custScaleX="130862">
        <dgm:presLayoutVars>
          <dgm:chMax val="1"/>
          <dgm:chPref val="1"/>
        </dgm:presLayoutVars>
      </dgm:prSet>
      <dgm:spPr/>
    </dgm:pt>
    <dgm:pt modelId="{AC8B5A2A-0656-4210-BD0D-F2535985BA40}" type="pres">
      <dgm:prSet presAssocID="{179983EC-317F-4AF2-A2D2-0D47BE905D1B}" presName="sibTrans" presStyleCnt="0"/>
      <dgm:spPr/>
    </dgm:pt>
    <dgm:pt modelId="{276A2567-0DD8-46A5-8C1B-3AF683B8F64F}" type="pres">
      <dgm:prSet presAssocID="{A1631C57-A575-4E8D-B9EC-B76865887699}" presName="compNode" presStyleCnt="0"/>
      <dgm:spPr/>
    </dgm:pt>
    <dgm:pt modelId="{9263A923-5242-4877-A979-9D7272FBA64A}" type="pres">
      <dgm:prSet presAssocID="{A1631C57-A575-4E8D-B9EC-B76865887699}"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row circle"/>
        </a:ext>
      </dgm:extLst>
    </dgm:pt>
    <dgm:pt modelId="{ADD26C75-1474-4929-B506-5EA234010935}" type="pres">
      <dgm:prSet presAssocID="{A1631C57-A575-4E8D-B9EC-B76865887699}" presName="spaceRect" presStyleCnt="0"/>
      <dgm:spPr/>
    </dgm:pt>
    <dgm:pt modelId="{A862FD95-BE11-4FE3-91B4-EE0D5EC075AF}" type="pres">
      <dgm:prSet presAssocID="{A1631C57-A575-4E8D-B9EC-B76865887699}" presName="textRect" presStyleLbl="revTx" presStyleIdx="2" presStyleCnt="4" custScaleX="121254">
        <dgm:presLayoutVars>
          <dgm:chMax val="1"/>
          <dgm:chPref val="1"/>
        </dgm:presLayoutVars>
      </dgm:prSet>
      <dgm:spPr/>
    </dgm:pt>
    <dgm:pt modelId="{CB3339DF-910B-4B17-9CEE-D64162477E3E}" type="pres">
      <dgm:prSet presAssocID="{F51380B2-2FCE-4C5C-997A-5A9554B94783}" presName="sibTrans" presStyleCnt="0"/>
      <dgm:spPr/>
    </dgm:pt>
    <dgm:pt modelId="{154E3B93-6CF6-462B-B361-813C069C2B9A}" type="pres">
      <dgm:prSet presAssocID="{8C0FA1E7-E914-42E1-85FA-CF91C449926B}" presName="compNode" presStyleCnt="0"/>
      <dgm:spPr/>
    </dgm:pt>
    <dgm:pt modelId="{74757373-4F38-426C-A4E7-9154DDE847C3}" type="pres">
      <dgm:prSet presAssocID="{8C0FA1E7-E914-42E1-85FA-CF91C44992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lice"/>
        </a:ext>
      </dgm:extLst>
    </dgm:pt>
    <dgm:pt modelId="{75B77C6A-AA93-4862-85F8-F741168CD446}" type="pres">
      <dgm:prSet presAssocID="{8C0FA1E7-E914-42E1-85FA-CF91C449926B}" presName="spaceRect" presStyleCnt="0"/>
      <dgm:spPr/>
    </dgm:pt>
    <dgm:pt modelId="{B247A189-BB09-424B-88BF-8D0BD3B71A27}" type="pres">
      <dgm:prSet presAssocID="{8C0FA1E7-E914-42E1-85FA-CF91C449926B}" presName="textRect" presStyleLbl="revTx" presStyleIdx="3" presStyleCnt="4">
        <dgm:presLayoutVars>
          <dgm:chMax val="1"/>
          <dgm:chPref val="1"/>
        </dgm:presLayoutVars>
      </dgm:prSet>
      <dgm:spPr/>
    </dgm:pt>
  </dgm:ptLst>
  <dgm:cxnLst>
    <dgm:cxn modelId="{9017D800-8254-4E7D-809D-55A3DE574F09}" type="presOf" srcId="{A1631C57-A575-4E8D-B9EC-B76865887699}" destId="{A862FD95-BE11-4FE3-91B4-EE0D5EC075AF}" srcOrd="0" destOrd="0" presId="urn:microsoft.com/office/officeart/2018/2/layout/IconLabelList"/>
    <dgm:cxn modelId="{7AC51418-DD41-40FB-BEBA-458451723293}" srcId="{450E01B7-C5E3-468C-A7BB-C588F43C23AF}" destId="{B8F7C5D5-9AE2-46C0-9FC4-0138411D5918}" srcOrd="0" destOrd="0" parTransId="{0F7AFBE3-FF95-472B-B410-B0ED7C5F5216}" sibTransId="{86A6B74F-12FF-4C13-B6E0-0C9A426B16D0}"/>
    <dgm:cxn modelId="{EB72595D-B9EE-4DD6-89F7-37DC853AC797}" srcId="{450E01B7-C5E3-468C-A7BB-C588F43C23AF}" destId="{8C0FA1E7-E914-42E1-85FA-CF91C449926B}" srcOrd="3" destOrd="0" parTransId="{A82949C6-9F0D-4A9B-936E-C2E33B35214D}" sibTransId="{3BC61826-DCF4-44C2-8A4E-081EAC1A1FCC}"/>
    <dgm:cxn modelId="{918EAA47-14E4-47A6-96A3-7EEAFBAFD15C}" srcId="{450E01B7-C5E3-468C-A7BB-C588F43C23AF}" destId="{A1631C57-A575-4E8D-B9EC-B76865887699}" srcOrd="2" destOrd="0" parTransId="{E8C9A6CC-A1AC-4D5C-BC53-0D294CE79D46}" sibTransId="{F51380B2-2FCE-4C5C-997A-5A9554B94783}"/>
    <dgm:cxn modelId="{5022CA7D-F5F3-4CF5-8906-9D1D9BE36C3B}" type="presOf" srcId="{8C0FA1E7-E914-42E1-85FA-CF91C449926B}" destId="{B247A189-BB09-424B-88BF-8D0BD3B71A27}" srcOrd="0" destOrd="0" presId="urn:microsoft.com/office/officeart/2018/2/layout/IconLabelList"/>
    <dgm:cxn modelId="{948166A8-EE0C-439C-BA94-D102DF505C37}" type="presOf" srcId="{B8F7C5D5-9AE2-46C0-9FC4-0138411D5918}" destId="{D503732F-397C-46FC-A9A7-B2684ACCCCBD}" srcOrd="0" destOrd="0" presId="urn:microsoft.com/office/officeart/2018/2/layout/IconLabelList"/>
    <dgm:cxn modelId="{2CB558C6-8CF7-420C-B9AB-C157C852C192}" srcId="{450E01B7-C5E3-468C-A7BB-C588F43C23AF}" destId="{067191AB-AB77-4FBD-8C24-14F7CE94545D}" srcOrd="1" destOrd="0" parTransId="{4F763B04-C080-476F-8200-CECF12DA6756}" sibTransId="{179983EC-317F-4AF2-A2D2-0D47BE905D1B}"/>
    <dgm:cxn modelId="{2A5681DC-38B9-4D0D-B76D-84785A7F2703}" type="presOf" srcId="{450E01B7-C5E3-468C-A7BB-C588F43C23AF}" destId="{76763F7B-F6F2-408C-9705-5A198CAD6D3B}" srcOrd="0" destOrd="0" presId="urn:microsoft.com/office/officeart/2018/2/layout/IconLabelList"/>
    <dgm:cxn modelId="{7B6E9EEB-BA3F-4952-A270-3D1EA6BD4966}" type="presOf" srcId="{067191AB-AB77-4FBD-8C24-14F7CE94545D}" destId="{69650F37-EE03-445B-9D91-DDF788F2D3F5}" srcOrd="0" destOrd="0" presId="urn:microsoft.com/office/officeart/2018/2/layout/IconLabelList"/>
    <dgm:cxn modelId="{651DAC74-856B-4921-8E63-96A38E4E1D46}" type="presParOf" srcId="{76763F7B-F6F2-408C-9705-5A198CAD6D3B}" destId="{E3ADDBE6-0EE3-4CBC-989A-1643819D889A}" srcOrd="0" destOrd="0" presId="urn:microsoft.com/office/officeart/2018/2/layout/IconLabelList"/>
    <dgm:cxn modelId="{E0A14C65-B55C-49E9-B022-E9FE4F4227FC}" type="presParOf" srcId="{E3ADDBE6-0EE3-4CBC-989A-1643819D889A}" destId="{9C7EE362-07F6-4791-9EDB-CDB71509D33D}" srcOrd="0" destOrd="0" presId="urn:microsoft.com/office/officeart/2018/2/layout/IconLabelList"/>
    <dgm:cxn modelId="{E22E54D5-BA1A-4F9F-AE7E-B7606F1A462E}" type="presParOf" srcId="{E3ADDBE6-0EE3-4CBC-989A-1643819D889A}" destId="{288E6C7D-2C94-477F-9713-B5E62976357D}" srcOrd="1" destOrd="0" presId="urn:microsoft.com/office/officeart/2018/2/layout/IconLabelList"/>
    <dgm:cxn modelId="{224CC211-C254-4237-B087-8DB86EE14117}" type="presParOf" srcId="{E3ADDBE6-0EE3-4CBC-989A-1643819D889A}" destId="{D503732F-397C-46FC-A9A7-B2684ACCCCBD}" srcOrd="2" destOrd="0" presId="urn:microsoft.com/office/officeart/2018/2/layout/IconLabelList"/>
    <dgm:cxn modelId="{5174C194-6974-45CF-B934-4FA8B3494476}" type="presParOf" srcId="{76763F7B-F6F2-408C-9705-5A198CAD6D3B}" destId="{1B765AC8-31FC-4D16-B84B-A7D47345AB13}" srcOrd="1" destOrd="0" presId="urn:microsoft.com/office/officeart/2018/2/layout/IconLabelList"/>
    <dgm:cxn modelId="{C58C2C81-41D0-43FB-B9A2-144D3C8B8ACD}" type="presParOf" srcId="{76763F7B-F6F2-408C-9705-5A198CAD6D3B}" destId="{4E50FC3D-7551-4FC5-B3AC-D83B9D158A9D}" srcOrd="2" destOrd="0" presId="urn:microsoft.com/office/officeart/2018/2/layout/IconLabelList"/>
    <dgm:cxn modelId="{5D40B6B8-637B-4308-8830-F70EDA17EB55}" type="presParOf" srcId="{4E50FC3D-7551-4FC5-B3AC-D83B9D158A9D}" destId="{508841D1-5D9D-467B-98F4-158A307E9320}" srcOrd="0" destOrd="0" presId="urn:microsoft.com/office/officeart/2018/2/layout/IconLabelList"/>
    <dgm:cxn modelId="{D05F70DE-2D94-445C-A26D-794E2E3B1C53}" type="presParOf" srcId="{4E50FC3D-7551-4FC5-B3AC-D83B9D158A9D}" destId="{A6EFB9D9-D6EA-4A1B-B451-617BD350F6A6}" srcOrd="1" destOrd="0" presId="urn:microsoft.com/office/officeart/2018/2/layout/IconLabelList"/>
    <dgm:cxn modelId="{4B356805-ED8F-4D5B-9C8E-46F845BFC14F}" type="presParOf" srcId="{4E50FC3D-7551-4FC5-B3AC-D83B9D158A9D}" destId="{69650F37-EE03-445B-9D91-DDF788F2D3F5}" srcOrd="2" destOrd="0" presId="urn:microsoft.com/office/officeart/2018/2/layout/IconLabelList"/>
    <dgm:cxn modelId="{2C5182BB-F673-49B9-8C35-E6D66BA0D89F}" type="presParOf" srcId="{76763F7B-F6F2-408C-9705-5A198CAD6D3B}" destId="{AC8B5A2A-0656-4210-BD0D-F2535985BA40}" srcOrd="3" destOrd="0" presId="urn:microsoft.com/office/officeart/2018/2/layout/IconLabelList"/>
    <dgm:cxn modelId="{ED6904CE-FAAB-489D-AC9A-1F8163F60B29}" type="presParOf" srcId="{76763F7B-F6F2-408C-9705-5A198CAD6D3B}" destId="{276A2567-0DD8-46A5-8C1B-3AF683B8F64F}" srcOrd="4" destOrd="0" presId="urn:microsoft.com/office/officeart/2018/2/layout/IconLabelList"/>
    <dgm:cxn modelId="{D2846443-56C0-4E63-A2CE-C3A44AC44110}" type="presParOf" srcId="{276A2567-0DD8-46A5-8C1B-3AF683B8F64F}" destId="{9263A923-5242-4877-A979-9D7272FBA64A}" srcOrd="0" destOrd="0" presId="urn:microsoft.com/office/officeart/2018/2/layout/IconLabelList"/>
    <dgm:cxn modelId="{A4ECB5D1-51B8-44A3-AE20-729400B8FCC1}" type="presParOf" srcId="{276A2567-0DD8-46A5-8C1B-3AF683B8F64F}" destId="{ADD26C75-1474-4929-B506-5EA234010935}" srcOrd="1" destOrd="0" presId="urn:microsoft.com/office/officeart/2018/2/layout/IconLabelList"/>
    <dgm:cxn modelId="{C2436DFD-265F-4D55-8730-0DABD32AEE2D}" type="presParOf" srcId="{276A2567-0DD8-46A5-8C1B-3AF683B8F64F}" destId="{A862FD95-BE11-4FE3-91B4-EE0D5EC075AF}" srcOrd="2" destOrd="0" presId="urn:microsoft.com/office/officeart/2018/2/layout/IconLabelList"/>
    <dgm:cxn modelId="{43EB42A9-33EC-46C1-BBAD-A205FB75275E}" type="presParOf" srcId="{76763F7B-F6F2-408C-9705-5A198CAD6D3B}" destId="{CB3339DF-910B-4B17-9CEE-D64162477E3E}" srcOrd="5" destOrd="0" presId="urn:microsoft.com/office/officeart/2018/2/layout/IconLabelList"/>
    <dgm:cxn modelId="{D5C86AD4-E7D0-434C-8B96-23A5B1EE69D5}" type="presParOf" srcId="{76763F7B-F6F2-408C-9705-5A198CAD6D3B}" destId="{154E3B93-6CF6-462B-B361-813C069C2B9A}" srcOrd="6" destOrd="0" presId="urn:microsoft.com/office/officeart/2018/2/layout/IconLabelList"/>
    <dgm:cxn modelId="{08AC3DD8-C10B-4822-9814-AF87D2D58D28}" type="presParOf" srcId="{154E3B93-6CF6-462B-B361-813C069C2B9A}" destId="{74757373-4F38-426C-A4E7-9154DDE847C3}" srcOrd="0" destOrd="0" presId="urn:microsoft.com/office/officeart/2018/2/layout/IconLabelList"/>
    <dgm:cxn modelId="{3E734D3B-597B-47FF-A2EE-A0C143EF96CA}" type="presParOf" srcId="{154E3B93-6CF6-462B-B361-813C069C2B9A}" destId="{75B77C6A-AA93-4862-85F8-F741168CD446}" srcOrd="1" destOrd="0" presId="urn:microsoft.com/office/officeart/2018/2/layout/IconLabelList"/>
    <dgm:cxn modelId="{866667C9-1A9D-45EC-960A-CDCBE4A58F39}" type="presParOf" srcId="{154E3B93-6CF6-462B-B361-813C069C2B9A}" destId="{B247A189-BB09-424B-88BF-8D0BD3B71A27}" srcOrd="2" destOrd="0" presId="urn:microsoft.com/office/officeart/2018/2/layout/IconLabel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2689202" y="299828"/>
          <a:ext cx="716660" cy="7166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2251243"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source of truth for a system</a:t>
          </a:r>
        </a:p>
      </dsp:txBody>
      <dsp:txXfrm>
        <a:off x="2251243" y="1269511"/>
        <a:ext cx="1592578" cy="716660"/>
      </dsp:txXfrm>
    </dsp:sp>
    <dsp:sp modelId="{508841D1-5D9D-467B-98F4-158A307E9320}">
      <dsp:nvSpPr>
        <dsp:cNvPr id="0" name=""/>
        <dsp:cNvSpPr/>
      </dsp:nvSpPr>
      <dsp:spPr>
        <a:xfrm>
          <a:off x="4899469" y="299828"/>
          <a:ext cx="716660" cy="71666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4122522" y="1269511"/>
          <a:ext cx="2270554"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Git as the single place where we </a:t>
          </a:r>
          <a:r>
            <a:rPr lang="en-US" sz="1400" kern="1200">
              <a:latin typeface="+mj-lt"/>
              <a:ea typeface="+mn-ea"/>
              <a:cs typeface="+mn-cs"/>
            </a:rPr>
            <a:t>operate</a:t>
          </a:r>
          <a:r>
            <a:rPr lang="en-US" sz="1400" kern="1200">
              <a:latin typeface="+mj-lt"/>
            </a:rPr>
            <a:t> </a:t>
          </a:r>
        </a:p>
        <a:p>
          <a:pPr marL="0" lvl="0" indent="0" algn="ctr" defTabSz="622300">
            <a:lnSpc>
              <a:spcPct val="100000"/>
            </a:lnSpc>
            <a:spcBef>
              <a:spcPct val="0"/>
            </a:spcBef>
            <a:spcAft>
              <a:spcPct val="35000"/>
            </a:spcAft>
            <a:buNone/>
          </a:pPr>
          <a:r>
            <a:rPr lang="en-US" sz="1400" kern="1200">
              <a:latin typeface="+mj-lt"/>
            </a:rPr>
            <a:t>(create, change, and delete)</a:t>
          </a:r>
        </a:p>
      </dsp:txBody>
      <dsp:txXfrm>
        <a:off x="4122522" y="1269511"/>
        <a:ext cx="2270554" cy="716660"/>
      </dsp:txXfrm>
    </dsp:sp>
    <dsp:sp modelId="{9263A923-5242-4877-A979-9D7272FBA64A}">
      <dsp:nvSpPr>
        <dsp:cNvPr id="0" name=""/>
        <dsp:cNvSpPr/>
      </dsp:nvSpPr>
      <dsp:spPr>
        <a:xfrm>
          <a:off x="7109737" y="299828"/>
          <a:ext cx="716660" cy="71666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6671778" y="1269511"/>
          <a:ext cx="1592578" cy="716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mj-lt"/>
            </a:rPr>
            <a:t>All changes are observable</a:t>
          </a:r>
        </a:p>
      </dsp:txBody>
      <dsp:txXfrm>
        <a:off x="6671778" y="1269511"/>
        <a:ext cx="1592578" cy="7166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EE362-07F6-4791-9EDB-CDB71509D33D}">
      <dsp:nvSpPr>
        <dsp:cNvPr id="0" name=""/>
        <dsp:cNvSpPr/>
      </dsp:nvSpPr>
      <dsp:spPr>
        <a:xfrm>
          <a:off x="1547150" y="317668"/>
          <a:ext cx="742763" cy="74276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03732F-397C-46FC-A9A7-B2684ACCCCBD}">
      <dsp:nvSpPr>
        <dsp:cNvPr id="0" name=""/>
        <dsp:cNvSpPr/>
      </dsp:nvSpPr>
      <dsp:spPr>
        <a:xfrm>
          <a:off x="909611" y="1308097"/>
          <a:ext cx="201784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System state described declaratively</a:t>
          </a:r>
        </a:p>
      </dsp:txBody>
      <dsp:txXfrm>
        <a:off x="909611" y="1308097"/>
        <a:ext cx="2017841" cy="660234"/>
      </dsp:txXfrm>
    </dsp:sp>
    <dsp:sp modelId="{508841D1-5D9D-467B-98F4-158A307E9320}">
      <dsp:nvSpPr>
        <dsp:cNvPr id="0" name=""/>
        <dsp:cNvSpPr/>
      </dsp:nvSpPr>
      <dsp:spPr>
        <a:xfrm>
          <a:off x="3946689" y="310411"/>
          <a:ext cx="742763" cy="7427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650F37-EE03-445B-9D91-DDF788F2D3F5}">
      <dsp:nvSpPr>
        <dsp:cNvPr id="0" name=""/>
        <dsp:cNvSpPr/>
      </dsp:nvSpPr>
      <dsp:spPr>
        <a:xfrm>
          <a:off x="3216305" y="1308097"/>
          <a:ext cx="2159989"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State declaration versioned in source control</a:t>
          </a:r>
        </a:p>
      </dsp:txBody>
      <dsp:txXfrm>
        <a:off x="3216305" y="1308097"/>
        <a:ext cx="2159989" cy="660234"/>
      </dsp:txXfrm>
    </dsp:sp>
    <dsp:sp modelId="{9263A923-5242-4877-A979-9D7272FBA64A}">
      <dsp:nvSpPr>
        <dsp:cNvPr id="0" name=""/>
        <dsp:cNvSpPr/>
      </dsp:nvSpPr>
      <dsp:spPr>
        <a:xfrm>
          <a:off x="6294467" y="317668"/>
          <a:ext cx="742763" cy="7427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62FD95-BE11-4FE3-91B4-EE0D5EC075AF}">
      <dsp:nvSpPr>
        <dsp:cNvPr id="0" name=""/>
        <dsp:cNvSpPr/>
      </dsp:nvSpPr>
      <dsp:spPr>
        <a:xfrm>
          <a:off x="5665148" y="1308097"/>
          <a:ext cx="2001401"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Approved changes are applied automatically</a:t>
          </a:r>
        </a:p>
      </dsp:txBody>
      <dsp:txXfrm>
        <a:off x="5665148" y="1308097"/>
        <a:ext cx="2001401" cy="660234"/>
      </dsp:txXfrm>
    </dsp:sp>
    <dsp:sp modelId="{74757373-4F38-426C-A4E7-9154DDE847C3}">
      <dsp:nvSpPr>
        <dsp:cNvPr id="0" name=""/>
        <dsp:cNvSpPr/>
      </dsp:nvSpPr>
      <dsp:spPr>
        <a:xfrm>
          <a:off x="8409313" y="317668"/>
          <a:ext cx="742763" cy="7427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47A189-BB09-424B-88BF-8D0BD3B71A27}">
      <dsp:nvSpPr>
        <dsp:cNvPr id="0" name=""/>
        <dsp:cNvSpPr/>
      </dsp:nvSpPr>
      <dsp:spPr>
        <a:xfrm>
          <a:off x="7955402" y="1308097"/>
          <a:ext cx="1650585" cy="66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mj-lt"/>
            </a:rPr>
            <a:t>Agents enforce desired state</a:t>
          </a:r>
        </a:p>
      </dsp:txBody>
      <dsp:txXfrm>
        <a:off x="7955402" y="1308097"/>
        <a:ext cx="1650585" cy="660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12/2/2020 4:57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12/2/2020 4:45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zure.microsoft.com/en-us/services/security-center/"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zure.microsoft.com/en-us/services/azure-sentine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836305-avanade-partner-professional-services-azure-arc"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customers.microsoft.com/en-us/story/844232-ferguson-enterprises-retailers-azure-arc" TargetMode="External"/><Relationship Id="rId4" Type="http://schemas.openxmlformats.org/officeDocument/2006/relationships/hyperlink" Target="https://customers.microsoft.com/en-us/story/842233-africas-talking-partner-professional-services-azure-arc"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79BC0-7BC2-4444-8D01-A1A1A5DBD25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in fact, we have many more of these stories of Azure Arc customers across healthcare, professional services, manufacturing and more.</a:t>
            </a:r>
          </a:p>
          <a:p>
            <a:endParaRPr lang="en-US"/>
          </a:p>
          <a:p>
            <a:r>
              <a:rPr lang="en-US"/>
              <a:t>You can check these out at customers.microsoft.com and search for “Azure Arc”.</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62CF3F-6FAB-450E-BB20-B0E7DB0D430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74485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established  hybrid is the norm for most customers today, let’s try to understand the challenges that customers are facing today with this model.</a:t>
            </a:r>
          </a:p>
          <a:p>
            <a:endParaRPr lang="en-US"/>
          </a:p>
          <a:p>
            <a:r>
              <a:rPr lang="en-US"/>
              <a:t>From an infrastructure point of view, we understand that some of this must remain on-premises. But it is complex, and we often hear customers say they need to have visibility into the health of all their existing as well as future infrastructure and applications in a single pane of glass. Second, from an IT point of view, while organizations understand the need for implementing a governance standard, they find it hard to integrate on-premises policies and updates with their cloud infrastructure. Third, since there are often different app development teams in the organization, there exists a wide range of skills across on-premises and cloud. Customers are looking for consistent inter-operability between the two so they can unify development practices.</a:t>
            </a:r>
          </a:p>
          <a:p>
            <a:endParaRPr lang="en-US"/>
          </a:p>
          <a:p>
            <a:r>
              <a:rPr lang="en-US"/>
              <a:t>Now, let’s also consider the deployment of cloud native services. Some customers operate in highly regulated industries (e.g. govt infrastructure, healthcare, FSI) where both internal and customer data are deemed critical and must remain within the boundaries of on-premises datacenters. There could also be a need for latency requirements where the data processing needs to happen close to the source of data while minimizing disruptions that may arise from internet connectivity issues. Another common scenario is that customers don’t want the management overhead of maintaining these services on-premises and would like to flip to a cloud billing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777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With Azure Arc, we are  helping you address these challenges.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(1) Azure Arc enabled infrastructure enables you to have a single pane of glass view of all your resources – Windows, Linux and SQL Servers as well as Kubernetes containers so you have a better inventory of your IT assets. You can also reduce risk within your organization by establishing a governance framework and applying a standard set of policies for all your workloads. Server/app owners  can now view compliance status of their own servers and take necessary remediation steps from the Azure Portal, This removes some of the management overhead on central IT in tracking and ensuring adherence to compliance standards. Lastly, Azure Arc also helps you adopt cloud practices on-premises – you can deploy applications using a consistent approach (familiar tools/practices) across all your Kubernetes clusters, on any infrastructure. You can standardize change control with declarative configuration management systems like GitOps and you can also easily adopt DevOps techniques, such as Infrastructure as code and empower developers with self service and a selection of tools.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(2) With Azure Arc enabled services, you have the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flexibility </a:t>
            </a:r>
            <a:r>
              <a:rPr lang="en-US" sz="800">
                <a:effectLst/>
                <a:latin typeface="Segoe UI" panose="020B0502040204020203" pitchFamily="34" charset="0"/>
                <a:ea typeface="Times New Roman" panose="02020603050405020304" pitchFamily="18" charset="0"/>
                <a:cs typeface="Times New Roman" panose="02020603050405020304" pitchFamily="18" charset="0"/>
              </a:rPr>
              <a:t>to deploy fully managed Azure services anywhere – on-premises or in other public clouds </a:t>
            </a:r>
            <a:r>
              <a:rPr lang="en-US" sz="800" kern="1200">
                <a:solidFill>
                  <a:schemeClr val="tx1"/>
                </a:solidFill>
                <a:effectLst/>
                <a:latin typeface="+mn-lt"/>
                <a:ea typeface="+mn-ea"/>
                <a:cs typeface="+mn-cs"/>
              </a:rPr>
              <a:t>so you can take advantage of cloud benefits everywhere, such as scalability, fast deployment, and always up-to-date cloud innovation, while adhering to regulatory requirements.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a:solidFill>
                  <a:schemeClr val="tx1"/>
                </a:solidFill>
                <a:effectLst/>
                <a:latin typeface="+mn-lt"/>
                <a:ea typeface="+mn-ea"/>
                <a:cs typeface="+mn-cs"/>
              </a:rPr>
              <a:t>These data services can be deployed and managed from within your on-premises environment or in your own customers’ regions, thus reducing the latency. Finally, you can access the latest Azure features and capabilities for on-premises data workloads. Today, in public preview you can deploy evergreen SQL (SQL Managed Instance) and PostgreSQL Hyperscale on any infrastructure and benefit from automatic updates, patches and upgrades without application downtime.</a:t>
            </a: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b="1">
                <a:effectLst/>
                <a:latin typeface="Segoe UI" panose="020B0502040204020203" pitchFamily="34" charset="0"/>
                <a:ea typeface="Times New Roman" panose="02020603050405020304" pitchFamily="18" charset="0"/>
                <a:cs typeface="Times New Roman" panose="02020603050405020304" pitchFamily="18" charset="0"/>
              </a:rPr>
              <a:t>So how does Azure Arc actually work and achieve these things? To understand this better, let’s take a moment to ground ourselves on how Azure works &lt;Click&gt;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 very important concept here is the Azure Control plane.</a:t>
            </a:r>
          </a:p>
          <a:p>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Customers connect to Azure using different tools or experiences such as the Azure Portal. What’s happening behind the scenes is that those tools and experiences are interacting with the Azure Control plane which is essentially Azure Resource Manager or ARM.  Every single resource in Azure is connected to this control plane. Azure Resource Manager at its core, provides a core set of capabilities – inventory, organization and governance for Azure resources, which you can see on the slide (Servers/K8s/data services). As an example, when you want to a create a new resource in Azure, that request is received by the Azure Resource Manager, which then authenticates and authorizes the request. Resource Manager sends the request to the specific Azure service, which takes the requested action. So you essentially have a consistent tool for working with all  your Azure resources. Once these resources are created, you can attach additional Azure Management services such as Azure Monitor, Azure Security Center to these resources. </a:t>
            </a:r>
            <a:r>
              <a:rPr lang="en-US" sz="900" b="1"/>
              <a:t>&lt;Click&gt;</a:t>
            </a:r>
          </a:p>
          <a:p>
            <a:endParaRPr lang="en-US" b="0"/>
          </a:p>
          <a:p>
            <a:endParaRPr lang="en-US" b="0"/>
          </a:p>
          <a:p>
            <a:endParaRPr lang="en-US" b="0"/>
          </a:p>
          <a:p>
            <a:endParaRPr lang="en-US" b="0"/>
          </a:p>
          <a:p>
            <a:endParaRPr lang="en-US" b="0"/>
          </a:p>
          <a:p>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32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we did with Azure Arc is to extend this single control plane within Azure and those same capabilities , that we just talked about, to resources outside of Azure. This involves deploying an agent on the servers or Kubernetes clusters so these resources can be projected to the Azure Resource Manager. Once the initial connectivity is done, you can now see all these resources in the Azure Portal. You can group these resources, apply tags and RBAC policies as well as attach Azure management services such Azure Monitor, Azure Security Center etc., the same way as you would for Azure resources. So for IT admins, Azure Arc really brings that consistency and single pane of glass experiences to thousands of servers in customer environments.</a:t>
            </a:r>
          </a:p>
          <a:p>
            <a:r>
              <a:rPr lang="en-US"/>
              <a:t>A key point to add here is that you can continue to use your existing tools on-premises to interact with these resources, we are not interfering with any of those management tools.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3391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Now that we understand how Azure Arc works,  let’s look at this with a few simple use cases that Azure Arc helps you with and when to use it.</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First, if you have workloads running outside Azure,  you can now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organize all </a:t>
            </a: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your resources consistently in Azure, whether they are on Windows, Linux, SQL Server or containers. You can govern and control them in a homogenous way, and you can get visibility to them from a single pane of glass, all from within Azure.</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Next, you can leverage cloud native app development practices, meaning you can use DevOps techniques to deploy and manage Kubernetes apps at scale and make sure they are </a:t>
            </a:r>
            <a:r>
              <a:rPr lang="en-US" sz="9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configured </a:t>
            </a: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as you build your Kubernetes based applications.</a:t>
            </a:r>
            <a:r>
              <a:rPr lang="en-US" sz="900">
                <a:effectLst/>
                <a:latin typeface="Segoe UI" panose="020B0502040204020203" pitchFamily="34" charset="0"/>
                <a:ea typeface="Times New Roman" panose="02020603050405020304" pitchFamily="18" charset="0"/>
                <a:cs typeface="Times New Roman" panose="02020603050405020304" pitchFamily="18" charset="0"/>
              </a:rPr>
              <a:t> You can also standardize change control with declarative configuration management systems like GitOps, a popular Kubernetes operating model.</a:t>
            </a: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lastly, you can run those managed Azure data services like Azure SQL Managed Instance and Azure PostgreSQL Hyperscale anywhere.</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 </a:t>
            </a:r>
          </a:p>
          <a:p>
            <a:r>
              <a:rPr lang="en-US" b="1"/>
              <a:t>Let’s look at a few real examples for each of these use cases.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89452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talked about Azure Arc extending the Azure control plane to your existing infrastructure and we saw a real example where this scenario comes to life. </a:t>
            </a:r>
          </a:p>
          <a:p>
            <a:endParaRPr lang="en-US"/>
          </a:p>
          <a:p>
            <a:r>
              <a:rPr lang="en-US"/>
              <a:t>Let’s talk about what kind of Infrastructure services you can enable with Azure Arc – with GA of Azure Arc enabled servers, we support Windows Server and a wide range of Linux operating systems such as SUSE and RedHat. On Arc enabled SQL Server, which is in public preview, in addition to the governance and inventory benefits, you are able to take advantage of additional value such as Azure Security services or proactive SQL assessments ensuring your databases are optimally tuned.</a:t>
            </a:r>
          </a:p>
          <a:p>
            <a:endParaRPr lang="en-US"/>
          </a:p>
          <a:p>
            <a:r>
              <a:rPr lang="en-US"/>
              <a:t>On Arc enabled Kubernetes, we support a wide range of distributions, again offering you that flexibility of choice without forcing you to stick to a single solution. You can use cloud native tools practices and GitOps configuration and app deployment to one or more clusters at scale. We also announced the preview of AKS on Azure Stack HCI at Ignite which lets customers deploy and manage containerized applications on Azure Stack HCI, which can be managed by Azure Arc.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2176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first scenario we talked about just now – Organize and govern across environments.</a:t>
            </a:r>
          </a:p>
          <a:p>
            <a:endParaRPr lang="en-US"/>
          </a:p>
          <a:p>
            <a:r>
              <a:rPr lang="en-US"/>
              <a:t>Consider this… We are working with a large financial organization with thousands of servers deployed in multiple locations. They are also using DevOps practices which result in an unknown number of servers that are connected to the corporate networks but do not conform to identity and governance requirements.</a:t>
            </a:r>
          </a:p>
          <a:p>
            <a:endParaRPr lang="en-US"/>
          </a:p>
          <a:p>
            <a:r>
              <a:rPr lang="en-US"/>
              <a:t>This customer really needs to gain some control of their environment and ensure the compliance requirements are met for audit purposes.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93156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first scenario we talked about just now – Organize and govern across environments.</a:t>
            </a:r>
          </a:p>
          <a:p>
            <a:endParaRPr lang="en-US"/>
          </a:p>
          <a:p>
            <a:r>
              <a:rPr lang="en-US"/>
              <a:t>Consider this… We are working with a large financial organization with thousands of servers deployed in multiple locations. They are also using DevOps practices which result in an unknown number of servers that are connected to the corporate networks but do not conform to identity and governance requirements.</a:t>
            </a:r>
          </a:p>
          <a:p>
            <a:endParaRPr lang="en-US"/>
          </a:p>
          <a:p>
            <a:r>
              <a:rPr lang="en-US"/>
              <a:t>This customer really needs to gain some control of their environment and ensure the compliance requirements are met for audit purposes.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64960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peek into the Azure Portal to see what this looks like. You can see that the 3 Azure VMs at the bottom appear alongside the 5 Azure Arc VMs.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79BC0-7BC2-4444-8D01-A1A1A5DBD25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07791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look here at an individual Azure Arc machine, you can see that a lot of the policies that were set previously by Central IT, are automatically inherited just by onboarding the machine to Azure with Azure Arc. Now as a server owner, I can see that my machine is not fully compliant, so I can go and investigate and fix this myself. This ensures a strong collaboration between IT and DevOps teams, which was one of the business requirements set forth by the customer.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21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83519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Arc enabled servers for you.</a:t>
            </a:r>
          </a:p>
          <a:p>
            <a:endParaRPr lang="en-US"/>
          </a:p>
          <a:p>
            <a:r>
              <a:rPr lang="en-US"/>
              <a:t>You can onboard a wide variety of servers to Azure with Azure Arc – Windows, Linux, VM, Bare-Metal that are running anywhere. You can organize all these servers and apply governance across all these servers and apply role-based access control. In addition, you can also deploy Azure VM extensions to non-azure Windows and Linux VMs, simplifying the management of your hybrid machines on-premises, edge and other cloud environments. All of these capabilities are unparalleled in the market today.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85778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85778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85778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I talked earlier about how Azure Arc extends Azure management services to your non-Azure VMs? Well, a common question we get is : Which management services can I use with my Arc enabled VMs. As you can see here, we have a variety of Azure management services, all of which can be applied to your Arc enabled machines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85778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4C4C51"/>
                </a:solidFill>
                <a:effectLst/>
                <a:latin typeface="Segoe UI" panose="020B0502040204020203" pitchFamily="34" charset="0"/>
              </a:rPr>
              <a:t>Use the Azure Portal to register and track the inventory of your SQL Server instances across on-premises, edge sites, and multi-cloud in a single view.</a:t>
            </a:r>
          </a:p>
          <a:p>
            <a:pPr algn="l">
              <a:buFont typeface="Arial" panose="020B0604020202020204" pitchFamily="34" charset="0"/>
              <a:buChar char="•"/>
            </a:pPr>
            <a:r>
              <a:rPr lang="en-US" b="0" i="0">
                <a:solidFill>
                  <a:srgbClr val="4C4C51"/>
                </a:solidFill>
                <a:effectLst/>
                <a:latin typeface="Segoe UI" panose="020B0502040204020203" pitchFamily="34" charset="0"/>
              </a:rPr>
              <a:t>Use </a:t>
            </a:r>
            <a:r>
              <a:rPr lang="en-US" b="0" i="0" u="sng">
                <a:solidFill>
                  <a:srgbClr val="0062AD"/>
                </a:solidFill>
                <a:effectLst/>
                <a:latin typeface="Segoe UI" panose="020B0502040204020203" pitchFamily="34" charset="0"/>
                <a:hlinkClick r:id="rId3"/>
              </a:rPr>
              <a:t>Azure Security Center </a:t>
            </a:r>
            <a:r>
              <a:rPr lang="en-US" b="0" i="0">
                <a:solidFill>
                  <a:srgbClr val="4C4C51"/>
                </a:solidFill>
                <a:effectLst/>
                <a:latin typeface="Segoe UI" panose="020B0502040204020203" pitchFamily="34" charset="0"/>
              </a:rPr>
              <a:t>to produce a comprehensive report of vulnerabilities in SQL Servers and get advanced, real time security alerts for threats to SQL Servers and the OS.</a:t>
            </a:r>
          </a:p>
          <a:p>
            <a:pPr algn="l">
              <a:buFont typeface="Arial" panose="020B0604020202020204" pitchFamily="34" charset="0"/>
              <a:buChar char="•"/>
            </a:pPr>
            <a:r>
              <a:rPr lang="en-US" b="0" i="0">
                <a:solidFill>
                  <a:srgbClr val="4C4C51"/>
                </a:solidFill>
                <a:effectLst/>
                <a:latin typeface="Segoe UI" panose="020B0502040204020203" pitchFamily="34" charset="0"/>
              </a:rPr>
              <a:t>Investigate threats in SQL Servers using </a:t>
            </a:r>
            <a:r>
              <a:rPr lang="en-US" b="0" i="0" u="sng">
                <a:solidFill>
                  <a:srgbClr val="0062AD"/>
                </a:solidFill>
                <a:effectLst/>
                <a:latin typeface="Segoe UI" panose="020B0502040204020203" pitchFamily="34" charset="0"/>
                <a:hlinkClick r:id="rId4"/>
              </a:rPr>
              <a:t>Azure Sentinel</a:t>
            </a:r>
            <a:r>
              <a:rPr lang="en-US" b="0" i="0">
                <a:solidFill>
                  <a:srgbClr val="4C4C51"/>
                </a:solidFill>
                <a:effectLst/>
                <a:latin typeface="Segoe UI" panose="020B0502040204020203" pitchFamily="34" charset="0"/>
              </a:rPr>
              <a:t>.</a:t>
            </a:r>
          </a:p>
          <a:p>
            <a:pPr algn="l">
              <a:buFont typeface="Arial" panose="020B0604020202020204" pitchFamily="34" charset="0"/>
              <a:buChar char="•"/>
            </a:pPr>
            <a:r>
              <a:rPr lang="en-US" b="0" i="0">
                <a:solidFill>
                  <a:srgbClr val="4C4C51"/>
                </a:solidFill>
                <a:effectLst/>
                <a:latin typeface="Segoe UI" panose="020B0502040204020203" pitchFamily="34" charset="0"/>
              </a:rPr>
              <a:t>Periodically assess SQL Server environment to receive actionable health guidance.</a:t>
            </a:r>
          </a:p>
          <a:p>
            <a:pPr algn="l">
              <a:buFont typeface="Arial" panose="020B0604020202020204" pitchFamily="34" charset="0"/>
              <a:buChar char="•"/>
            </a:pPr>
            <a:r>
              <a:rPr lang="en-US" b="0" i="0">
                <a:solidFill>
                  <a:srgbClr val="4C4C51"/>
                </a:solidFill>
                <a:effectLst/>
                <a:latin typeface="Segoe UI" panose="020B0502040204020203" pitchFamily="34" charset="0"/>
              </a:rPr>
              <a:t>You can also govern across all your SQL Servers with built-in Azure policies to audit and secure your SQL Server estate.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15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22342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54913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a:t>Hello, my name is NAME and I work in TITLE.</a:t>
            </a:r>
          </a:p>
          <a:p>
            <a:pPr marL="171450" indent="-171450">
              <a:buFont typeface="Arial" panose="020B0604020202020204" pitchFamily="34" charset="0"/>
              <a:buChar char="•"/>
            </a:pPr>
            <a:r>
              <a:rPr lang="en-US" sz="900"/>
              <a:t>Today I would like to talk to you about Azure Arc, a set of technologies that give you a single pane of glass view across your cloud and on-premises infrastructure.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14449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let’s talk about at-scale Kubernetes app management, another core use case enabled by Azure Arc. </a:t>
            </a:r>
          </a:p>
          <a:p>
            <a:endParaRPr lang="en-US"/>
          </a:p>
          <a:p>
            <a:r>
              <a:rPr lang="en-US"/>
              <a:t>We are working with a retailer  who have 100s of stores and have in-store applications. They’d like to move all these applications to containers running on Kubernetes clusters but they are not sure how they can uniformly deploy and configure these applications across multiple locations. They need to be able to onboard a new store that can run with the specific applications that this store needs, apply governance, monitor these clusters as well as integrate DevOps practices. Many customers need this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79572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where Azure Arc enabled Kubernetes comes into play. You can project the Kubernetes clusters to Azure, so you can organize and view all your clusters in Azure (similar to Azure Arc enabled servers) but you can also  configure them uniformly, called zero touch configuration. This practice is called GitOps, which is a Kubernetes operating model. In GitOps, the configurations are declared and stored in a Git repo and our Arc agents running on the cluster continuously monitor this repo for updates or changes and automatically pulls down these changes to the cluster. This in turn enables safe deployment practices as the agents ensure that the cluster conforms to the ‘desired state’ as declared by the organization. Any deviation from this desired state will result in an automated rollback.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9042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look at this in the Azure Portal, for customers used to manage Kubernetes clusters in Azure, they have a consistent experience. Here, you can see the Arc enabled Kubernetes cluster alongside an AKS cluster running in Azure. You can deploy configurations to both these clusters.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04084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screen, you can see the configurations being applied. You can apply these configurations with Azure Policy so you can apply these at scale.  Say for example, I need the K8sSecurity configuration to be applied to all clusters in my resource group. I also need the </a:t>
            </a:r>
            <a:r>
              <a:rPr lang="en-US" err="1"/>
              <a:t>ShrinkageDetection</a:t>
            </a:r>
            <a:r>
              <a:rPr lang="en-US"/>
              <a:t> application to be applied to all my clusters tagged as store clusters, so whenever there is a change in the application, the cluster automatically gets updated. You can see that the GitHub URLs for the configurations are different, so you can actually have multiple applications run by different departments. You can also have different IT configurations to ensure the cluster is compliant. So in the retail customer scenario, the Kubernetes clusters in the new store, once connected to Azure Arc will automatically get all the configurations without the IT admin having to do anything. This is indeed a powerful scenario.</a:t>
            </a:r>
          </a:p>
        </p:txBody>
      </p:sp>
      <p:sp>
        <p:nvSpPr>
          <p:cNvPr id="4" name="Slide Number Placeholder 3"/>
          <p:cNvSpPr>
            <a:spLocks noGrp="1"/>
          </p:cNvSpPr>
          <p:nvPr>
            <p:ph type="sldNum" sz="quarter" idx="5"/>
          </p:nvPr>
        </p:nvSpPr>
        <p:spPr/>
        <p:txBody>
          <a:bodyPr/>
          <a:lstStyle/>
          <a:p>
            <a:fld id="{D9990595-2F47-4440-A588-5315826E27C7}" type="slidenum">
              <a:rPr lang="en-US" smtClean="0"/>
              <a:t>33</a:t>
            </a:fld>
            <a:endParaRPr lang="en-US"/>
          </a:p>
        </p:txBody>
      </p:sp>
    </p:spTree>
    <p:extLst>
      <p:ext uri="{BB962C8B-B14F-4D97-AF65-F5344CB8AC3E}">
        <p14:creationId xmlns:p14="http://schemas.microsoft.com/office/powerpoint/2010/main" val="1950726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just want to summarize Azure Arc enabled Kubernetes for you.</a:t>
            </a:r>
          </a:p>
          <a:p>
            <a:br>
              <a:rPr lang="en-US"/>
            </a:br>
            <a:r>
              <a:rPr lang="en-US"/>
              <a:t>Again, similar to Arc enabled servers, we offer a lot of flexibility to you based on your specific needs. We support a wide range of Kubernetes distributions with flavors from different vendors – as you can see on the slide. You can connect all these clusters to Azure and start deploying applications to these clusters using a GitOps-based model.</a:t>
            </a:r>
          </a:p>
          <a:p>
            <a:r>
              <a:rPr lang="en-US"/>
              <a:t>Additionally, you can enable cluster health monitoring with Azure Monitor for Containers. Another powerful capability is  the integration with Azure Policy that can ensure compliance with the organization’s security baselines.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887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490000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With Azure Arc, you can now bring Azure data services to any infrastructure </a:t>
            </a:r>
            <a:r>
              <a:rPr lang="en-US" sz="1200" b="1" i="0" kern="1200">
                <a:solidFill>
                  <a:schemeClr val="tx1"/>
                </a:solidFill>
                <a:effectLst/>
                <a:latin typeface="+mn-lt"/>
                <a:ea typeface="+mn-ea"/>
                <a:cs typeface="+mn-cs"/>
              </a:rPr>
              <a:t>across on-premises data centers, edge and 3rd party clouds, using Kubernetes on hardware of your choice</a:t>
            </a:r>
            <a:r>
              <a:rPr lang="en-US" sz="1200" b="0" i="0" kern="1200">
                <a:solidFill>
                  <a:schemeClr val="tx1"/>
                </a:solidFill>
                <a:effectLst/>
                <a:latin typeface="+mn-lt"/>
                <a:ea typeface="+mn-ea"/>
                <a:cs typeface="+mn-cs"/>
              </a:rPr>
              <a:t>.  For customers who need to maintain data estate on-premises, you will gain unique benefits for those on-premises data workloads.</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First, </a:t>
            </a:r>
            <a:r>
              <a:rPr lang="en-US" sz="1200" b="0" i="0" kern="1200">
                <a:solidFill>
                  <a:schemeClr val="tx1"/>
                </a:solidFill>
                <a:effectLst/>
                <a:latin typeface="+mn-lt"/>
                <a:ea typeface="+mn-ea"/>
                <a:cs typeface="+mn-cs"/>
              </a:rPr>
              <a:t>you will always be current, meaning updates and upgrades are </a:t>
            </a:r>
            <a:r>
              <a:rPr lang="en-US" sz="1200" b="1" i="0" kern="1200">
                <a:solidFill>
                  <a:schemeClr val="tx1"/>
                </a:solidFill>
                <a:effectLst/>
                <a:latin typeface="+mn-lt"/>
                <a:ea typeface="+mn-ea"/>
                <a:cs typeface="+mn-cs"/>
              </a:rPr>
              <a:t>fully automated</a:t>
            </a:r>
            <a:r>
              <a:rPr lang="en-US" sz="1200" b="0" i="0" kern="1200">
                <a:solidFill>
                  <a:schemeClr val="tx1"/>
                </a:solidFill>
                <a:effectLst/>
                <a:latin typeface="+mn-lt"/>
                <a:ea typeface="+mn-ea"/>
                <a:cs typeface="+mn-cs"/>
              </a:rPr>
              <a:t>, and the </a:t>
            </a:r>
            <a:r>
              <a:rPr lang="en-US" sz="1200" b="1" i="0" kern="1200">
                <a:solidFill>
                  <a:schemeClr val="tx1"/>
                </a:solidFill>
                <a:effectLst/>
                <a:latin typeface="+mn-lt"/>
                <a:ea typeface="+mn-ea"/>
                <a:cs typeface="+mn-cs"/>
              </a:rPr>
              <a:t>deployment is controlled by your policy. </a:t>
            </a:r>
            <a:r>
              <a:rPr lang="en-US" sz="1200" b="0" i="0" kern="1200">
                <a:solidFill>
                  <a:schemeClr val="tx1"/>
                </a:solidFill>
                <a:effectLst/>
                <a:latin typeface="+mn-lt"/>
                <a:ea typeface="+mn-ea"/>
                <a:cs typeface="+mn-cs"/>
              </a:rPr>
              <a:t>You will gain unique and cloud proven innovation ahead of any other hybrid cloud offering like the </a:t>
            </a:r>
            <a:r>
              <a:rPr lang="en-US" sz="1200" b="1" i="0" kern="1200">
                <a:solidFill>
                  <a:schemeClr val="tx1"/>
                </a:solidFill>
                <a:effectLst/>
                <a:latin typeface="+mn-lt"/>
                <a:ea typeface="+mn-ea"/>
                <a:cs typeface="+mn-cs"/>
              </a:rPr>
              <a:t>evergreen SQL with no end-of-support </a:t>
            </a:r>
            <a:r>
              <a:rPr lang="en-US" sz="1200" b="0" i="0" kern="1200">
                <a:solidFill>
                  <a:schemeClr val="tx1"/>
                </a:solidFill>
                <a:effectLst/>
                <a:latin typeface="+mn-lt"/>
                <a:ea typeface="+mn-ea"/>
                <a:cs typeface="+mn-cs"/>
              </a:rPr>
              <a:t>through Azure SQL Database, and the </a:t>
            </a:r>
            <a:r>
              <a:rPr lang="en-US" sz="1200" b="1" i="0" kern="1200">
                <a:solidFill>
                  <a:schemeClr val="tx1"/>
                </a:solidFill>
                <a:effectLst/>
                <a:latin typeface="+mn-lt"/>
                <a:ea typeface="+mn-ea"/>
                <a:cs typeface="+mn-cs"/>
              </a:rPr>
              <a:t>hyperscale deployment option of Azure Database for PostgreSQL</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Second, </a:t>
            </a:r>
            <a:r>
              <a:rPr lang="en-US" sz="1200" b="0" i="0" kern="1200">
                <a:solidFill>
                  <a:schemeClr val="tx1"/>
                </a:solidFill>
                <a:effectLst/>
                <a:latin typeface="+mn-lt"/>
                <a:ea typeface="+mn-ea"/>
                <a:cs typeface="+mn-cs"/>
              </a:rPr>
              <a:t>we will bring cloud elasticity on-premises so you can optimize performance of data workloads with the ability to </a:t>
            </a:r>
            <a:r>
              <a:rPr lang="en-US" sz="1200" b="1" i="0" kern="1200">
                <a:solidFill>
                  <a:schemeClr val="tx1"/>
                </a:solidFill>
                <a:effectLst/>
                <a:latin typeface="+mn-lt"/>
                <a:ea typeface="+mn-ea"/>
                <a:cs typeface="+mn-cs"/>
              </a:rPr>
              <a:t>dynamically scale up/down and scale out, without application downtime</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Moreover, </a:t>
            </a:r>
            <a:r>
              <a:rPr lang="en-US" sz="1200" b="0" i="0" kern="1200">
                <a:solidFill>
                  <a:schemeClr val="tx1"/>
                </a:solidFill>
                <a:effectLst/>
                <a:latin typeface="+mn-lt"/>
                <a:ea typeface="+mn-ea"/>
                <a:cs typeface="+mn-cs"/>
              </a:rPr>
              <a:t>by connecting to Azure you will gain unified management.  Imagine being able to see your data services running on-premises along side those running in Azure through </a:t>
            </a:r>
            <a:r>
              <a:rPr lang="en-US" sz="1200" b="1" i="0" kern="1200">
                <a:solidFill>
                  <a:schemeClr val="tx1"/>
                </a:solidFill>
                <a:effectLst/>
                <a:latin typeface="+mn-lt"/>
                <a:ea typeface="+mn-ea"/>
                <a:cs typeface="+mn-cs"/>
              </a:rPr>
              <a:t>a single pane of glass, using familiar tools </a:t>
            </a:r>
            <a:r>
              <a:rPr lang="en-US" sz="1200" b="0" i="0" kern="1200">
                <a:solidFill>
                  <a:schemeClr val="tx1"/>
                </a:solidFill>
                <a:effectLst/>
                <a:latin typeface="+mn-lt"/>
                <a:ea typeface="+mn-ea"/>
                <a:cs typeface="+mn-cs"/>
              </a:rPr>
              <a:t>like </a:t>
            </a:r>
            <a:r>
              <a:rPr lang="en-US" sz="1200" b="1" i="0" kern="1200">
                <a:solidFill>
                  <a:schemeClr val="tx1"/>
                </a:solidFill>
                <a:effectLst/>
                <a:latin typeface="+mn-lt"/>
                <a:ea typeface="+mn-ea"/>
                <a:cs typeface="+mn-cs"/>
              </a:rPr>
              <a:t>Azure Portal, Azure Data Studio and Azure CLI</a:t>
            </a:r>
            <a:r>
              <a:rPr lang="en-US" sz="1200" b="0" i="0" kern="1200">
                <a:solidFill>
                  <a:schemeClr val="tx1"/>
                </a:solidFill>
                <a:effectLst/>
                <a:latin typeface="+mn-lt"/>
                <a:ea typeface="+mn-ea"/>
                <a:cs typeface="+mn-cs"/>
              </a:rPr>
              <a:t>.</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For the first time, </a:t>
            </a:r>
            <a:r>
              <a:rPr lang="en-US" sz="1200" b="0" i="0" kern="1200">
                <a:solidFill>
                  <a:schemeClr val="tx1"/>
                </a:solidFill>
                <a:effectLst/>
                <a:latin typeface="+mn-lt"/>
                <a:ea typeface="+mn-ea"/>
                <a:cs typeface="+mn-cs"/>
              </a:rPr>
              <a:t>you will be able to </a:t>
            </a:r>
            <a:r>
              <a:rPr lang="en-US" sz="1200" b="1" i="0" kern="1200">
                <a:solidFill>
                  <a:schemeClr val="tx1"/>
                </a:solidFill>
                <a:effectLst/>
                <a:latin typeface="+mn-lt"/>
                <a:ea typeface="+mn-ea"/>
                <a:cs typeface="+mn-cs"/>
              </a:rPr>
              <a:t>access Azure’s industry leading security and governance capabilities </a:t>
            </a:r>
            <a:r>
              <a:rPr lang="en-US" sz="1200" b="0" i="0" kern="1200">
                <a:solidFill>
                  <a:schemeClr val="tx1"/>
                </a:solidFill>
                <a:effectLst/>
                <a:latin typeface="+mn-lt"/>
                <a:ea typeface="+mn-ea"/>
                <a:cs typeface="+mn-cs"/>
              </a:rPr>
              <a:t>to your on-premises data workloads using Azure Security Center, Azure policy and Azure RBAC to </a:t>
            </a:r>
            <a:r>
              <a:rPr lang="en-US" sz="1200" b="1" i="0" kern="1200">
                <a:solidFill>
                  <a:schemeClr val="tx1"/>
                </a:solidFill>
                <a:effectLst/>
                <a:latin typeface="+mn-lt"/>
                <a:ea typeface="+mn-ea"/>
                <a:cs typeface="+mn-cs"/>
              </a:rPr>
              <a:t>protect your data on-premises.</a:t>
            </a:r>
          </a:p>
          <a:p>
            <a:endParaRPr lang="en-US" sz="1200" b="0" i="0" kern="1200">
              <a:solidFill>
                <a:schemeClr val="tx1"/>
              </a:solidFill>
              <a:effectLst/>
              <a:latin typeface="+mn-lt"/>
              <a:ea typeface="+mn-ea"/>
              <a:cs typeface="+mn-cs"/>
            </a:endParaRPr>
          </a:p>
          <a:p>
            <a:r>
              <a:rPr lang="en-US" sz="1200" b="0" i="0" u="sng" kern="1200">
                <a:solidFill>
                  <a:schemeClr val="tx1"/>
                </a:solidFill>
                <a:effectLst/>
                <a:latin typeface="+mn-lt"/>
                <a:ea typeface="+mn-ea"/>
                <a:cs typeface="+mn-cs"/>
              </a:rPr>
              <a:t>Best of all</a:t>
            </a:r>
            <a:r>
              <a:rPr lang="en-US" sz="1200" b="0" i="0" kern="1200">
                <a:solidFill>
                  <a:schemeClr val="tx1"/>
                </a:solidFill>
                <a:effectLst/>
                <a:latin typeface="+mn-lt"/>
                <a:ea typeface="+mn-ea"/>
                <a:cs typeface="+mn-cs"/>
              </a:rPr>
              <a:t>, you can now have </a:t>
            </a:r>
            <a:r>
              <a:rPr lang="en-US" sz="1200" b="1" i="0" kern="1200">
                <a:solidFill>
                  <a:schemeClr val="tx1"/>
                </a:solidFill>
                <a:effectLst/>
                <a:latin typeface="+mn-lt"/>
                <a:ea typeface="+mn-ea"/>
                <a:cs typeface="+mn-cs"/>
              </a:rPr>
              <a:t>the option to use modern cloud billing model </a:t>
            </a:r>
            <a:r>
              <a:rPr lang="en-US" sz="1200" b="0" i="0" kern="1200">
                <a:solidFill>
                  <a:schemeClr val="tx1"/>
                </a:solidFill>
                <a:effectLst/>
                <a:latin typeface="+mn-lt"/>
                <a:ea typeface="+mn-ea"/>
                <a:cs typeface="+mn-cs"/>
              </a:rPr>
              <a:t>for better cost efficiency across your hybrid infrastructure.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06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Let’s explore what your experience would look like when you deploy Azure Arc enabled data services to your infrastructure. So you start at the bottom layer, and this could be any infrastructure that you currently have in your environment – VMware, Hyper-V, Azure Stack Hub or could be EC2 instances on 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 this infrastructure, they’d then deploy a Kubernetes distribution of their choice. This could be a commercial distribution like RedHat’s OpenShift or a managed K8s layer such as AKS in Azure or on Azure Stack HCI or EKS/GKE on the other clouds.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Now, up in Azure, we have the Azure Portal and Azure CLI and  Azure Data Studio can talk to the Azure CLI or API. We also have the Microsoft Container Registry which has all the container images required for this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So given this, how does a customer deploy Azure Arc enabled data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First step is for the customer to deploy the control plane, they can do it through the Azure Data Studio or azdata CLI to the Kubernetes API to pull down the container images to stand  up the Azure Arc Data Controller. The data controller is a set of container images that are provisioned on Kubernetes and provide all the management services mentioned on the slide such as Monitoring, Backup, HA/DR etc.  The data controller has an integration with Azure Arc that allows it to exchange information back and forth with Azure. Some data will flow up such as resource inventory of the instances that are deployed in your local data centers that re projected into ARM.  We want the local monitoring and logs to be sent up to Azure Monitor. Also billing telemetry will be sent up to Azure. Some information fill flow down, this includes the policies, RBAC and security assessments.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Once the data controller is in place, the different instances can be provisioned such as SQL Managed Instance and PostgreSQL Hyperscale.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Images Required for Arc Data Services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 arc-bootstrapper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2. arc-postgres-11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3. arc-postgres-12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4. arc-control-watchdog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5. arc-controller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6. arc-</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sqlmi</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7.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collectd</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8.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elasticsearch</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9.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fluentbit</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10.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grafana</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11.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influxdb</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12.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kibana</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13. arc-monitor-</a:t>
            </a:r>
            <a:r>
              <a:rPr kumimoji="0" lang="en-US" sz="1200" b="0" i="0" u="none" strike="noStrike" kern="1200" cap="none" spc="0" normalizeH="0" baseline="0" noProof="0" err="1">
                <a:ln>
                  <a:noFill/>
                </a:ln>
                <a:solidFill>
                  <a:prstClr val="black"/>
                </a:solidFill>
                <a:effectLst/>
                <a:uLnTx/>
                <a:uFillTx/>
                <a:latin typeface="Calibri" panose="020F0502020204030204"/>
                <a:ea typeface="+mn-ea"/>
                <a:cs typeface="+mn-cs"/>
              </a:rPr>
              <a:t>telegraf</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14. arc-server-controller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15. arc-service-proxy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747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942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942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customers often have tens and hundreds and even thousands of applications in their IT environments.  These applications  run in a diverse infrastructure with data centers, hosting environments and branch offices and they may also run in multi-cloud scenarios where we see 2 or more clouds being used. To add to this complexity, customers also use different development tools, languages and frameworks as well as technologies like DevOps, Kubernetes and AI.</a:t>
            </a:r>
          </a:p>
          <a:p>
            <a:endParaRPr lang="en-US"/>
          </a:p>
          <a:p>
            <a:r>
              <a:rPr lang="en-US"/>
              <a:t>If you have a situation like this, the key questions that I expect you to ask are : </a:t>
            </a:r>
          </a:p>
          <a:p>
            <a:endParaRPr lang="en-US"/>
          </a:p>
          <a:p>
            <a:pPr marL="171450" indent="-171450">
              <a:buFont typeface="Arial" panose="020B0604020202020204" pitchFamily="34" charset="0"/>
              <a:buChar char="•"/>
            </a:pPr>
            <a:r>
              <a:rPr lang="en-US"/>
              <a:t>How to view, govern and secure IT resources seamlessly regardless of where they are running?</a:t>
            </a:r>
          </a:p>
          <a:p>
            <a:pPr marL="171450" indent="-171450">
              <a:buFont typeface="Arial" panose="020B0604020202020204" pitchFamily="34" charset="0"/>
              <a:buChar char="•"/>
            </a:pPr>
            <a:r>
              <a:rPr lang="en-US"/>
              <a:t>How to bring cloud innovation to existing infrastructure?</a:t>
            </a:r>
          </a:p>
          <a:p>
            <a:pPr marL="171450" indent="-171450">
              <a:buFont typeface="Arial" panose="020B0604020202020204" pitchFamily="34" charset="0"/>
              <a:buChar char="•"/>
            </a:pPr>
            <a:r>
              <a:rPr lang="en-US"/>
              <a:t>How to modernize local datacenters with new cloud infrastructure?</a:t>
            </a:r>
          </a:p>
          <a:p>
            <a:pPr marL="171450" indent="-171450">
              <a:buFont typeface="Arial" panose="020B0604020202020204" pitchFamily="34" charset="0"/>
              <a:buChar char="•"/>
            </a:pPr>
            <a:r>
              <a:rPr lang="en-US"/>
              <a:t>How to extend compute and AI to the edge to unlock new business scenarios?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At Microsoft, we have long understood this reality our customers are facing. Microsoft Azure has been designed from the beginning to help customers meet these challenges.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62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797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b="0" i="0">
                <a:effectLst/>
                <a:latin typeface="SegoeUI"/>
              </a:rPr>
              <a:t>Avanade, a Microsoft Platinum partner, is using Microsoft Azure Arc to unify its customers’ hybrid infrastructures. </a:t>
            </a:r>
          </a:p>
          <a:p>
            <a:pPr marL="0" indent="0">
              <a:buFont typeface="Arial" panose="020B0604020202020204" pitchFamily="34" charset="0"/>
              <a:buNone/>
            </a:pPr>
            <a:endParaRPr lang="en-US" sz="3200"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Situation : IT infrastructures often span on-premises, cloud, hybrid, and edge computing. This complicates IT management, app development, and governance. Systems integrator Avanade wanted to help simplify workload migration decisions and infrastructure management for its customers</a:t>
            </a:r>
          </a:p>
          <a:p>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Solution : Avanade, a Microsoft Partner, uses Microsoft Azure Arc to extend Azure management and services across all types of infrastructure. The data Azure Arc surfaces includes not just technical and descriptive details, but also compliance and governance policies. </a:t>
            </a:r>
          </a:p>
          <a:p>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Impact : With Azure Arc, Avanade helps customers make more-informed decisions about cloud migration, and they can now manage their entire infrastructure through a universal control plane. With Azure Lighthouse, Avanade can better manage customer resources and continue building strong customer relationships</a:t>
            </a:r>
          </a:p>
          <a:p>
            <a:endParaRPr lang="en-US" sz="1200"/>
          </a:p>
          <a:p>
            <a:r>
              <a:rPr lang="en-US"/>
              <a:t>Read more here : https://customers.microsoft.com/en-us/story/836305-avanade-partner-professional-services-azure-arc</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73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600" b="0" i="0">
                <a:effectLst/>
                <a:latin typeface="SegoeUI"/>
              </a:rPr>
              <a:t>Ferguson is the largest wholesale and retail provider of plumbing and waterworks supplies in the United States, with more than 27,000 employees and annual revenues of $15 billion. As a leader in its industry, Ferguson’s IT department is constantly looking for new technologies to drive the business and better serve its associates, customers, vendors, and contractors. </a:t>
            </a:r>
          </a:p>
          <a:p>
            <a:pPr marL="0" indent="0">
              <a:buFont typeface="Arial" panose="020B0604020202020204" pitchFamily="34" charset="0"/>
              <a:buNone/>
            </a:pPr>
            <a:endParaRPr lang="en-US" sz="6600"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Situation : </a:t>
            </a:r>
            <a:r>
              <a:rPr lang="en-US" sz="1200">
                <a:latin typeface="Segoe UI Light" panose="020B0502040204020203" pitchFamily="34" charset="0"/>
                <a:cs typeface="Segoe UI Light" panose="020B0502040204020203" pitchFamily="34" charset="0"/>
              </a:rPr>
              <a:t>Ferguson, the largest wholesale distributor of residential and commercial plumbing supplies in the United States, wanted to understand how it could connect its disparate IT landscape and centralize the management of that landscape. </a:t>
            </a:r>
            <a:r>
              <a:rPr lang="en-US" sz="1200" b="0" i="0">
                <a:solidFill>
                  <a:srgbClr val="000000"/>
                </a:solidFill>
                <a:effectLst/>
                <a:latin typeface="Segoe UI" panose="020B0502040204020203" pitchFamily="34" charset="0"/>
              </a:rPr>
              <a:t> </a:t>
            </a:r>
            <a:endParaRPr lang="en-US" sz="1200">
              <a:effectLst/>
              <a:latin typeface="Segoe UI Light" panose="020B0502040204020203" pitchFamily="34" charset="0"/>
              <a:ea typeface="Times New Roman" panose="02020603050405020304" pitchFamily="18" charset="0"/>
              <a:cs typeface="Segoe UI Light"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t>Solution : </a:t>
            </a:r>
            <a:r>
              <a:rPr lang="en-US" sz="6600" b="0" i="0">
                <a:effectLst/>
                <a:latin typeface="SegoeUI"/>
              </a:rPr>
              <a:t>With Azure Arc enabled servers, Ferguson can project its on-premises servers into Azure and organize them using tags like they would any other Azure resource. Ferguson is using this feature to plan out future migration projects. Azure Arc also enables Ferguson to apply the same governance policies used to audit its Azure virtual machines to its on-premises machines. </a:t>
            </a:r>
            <a:r>
              <a:rPr lang="en-US" sz="3200" b="0" i="0">
                <a:effectLst/>
                <a:latin typeface="SegoeUI"/>
              </a:rPr>
              <a:t> </a:t>
            </a:r>
            <a:r>
              <a:rPr lang="en-US" sz="6600" b="0" i="0">
                <a:effectLst/>
                <a:latin typeface="SegoeUI"/>
              </a:rPr>
              <a:t>Azure Arc also enables Ferguson to apply the same governance policies used to audit its Azure virtual machines to its on-premises machines. </a:t>
            </a:r>
            <a:r>
              <a:rPr lang="en-US" sz="3200" b="0" i="0">
                <a:effectLst/>
                <a:latin typeface="SegoeUI"/>
              </a:rPr>
              <a:t>Additionally, they are using Azure Arc enabled SQL Managed Instance to run </a:t>
            </a:r>
            <a:r>
              <a:rPr lang="en-US" sz="3200" b="0" i="0" err="1">
                <a:effectLst/>
                <a:latin typeface="SegoeUI"/>
              </a:rPr>
              <a:t>versionless</a:t>
            </a:r>
            <a:r>
              <a:rPr lang="en-US" sz="3200" b="0" i="0">
                <a:effectLst/>
                <a:latin typeface="SegoeUI"/>
              </a:rPr>
              <a:t> SQL in their on prem environments, a big need. This helps their senior DBAs save time.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p>
          <a:p>
            <a:pPr marL="0" marR="0">
              <a:spcBef>
                <a:spcPts val="0"/>
              </a:spcBef>
              <a:spcAft>
                <a:spcPts val="0"/>
              </a:spcAft>
            </a:pPr>
            <a:r>
              <a:rPr lang="en-US" sz="1200"/>
              <a:t>Impact : </a:t>
            </a:r>
            <a:r>
              <a:rPr lang="en-US" sz="3200" b="0" i="0">
                <a:effectLst/>
                <a:latin typeface="SegoeUI"/>
              </a:rPr>
              <a:t>By binding their Azure and on-premises environments together through policies and tagging, they can create a consistent way to deploy and manage our systems in a disparate environment. That’s important to them as they become leaner as an organization, they still need to effectively manage their IT footprint. </a:t>
            </a:r>
            <a:r>
              <a:rPr lang="en-US" sz="1200">
                <a:effectLst/>
                <a:latin typeface="Segoe UI Light" panose="020B0502040204020203" pitchFamily="34" charset="0"/>
                <a:ea typeface="Segoe UI" panose="020B0502040204020203" pitchFamily="34" charset="0"/>
                <a:cs typeface="Segoe UI Light" panose="020B0502040204020203" pitchFamily="34" charset="0"/>
              </a:rPr>
              <a:t>Migrating data was a smooth and fast process, and managers didn’t have to go to multiple locations to see the health of the database environment. Ferguson also anticipates that SQL version control and other features will help reduce senior administrators’ time spent upgrading different versions of databases. </a:t>
            </a:r>
            <a:endParaRPr lang="en-US" sz="1200">
              <a:effectLst/>
              <a:latin typeface="Segoe UI Light" panose="020B0502040204020203" pitchFamily="34" charset="0"/>
              <a:ea typeface="Times New Roman" panose="02020603050405020304" pitchFamily="18" charset="0"/>
              <a:cs typeface="Segoe UI Light" panose="020B0502040204020203" pitchFamily="34" charset="0"/>
            </a:endParaRPr>
          </a:p>
          <a:p>
            <a:endParaRPr lang="en-US" sz="1200"/>
          </a:p>
          <a:p>
            <a:r>
              <a:rPr lang="en-US" sz="1200"/>
              <a:t>https://customers.microsoft.com/en-us/story/844232-ferguson-enterprises-retailers-azure-arc</a:t>
            </a:r>
          </a:p>
          <a:p>
            <a:endParaRPr lang="en-US" sz="1200"/>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850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6600" b="0" i="0">
                <a:effectLst/>
                <a:latin typeface="SegoeUI"/>
              </a:rPr>
              <a:t>With locations spread across Africa, Kenya-based company Africa’s Talking provides custom mobile, voice, messaging, and payment APIs for large organizations and thousands of developers.</a:t>
            </a:r>
          </a:p>
          <a:p>
            <a:pPr marL="0" indent="0">
              <a:buFont typeface="Arial" panose="020B0604020202020204" pitchFamily="34" charset="0"/>
              <a:buNone/>
            </a:pPr>
            <a:endParaRPr lang="en-US" sz="3200" b="0" i="0">
              <a:effectLst/>
              <a:latin typeface="SegoeUI"/>
            </a:endParaRPr>
          </a:p>
          <a:p>
            <a:r>
              <a:rPr lang="en-US" sz="1200"/>
              <a:t>Situation : </a:t>
            </a:r>
            <a:r>
              <a:rPr lang="en-US" sz="2400"/>
              <a:t>Africa’s Talking wanted to give its 50,000 developers and more than 6,000 enterprise customers a way to organize, govern, and manage Kubernetes clusters and servers across multiple environments and to deploy data services anywhere from a single point. </a:t>
            </a:r>
          </a:p>
          <a:p>
            <a:endParaRPr lang="en-US" sz="1200"/>
          </a:p>
          <a:p>
            <a:r>
              <a:rPr lang="en-US" sz="1200"/>
              <a:t>Solution : </a:t>
            </a:r>
            <a:r>
              <a:rPr lang="en-US" sz="2400"/>
              <a:t>Using Microsoft Azure Arc, the company can now manage Kubernetes clusters across multiple environments regardless of its customers’ locations. And, its customers can deploy location-sensitive applications and services. </a:t>
            </a:r>
          </a:p>
          <a:p>
            <a:endParaRPr lang="en-US" sz="1200"/>
          </a:p>
          <a:p>
            <a:r>
              <a:rPr lang="en-US" sz="1200"/>
              <a:t>Impact : </a:t>
            </a:r>
            <a:r>
              <a:rPr lang="en-US" sz="2400"/>
              <a:t>Africa’s Talking has empowered its customers with tools they feel comfortable using, enabling more efficient and less expensive development. And with datacenter access no longer an issue, Africa’s economies and its people will benefit. </a:t>
            </a:r>
          </a:p>
          <a:p>
            <a:endParaRPr lang="en-US" sz="1200"/>
          </a:p>
          <a:p>
            <a:r>
              <a:rPr lang="en-US" sz="1200"/>
              <a:t>Read more here : https://customers.microsoft.com/en-us/story/842233-africas-talking-partner-professional-services-azure-arc</a:t>
            </a:r>
          </a:p>
          <a:p>
            <a:endParaRPr lang="en-US" sz="1200"/>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8756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8000" b="0" i="0">
                <a:effectLst/>
                <a:latin typeface="SegoeUI"/>
              </a:rPr>
              <a:t>Siemens </a:t>
            </a:r>
            <a:r>
              <a:rPr lang="en-US" sz="8000" b="0" i="0" err="1">
                <a:effectLst/>
                <a:latin typeface="SegoeUI"/>
              </a:rPr>
              <a:t>Healthineers</a:t>
            </a:r>
            <a:r>
              <a:rPr lang="en-US" sz="8000" b="0" i="0">
                <a:effectLst/>
                <a:latin typeface="SegoeUI"/>
              </a:rPr>
              <a:t> delivers digital services to cloud-connected customers through the teamplay digital health platform, a software platform it developed and manages in Microsoft Azure.</a:t>
            </a:r>
            <a:r>
              <a:rPr lang="en-US" sz="9600" b="0" i="0">
                <a:effectLst/>
                <a:latin typeface="SegoeUI"/>
              </a:rPr>
              <a:t> Siemens </a:t>
            </a:r>
            <a:r>
              <a:rPr lang="en-US" sz="9600" b="0" i="0" err="1">
                <a:effectLst/>
                <a:latin typeface="SegoeUI"/>
              </a:rPr>
              <a:t>Healthineers</a:t>
            </a:r>
            <a:r>
              <a:rPr lang="en-US" sz="9600" b="0" i="0">
                <a:effectLst/>
                <a:latin typeface="SegoeUI"/>
              </a:rPr>
              <a:t> provides medical equipment, software, and IT consulting to hospitals to help them deliver better patient care. The main business of the company is selling and servicing diagnostic equipment such as MRI scanners, CT scanners, X-ray machines, and ultrasound machines to hospitals in 70 countries across the globe. The machines are loaded with Siemens </a:t>
            </a:r>
            <a:r>
              <a:rPr lang="en-US" sz="9600" b="0" i="0" err="1">
                <a:effectLst/>
                <a:latin typeface="SegoeUI"/>
              </a:rPr>
              <a:t>Healthineers</a:t>
            </a:r>
            <a:r>
              <a:rPr lang="en-US" sz="9600" b="0" i="0">
                <a:effectLst/>
                <a:latin typeface="SegoeUI"/>
              </a:rPr>
              <a:t> software applications, which optimize performance and provide specialized services. </a:t>
            </a:r>
            <a:endParaRPr lang="en-US" sz="8000" b="0" i="0">
              <a:effectLst/>
              <a:latin typeface="SegoeUI"/>
            </a:endParaRPr>
          </a:p>
          <a:p>
            <a:pPr marL="0" indent="0">
              <a:buFont typeface="Arial" panose="020B0604020202020204" pitchFamily="34" charset="0"/>
              <a:buNone/>
            </a:pPr>
            <a:endParaRPr lang="en-US" sz="1600" b="0" i="0">
              <a:effectLst/>
              <a:latin typeface="SegoeUI"/>
            </a:endParaRPr>
          </a:p>
          <a:p>
            <a:r>
              <a:rPr lang="en-US" sz="800"/>
              <a:t>Situation : </a:t>
            </a:r>
            <a:r>
              <a:rPr lang="en-US" sz="3200" b="0" i="0">
                <a:effectLst/>
                <a:latin typeface="SegoeUI"/>
              </a:rPr>
              <a:t>Siemens </a:t>
            </a:r>
            <a:r>
              <a:rPr lang="en-US" sz="3200" b="0" i="0" err="1">
                <a:effectLst/>
                <a:latin typeface="SegoeUI"/>
              </a:rPr>
              <a:t>Healthineers</a:t>
            </a:r>
            <a:r>
              <a:rPr lang="en-US" sz="3200" b="0" i="0">
                <a:effectLst/>
                <a:latin typeface="SegoeUI"/>
              </a:rPr>
              <a:t> has a software application called teamplay Receiver, which runs inside customers’ networks and is co-located to on-site diagnostic equipment, such as MRI and CT scanners. teamplay Receiver connects to the cloud service that Siemens </a:t>
            </a:r>
            <a:r>
              <a:rPr lang="en-US" sz="3200" b="0" i="0" err="1">
                <a:effectLst/>
                <a:latin typeface="SegoeUI"/>
              </a:rPr>
              <a:t>Healthineers</a:t>
            </a:r>
            <a:r>
              <a:rPr lang="en-US" sz="3200" b="0" i="0">
                <a:effectLst/>
                <a:latin typeface="SegoeUI"/>
              </a:rPr>
              <a:t> developed, teamplay digital health platform, which runs on </a:t>
            </a:r>
            <a:r>
              <a:rPr lang="en-US" sz="3200" b="0" i="0" u="none" strike="noStrike">
                <a:solidFill>
                  <a:srgbClr val="0067B8"/>
                </a:solidFill>
                <a:effectLst/>
                <a:latin typeface="SegoeUI"/>
                <a:hlinkClick r:id="rId3"/>
              </a:rPr>
              <a:t>Microsoft Azure</a:t>
            </a:r>
            <a:r>
              <a:rPr lang="en-US" sz="3200" b="0" i="0">
                <a:effectLst/>
                <a:latin typeface="SegoeUI"/>
              </a:rPr>
              <a:t>. </a:t>
            </a:r>
            <a:r>
              <a:rPr lang="en-US" sz="1600" b="0" i="0">
                <a:effectLst/>
                <a:latin typeface="SegoeUI"/>
              </a:rPr>
              <a:t>For a variety of reasons, Siemens </a:t>
            </a:r>
            <a:r>
              <a:rPr lang="en-US" sz="1600" b="0" i="0" err="1">
                <a:effectLst/>
                <a:latin typeface="SegoeUI"/>
              </a:rPr>
              <a:t>Healthineers</a:t>
            </a:r>
            <a:r>
              <a:rPr lang="en-US" sz="1600" b="0" i="0">
                <a:effectLst/>
                <a:latin typeface="SegoeUI"/>
              </a:rPr>
              <a:t>’ customers must keep and process much of their scanning machine data on-premises. Data privacy rules vary among countries and among health care providers, with some preventing patient information from leaving hospital grounds under any circumstances. Even when it’s not required, some hospitals choose to process their data in an on-premises infrastructure because of privacy concerns. In other cases, hospitals lack the bandwidth to send large image files back and forth. Because of this critical constraint, Siemens </a:t>
            </a:r>
            <a:r>
              <a:rPr lang="en-US" sz="1600" b="0" i="0" err="1">
                <a:effectLst/>
                <a:latin typeface="SegoeUI"/>
              </a:rPr>
              <a:t>Healthineers</a:t>
            </a:r>
            <a:r>
              <a:rPr lang="en-US" sz="1600" b="0" i="0">
                <a:effectLst/>
                <a:latin typeface="SegoeUI"/>
              </a:rPr>
              <a:t> needed a way to connect to edge machines without sending patient data to the cloud. It developed a partial solution allowing remote connections to machines, but it had many limitations.</a:t>
            </a:r>
          </a:p>
          <a:p>
            <a:endParaRPr lang="en-US" sz="800"/>
          </a:p>
          <a:p>
            <a:pPr algn="l"/>
            <a:r>
              <a:rPr lang="en-US" sz="800"/>
              <a:t>Solution : </a:t>
            </a:r>
            <a:r>
              <a:rPr lang="en-US" sz="3200" b="0" i="0">
                <a:effectLst/>
                <a:latin typeface="SegoeUI"/>
              </a:rPr>
              <a:t>With Azure Arc, Siemens </a:t>
            </a:r>
            <a:r>
              <a:rPr lang="en-US" sz="3200" b="0" i="0" err="1">
                <a:effectLst/>
                <a:latin typeface="SegoeUI"/>
              </a:rPr>
              <a:t>Healthineers</a:t>
            </a:r>
            <a:r>
              <a:rPr lang="en-US" sz="3200" b="0" i="0">
                <a:effectLst/>
                <a:latin typeface="SegoeUI"/>
              </a:rPr>
              <a:t> can deploy and manage applications on Kubernetes clusters across tens of thousands of locations. It can also monitor, update, and help secure all applications from Azure, where its teamplay cloud runs. “Azure Arc is the key technology we use to deliver software as a service to the edge within our customers’ local on-premises networks,” says Thomas </a:t>
            </a:r>
            <a:r>
              <a:rPr lang="en-US" sz="3200" b="0" i="0" err="1">
                <a:effectLst/>
                <a:latin typeface="SegoeUI"/>
              </a:rPr>
              <a:t>Gossler</a:t>
            </a:r>
            <a:r>
              <a:rPr lang="en-US" sz="3200" b="0" i="0">
                <a:effectLst/>
                <a:latin typeface="SegoeUI"/>
              </a:rPr>
              <a:t>, Chief Architect for teamplay at Siemens </a:t>
            </a:r>
            <a:r>
              <a:rPr lang="en-US" sz="3200" b="0" i="0" err="1">
                <a:effectLst/>
                <a:latin typeface="SegoeUI"/>
              </a:rPr>
              <a:t>Healthineers</a:t>
            </a:r>
            <a:r>
              <a:rPr lang="en-US" sz="3200" b="0" i="0">
                <a:effectLst/>
                <a:latin typeface="SegoeUI"/>
              </a:rPr>
              <a:t>. </a:t>
            </a:r>
          </a:p>
          <a:p>
            <a:pPr algn="l"/>
            <a:r>
              <a:rPr lang="en-US" sz="3200" b="0" i="0">
                <a:effectLst/>
                <a:latin typeface="SegoeUI"/>
              </a:rPr>
              <a:t>Azure Arc also allows Siemens </a:t>
            </a:r>
            <a:r>
              <a:rPr lang="en-US" sz="3200" b="0" i="0" err="1">
                <a:effectLst/>
                <a:latin typeface="SegoeUI"/>
              </a:rPr>
              <a:t>Healthineers</a:t>
            </a:r>
            <a:r>
              <a:rPr lang="en-US" sz="3200" b="0" i="0">
                <a:effectLst/>
                <a:latin typeface="SegoeUI"/>
              </a:rPr>
              <a:t> to view and manage all infrastructure, policies, and assets—whether they’re running in on-premises datacenters, at machines on the edge, or in the cloud—from a single control plane in Azure. </a:t>
            </a:r>
          </a:p>
          <a:p>
            <a:endParaRPr lang="en-US" sz="800"/>
          </a:p>
          <a:p>
            <a:r>
              <a:rPr lang="en-US" sz="800"/>
              <a:t>Impact : </a:t>
            </a:r>
            <a:r>
              <a:rPr lang="en-US" sz="1200"/>
              <a:t>Azure Arc is a game changer for Siemens </a:t>
            </a:r>
            <a:r>
              <a:rPr lang="en-US" sz="1200" err="1"/>
              <a:t>Healthineers</a:t>
            </a:r>
            <a:r>
              <a:rPr lang="en-US" sz="1200"/>
              <a:t>.</a:t>
            </a:r>
            <a:r>
              <a:rPr lang="en-US" sz="3200" b="0" i="0">
                <a:effectLst/>
                <a:latin typeface="SegoeUI"/>
              </a:rPr>
              <a:t> It gives their  customers choices and enables the continuous delivery of Kubernetes workloads from the cloud to the edge, at scale and as a service.</a:t>
            </a:r>
            <a:endParaRPr lang="en-US" sz="1200"/>
          </a:p>
          <a:p>
            <a:endParaRPr lang="en-US" sz="800"/>
          </a:p>
          <a:p>
            <a:r>
              <a:rPr lang="en-US" sz="800"/>
              <a:t>Read more here : https://customers.microsoft.com/en-us/story/842233-africas-talking-partner-professional-services-azure-arc</a:t>
            </a:r>
          </a:p>
          <a:p>
            <a:endParaRPr lang="en-US" sz="800"/>
          </a:p>
          <a:p>
            <a:endParaRPr lang="en-US" sz="8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31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5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1200" b="0" i="0" kern="1200">
                <a:solidFill>
                  <a:schemeClr val="tx1"/>
                </a:solidFill>
                <a:effectLst/>
                <a:latin typeface="+mn-lt"/>
                <a:ea typeface="+mn-ea"/>
                <a:cs typeface="+mn-cs"/>
              </a:rPr>
            </a:br>
            <a:r>
              <a:rPr lang="en-US" sz="1200" kern="1200">
                <a:solidFill>
                  <a:schemeClr val="tx1"/>
                </a:solidFill>
                <a:effectLst/>
                <a:latin typeface="+mn-lt"/>
                <a:ea typeface="+mn-ea"/>
                <a:cs typeface="+mn-cs"/>
              </a:rPr>
              <a:t>Customers are already excited about Azure Arc.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Erik </a:t>
            </a:r>
            <a:r>
              <a:rPr lang="en-US" sz="1200" kern="1200" err="1">
                <a:solidFill>
                  <a:schemeClr val="tx1"/>
                </a:solidFill>
                <a:effectLst/>
                <a:latin typeface="+mn-lt"/>
                <a:ea typeface="+mn-ea"/>
                <a:cs typeface="+mn-cs"/>
              </a:rPr>
              <a:t>Vogul</a:t>
            </a:r>
            <a:r>
              <a:rPr lang="en-US" sz="1200" kern="1200">
                <a:solidFill>
                  <a:schemeClr val="tx1"/>
                </a:solidFill>
                <a:effectLst/>
                <a:latin typeface="+mn-lt"/>
                <a:ea typeface="+mn-ea"/>
                <a:cs typeface="+mn-cs"/>
              </a:rPr>
              <a:t>, the VP of customer success at Hewlett Packard Enterprise said: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 are excited to see Microsoft bringing Azure data services and management to any infrastructure. Through our partnership with Microsoft we hope to deliver a true “as-a-service” experience across environments to help manage both the databases and the underlying infrastructure, and offer a consistent experience across on premises and the cloud.”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93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the pricing model for Arc enabled servers. So first, you have your own servers and clusters, you install the Arc agent on them. This basic connectivity to Azure is free of charge. In addition, we offer other control plane functionality at no additional cost – tagging, the ability to organize resources into management groups and subscriptions, RBAC and querying with Azure Resource Graph.</a:t>
            </a:r>
          </a:p>
          <a:p>
            <a:endParaRPr lang="en-US"/>
          </a:p>
          <a:p>
            <a:endParaRPr lang="en-US"/>
          </a:p>
          <a:p>
            <a:r>
              <a:rPr lang="en-US" b="1"/>
              <a:t>&lt;One 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273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a:t>Any Azure management service, that you can see listed here, when attached to the server will be charged. The pricing model for these services will be the same as they are today for Azure VMs. For example, Azure Monitor for Arc 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 enabled VMs.  You could just use one of these or all of them together, the price remains at $6/server/month.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000"/>
              <a:t>We are starting with 100 on-premises virtual machines, generating 0$ ACR</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migrating 50 of these VMs to Azure, we are generating ACR only for these 50 VMs but “leaving money on the table” for the other 50 on-premises VMs who “stayed behind”</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We are now enabling Azure Sentinel for the 50 Azure VMs which generates more Azure ACR but we are still not generating ANY ACR for the “stayed behind”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Now, by onboarding the 50 on-premises VMs into Azure Arc, </a:t>
            </a:r>
            <a:r>
              <a:rPr lang="en-US" sz="1000" b="1"/>
              <a:t>which does not have a cost</a:t>
            </a:r>
            <a:r>
              <a:rPr lang="en-US" sz="1000"/>
              <a:t>, we are making progress towards generating ACR for the on-premises VMs</a:t>
            </a:r>
            <a:br>
              <a:rPr lang="en-US" sz="1000"/>
            </a:b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a:t>By applying Azure Policy, which will enforce Azure Sentinel on all 50 on-premises Azure Arc enabled servers, we are now generating 6$ per Azure Arc enabled server via Azure policy as well as ACR $ coming from Azure Sentinel</a:t>
            </a:r>
            <a:br>
              <a:rPr lang="en-US" sz="1000"/>
            </a:br>
            <a:r>
              <a:rPr lang="en-US" sz="1000"/>
              <a:t>This means we are maximizing the ACR opportunity and no longer leaving money on the table!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096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as you saw just now on the previous slide, taking a hybrid approach makes the most sense for customers today. Azure takes a comprehensive approach and offers unique hybrid capabilities that give customers the flexibility to innovate anywhere in their environment and Azure Arc adds to our portfolio of hybrid solutions.</a:t>
            </a:r>
          </a:p>
          <a:p>
            <a:endParaRPr lang="en-US"/>
          </a:p>
          <a:p>
            <a:pPr marL="0" marR="0" lvl="0" indent="0" algn="l" defTabSz="914400" rtl="0" eaLnBrk="1" fontAlgn="base" latinLnBrk="0" hangingPunct="1">
              <a:lnSpc>
                <a:spcPct val="107000"/>
              </a:lnSpc>
              <a:spcBef>
                <a:spcPts val="0"/>
              </a:spcBef>
              <a:spcAft>
                <a:spcPts val="800"/>
              </a:spcAft>
              <a:buClrTx/>
              <a:buSzTx/>
              <a:buFontTx/>
              <a:buNone/>
              <a:tabLst/>
              <a:defRPr/>
            </a:pPr>
            <a:r>
              <a:rPr lang="en-US" sz="1800">
                <a:effectLst/>
                <a:latin typeface="Segoe UI" panose="020B0502040204020203" pitchFamily="34" charset="0"/>
                <a:ea typeface="Times New Roman" panose="02020603050405020304" pitchFamily="18" charset="0"/>
                <a:cs typeface="Times New Roman" panose="02020603050405020304" pitchFamily="18" charset="0"/>
              </a:rPr>
              <a:t>With Azure Arc, you can have a single pane of glass view across your entire infrastructure.</a:t>
            </a:r>
            <a:r>
              <a:rPr lang="en-US" sz="1800" kern="1200">
                <a:solidFill>
                  <a:schemeClr val="tx1"/>
                </a:solidFill>
                <a:effectLst/>
                <a:latin typeface="+mn-lt"/>
                <a:ea typeface="+mn-ea"/>
                <a:cs typeface="+mn-cs"/>
              </a:rPr>
              <a:t> These include Linux/Windows VMs, Kubernetes clusters and Database services  across multicloud, on-premises and the edge. </a:t>
            </a:r>
            <a:r>
              <a:rPr lang="en-US" sz="1800">
                <a:effectLst/>
                <a:latin typeface="Segoe UI" panose="020B0502040204020203" pitchFamily="34" charset="0"/>
                <a:ea typeface="Times New Roman" panose="02020603050405020304" pitchFamily="18" charset="0"/>
                <a:cs typeface="Times New Roman" panose="02020603050405020304" pitchFamily="18" charset="0"/>
              </a:rPr>
              <a:t>And, with Azure Arc enabled services, you have the </a:t>
            </a:r>
            <a:r>
              <a:rPr lang="en-US" sz="1800" b="1">
                <a:effectLst/>
                <a:latin typeface="Segoe UI" panose="020B0502040204020203" pitchFamily="34" charset="0"/>
                <a:ea typeface="Times New Roman" panose="02020603050405020304" pitchFamily="18" charset="0"/>
                <a:cs typeface="Times New Roman" panose="02020603050405020304" pitchFamily="18" charset="0"/>
              </a:rPr>
              <a:t>flexibility </a:t>
            </a:r>
            <a:r>
              <a:rPr lang="en-US" sz="1800">
                <a:effectLst/>
                <a:latin typeface="Segoe UI" panose="020B0502040204020203" pitchFamily="34" charset="0"/>
                <a:ea typeface="Times New Roman" panose="02020603050405020304" pitchFamily="18" charset="0"/>
                <a:cs typeface="Times New Roman" panose="02020603050405020304" pitchFamily="18" charset="0"/>
              </a:rPr>
              <a:t>to deploy Azure fully managed services anywhere – on-premises or in other public clouds.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a:effectLst/>
                <a:latin typeface="Segoe UI" panose="020B0502040204020203" pitchFamily="34" charset="0"/>
                <a:ea typeface="Times New Roman" panose="02020603050405020304" pitchFamily="18"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With the Azure Stack portfolio, you can bring Azure consistent infrastructure to your own datacenters, </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even running</a:t>
            </a:r>
            <a:r>
              <a:rPr lang="en-US" sz="1800">
                <a:effectLst/>
                <a:latin typeface="Calibri" panose="020F0502020204030204" pitchFamily="34" charset="0"/>
                <a:ea typeface="Times New Roman" panose="02020603050405020304" pitchFamily="18" charset="0"/>
                <a:cs typeface="Calibri" panose="020F0502020204030204" pitchFamily="34" charset="0"/>
              </a:rPr>
              <a:t> it on existing certified hardware with Azure Stack HCI.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fontAlgn="base">
              <a:lnSpc>
                <a:spcPct val="107000"/>
              </a:lnSpc>
              <a:spcBef>
                <a:spcPts val="0"/>
              </a:spcBef>
              <a:spcAft>
                <a:spcPts val="800"/>
              </a:spcAft>
            </a:pPr>
            <a:r>
              <a:rPr lang="en-US" sz="1800">
                <a:effectLst/>
                <a:latin typeface="Calibri" panose="020F0502020204030204" pitchFamily="34" charset="0"/>
                <a:ea typeface="Times New Roman" panose="02020603050405020304" pitchFamily="18" charset="0"/>
                <a:cs typeface="Calibri" panose="020F0502020204030204" pitchFamily="34" charset="0"/>
              </a:rPr>
              <a:t>Lastly, we know that increasingly new apps often include running some aspects at the edge. So we’ve brought in our comprehensive Azure IoT portfolio so there is consistency in the developer,</a:t>
            </a:r>
            <a:r>
              <a:rPr lang="en-US" sz="1800" u="sng">
                <a:solidFill>
                  <a:srgbClr val="C239B3"/>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a:effectLst/>
                <a:latin typeface="Calibri" panose="020F0502020204030204" pitchFamily="34" charset="0"/>
                <a:ea typeface="Times New Roman" panose="02020603050405020304" pitchFamily="18" charset="0"/>
                <a:cs typeface="Calibri" panose="020F0502020204030204" pitchFamily="34" charset="0"/>
              </a:rPr>
              <a:t>management, and security experiences all the way to the gateway or on tiny MCU devices like Azure Sphere.</a:t>
            </a:r>
          </a:p>
          <a:p>
            <a:pPr marL="0" marR="0" fontAlgn="base">
              <a:lnSpc>
                <a:spcPct val="107000"/>
              </a:lnSpc>
              <a:spcBef>
                <a:spcPts val="0"/>
              </a:spcBef>
              <a:spcAft>
                <a:spcPts val="800"/>
              </a:spcAft>
            </a:pPr>
            <a:endParaRPr lang="en-US" sz="1800">
              <a:effectLst/>
              <a:latin typeface="Calibri" panose="020F0502020204030204" pitchFamily="34" charset="0"/>
              <a:cs typeface="Calibri" panose="020F0502020204030204" pitchFamily="34" charset="0"/>
            </a:endParaRPr>
          </a:p>
          <a:p>
            <a:pPr marL="0" marR="0" fontAlgn="base">
              <a:lnSpc>
                <a:spcPct val="107000"/>
              </a:lnSpc>
              <a:spcBef>
                <a:spcPts val="0"/>
              </a:spcBef>
              <a:spcAft>
                <a:spcPts val="800"/>
              </a:spcAft>
            </a:pPr>
            <a:r>
              <a:rPr lang="en-US" sz="1800">
                <a:effectLst/>
                <a:latin typeface="Calibri" panose="020F0502020204030204" pitchFamily="34" charset="0"/>
                <a:cs typeface="Calibri" panose="020F0502020204030204" pitchFamily="34" charset="0"/>
              </a:rPr>
              <a:t>So now that we have seen how Azure Arc fits into our overall hybrid strategy in Azure, let’s look at what Azure Arc does.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A5470B-F548-4D7E-91A5-A1A993D75F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89428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This example shows the potential of “unlocking” an Azure service such as Sentinel for on-premises assets which without Azure Arc, would have not generate any ACR,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Like Azure Sentinel, other Azure services can be unlocked using Azure Arc. Services such as (but not limited to) Azure Security Center, Azure Monitor, Azure Log Analytics, etc. can now all be applied and utilized by Azure Arc enabled servers.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480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a:gradFill>
                  <a:gsLst>
                    <a:gs pos="28775">
                      <a:srgbClr val="000000"/>
                    </a:gs>
                    <a:gs pos="70000">
                      <a:srgbClr val="000000"/>
                    </a:gs>
                  </a:gsLst>
                  <a:lin ang="5400000" scaled="0"/>
                </a:gradFill>
                <a:latin typeface="Segoe UI"/>
              </a:rPr>
              <a:t>We’ve just seen an example of the value Azure Arc brings to you in a migration scenario even when some workloads cannot move to Azure in the short term (or even long term in some cases). What does this mean for you in terms of your revenue </a:t>
            </a:r>
            <a:r>
              <a:rPr lang="en-US" sz="1200" err="1">
                <a:gradFill>
                  <a:gsLst>
                    <a:gs pos="28775">
                      <a:srgbClr val="000000"/>
                    </a:gs>
                    <a:gs pos="70000">
                      <a:srgbClr val="000000"/>
                    </a:gs>
                  </a:gsLst>
                  <a:lin ang="5400000" scaled="0"/>
                </a:gradFill>
                <a:latin typeface="Segoe UI"/>
              </a:rPr>
              <a:t>opportunity?Tying</a:t>
            </a:r>
            <a:r>
              <a:rPr lang="en-US" sz="1200">
                <a:gradFill>
                  <a:gsLst>
                    <a:gs pos="28775">
                      <a:srgbClr val="000000"/>
                    </a:gs>
                    <a:gs pos="70000">
                      <a:srgbClr val="000000"/>
                    </a:gs>
                  </a:gsLst>
                  <a:lin ang="5400000" scaled="0"/>
                </a:gradFill>
                <a:latin typeface="Segoe UI"/>
              </a:rPr>
              <a:t> back to the Arc use cases we talked about at the very beginning, each scenario delivers a unique value proposition and brings specific Azure services to customer environments.</a:t>
            </a:r>
          </a:p>
          <a:p>
            <a:pPr>
              <a:lnSpc>
                <a:spcPct val="90000"/>
              </a:lnSpc>
              <a:spcAft>
                <a:spcPts val="600"/>
              </a:spcAft>
            </a:pPr>
            <a:endParaRPr lang="en-US" sz="1200">
              <a:gradFill>
                <a:gsLst>
                  <a:gs pos="28775">
                    <a:srgbClr val="000000"/>
                  </a:gs>
                  <a:gs pos="70000">
                    <a:srgbClr val="000000"/>
                  </a:gs>
                </a:gsLst>
                <a:lin ang="5400000" scaled="0"/>
              </a:gradFill>
              <a:latin typeface="Segoe UI"/>
            </a:endParaRPr>
          </a:p>
          <a:p>
            <a:pPr marL="228600" indent="-228600">
              <a:lnSpc>
                <a:spcPct val="90000"/>
              </a:lnSpc>
              <a:spcAft>
                <a:spcPts val="600"/>
              </a:spcAft>
              <a:buAutoNum type="arabicParenR"/>
            </a:pPr>
            <a:r>
              <a:rPr lang="en-US" sz="1200">
                <a:gradFill>
                  <a:gsLst>
                    <a:gs pos="28775">
                      <a:srgbClr val="000000"/>
                    </a:gs>
                    <a:gs pos="70000">
                      <a:srgbClr val="000000"/>
                    </a:gs>
                  </a:gsLst>
                  <a:lin ang="5400000" scaled="0"/>
                </a:gradFill>
                <a:latin typeface="Segoe UI"/>
              </a:rPr>
              <a:t>Organize and govern : This is all about extending the Azure control plane and the Azure management services to existing VMs and physical servers anywhere.</a:t>
            </a:r>
          </a:p>
          <a:p>
            <a:pPr marL="228600" indent="-228600">
              <a:lnSpc>
                <a:spcPct val="90000"/>
              </a:lnSpc>
              <a:spcAft>
                <a:spcPts val="600"/>
              </a:spcAft>
              <a:buAutoNum type="arabicParenR"/>
            </a:pPr>
            <a:r>
              <a:rPr lang="en-US" sz="1200">
                <a:gradFill>
                  <a:gsLst>
                    <a:gs pos="28775">
                      <a:srgbClr val="000000"/>
                    </a:gs>
                    <a:gs pos="70000">
                      <a:srgbClr val="000000"/>
                    </a:gs>
                  </a:gsLst>
                  <a:lin ang="5400000" scaled="0"/>
                </a:gradFill>
                <a:latin typeface="Segoe UI"/>
              </a:rPr>
              <a:t>At-scale K8s app management : This is the cloud native scenario where Azure Arc enables you to deploy and manage Kubernetes applications with GitOps.</a:t>
            </a:r>
          </a:p>
          <a:p>
            <a:pPr marL="228600" indent="-228600">
              <a:lnSpc>
                <a:spcPct val="90000"/>
              </a:lnSpc>
              <a:spcAft>
                <a:spcPts val="600"/>
              </a:spcAft>
              <a:buAutoNum type="arabicParenR"/>
            </a:pPr>
            <a:r>
              <a:rPr lang="en-US" sz="1200">
                <a:gradFill>
                  <a:gsLst>
                    <a:gs pos="28775">
                      <a:srgbClr val="000000"/>
                    </a:gs>
                    <a:gs pos="70000">
                      <a:srgbClr val="000000"/>
                    </a:gs>
                  </a:gsLst>
                  <a:lin ang="5400000" scaled="0"/>
                </a:gradFill>
                <a:latin typeface="Segoe UI"/>
              </a:rPr>
              <a:t>And finally Azure Arc enabled data services enables deployment of native Azure data services anywhere.</a:t>
            </a:r>
          </a:p>
          <a:p>
            <a:pPr marL="228600" indent="-228600">
              <a:lnSpc>
                <a:spcPct val="90000"/>
              </a:lnSpc>
              <a:spcAft>
                <a:spcPts val="600"/>
              </a:spcAft>
              <a:buAutoNum type="arabicParenR"/>
            </a:pPr>
            <a:endParaRPr lang="en-US" sz="1200">
              <a:gradFill>
                <a:gsLst>
                  <a:gs pos="28775">
                    <a:srgbClr val="000000"/>
                  </a:gs>
                  <a:gs pos="70000">
                    <a:srgbClr val="000000"/>
                  </a:gs>
                </a:gsLst>
                <a:lin ang="5400000" scaled="0"/>
              </a:gradFill>
              <a:latin typeface="Segoe UI"/>
            </a:endParaRPr>
          </a:p>
          <a:p>
            <a:pPr marL="0" indent="0">
              <a:lnSpc>
                <a:spcPct val="90000"/>
              </a:lnSpc>
              <a:spcAft>
                <a:spcPts val="600"/>
              </a:spcAft>
              <a:buNone/>
            </a:pPr>
            <a:r>
              <a:rPr lang="en-US" sz="1200">
                <a:gradFill>
                  <a:gsLst>
                    <a:gs pos="28775">
                      <a:srgbClr val="000000"/>
                    </a:gs>
                    <a:gs pos="70000">
                      <a:srgbClr val="000000"/>
                    </a:gs>
                  </a:gsLst>
                  <a:lin ang="5400000" scaled="0"/>
                </a:gradFill>
                <a:latin typeface="Segoe UI"/>
              </a:rPr>
              <a:t>In all of these scenarios, you have different levers to realize economic benefits. You have services associated with the actual deployment of Azure Arc, managed services associated with managing the customer environments and ongoing support as well as ACR incentives and accelerators that Microsoft provides you with. There is enormous opportunity and potential here for you!</a:t>
            </a:r>
          </a:p>
        </p:txBody>
      </p:sp>
      <p:sp>
        <p:nvSpPr>
          <p:cNvPr id="4" name="Slide Number Placeholder 3"/>
          <p:cNvSpPr>
            <a:spLocks noGrp="1"/>
          </p:cNvSpPr>
          <p:nvPr>
            <p:ph type="sldNum" sz="quarter" idx="5"/>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F599C560-5B81-418C-8D83-38C0D0C2F7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0076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a:gradFill>
                  <a:gsLst>
                    <a:gs pos="28775">
                      <a:srgbClr val="000000"/>
                    </a:gs>
                    <a:gs pos="70000">
                      <a:srgbClr val="000000"/>
                    </a:gs>
                  </a:gsLst>
                  <a:lin ang="5400000" scaled="0"/>
                </a:gradFill>
                <a:latin typeface="Segoe UI"/>
              </a:rPr>
              <a:t>Do we see all these 3 scenarios happening together? Highly unlikely. Most customers will undertake a phased approach but you can add value at each stage as depicted here.</a:t>
            </a:r>
          </a:p>
          <a:p>
            <a:pPr>
              <a:lnSpc>
                <a:spcPct val="90000"/>
              </a:lnSpc>
              <a:spcAft>
                <a:spcPts val="600"/>
              </a:spcAft>
            </a:pPr>
            <a:endParaRPr lang="en-US" sz="1200">
              <a:gradFill>
                <a:gsLst>
                  <a:gs pos="28775">
                    <a:srgbClr val="000000"/>
                  </a:gs>
                  <a:gs pos="70000">
                    <a:srgbClr val="000000"/>
                  </a:gs>
                </a:gsLst>
                <a:lin ang="5400000" scaled="0"/>
              </a:gradFill>
              <a:latin typeface="Segoe UI"/>
            </a:endParaRPr>
          </a:p>
          <a:p>
            <a:pPr>
              <a:lnSpc>
                <a:spcPct val="90000"/>
              </a:lnSpc>
              <a:spcAft>
                <a:spcPts val="600"/>
              </a:spcAft>
            </a:pPr>
            <a:r>
              <a:rPr lang="en-US" sz="1200">
                <a:gradFill>
                  <a:gsLst>
                    <a:gs pos="28775">
                      <a:srgbClr val="000000"/>
                    </a:gs>
                    <a:gs pos="70000">
                      <a:srgbClr val="000000"/>
                    </a:gs>
                  </a:gsLst>
                  <a:lin ang="5400000" scaled="0"/>
                </a:gradFill>
                <a:latin typeface="Segoe UI"/>
              </a:rPr>
              <a:t>Here’s an example with a fictitious MSP, Contoso.</a:t>
            </a:r>
          </a:p>
          <a:p>
            <a:pPr>
              <a:lnSpc>
                <a:spcPct val="90000"/>
              </a:lnSpc>
              <a:spcAft>
                <a:spcPts val="600"/>
              </a:spcAft>
            </a:pPr>
            <a:endParaRPr lang="en-US" sz="1200">
              <a:gradFill>
                <a:gsLst>
                  <a:gs pos="28775">
                    <a:srgbClr val="000000"/>
                  </a:gs>
                  <a:gs pos="70000">
                    <a:srgbClr val="000000"/>
                  </a:gs>
                </a:gsLst>
                <a:lin ang="5400000" scaled="0"/>
              </a:gradFill>
              <a:latin typeface="Segoe UI"/>
            </a:endParaRPr>
          </a:p>
          <a:p>
            <a:pPr>
              <a:lnSpc>
                <a:spcPct val="90000"/>
              </a:lnSpc>
              <a:spcAft>
                <a:spcPts val="600"/>
              </a:spcAft>
            </a:pPr>
            <a:r>
              <a:rPr lang="en-US" sz="1200">
                <a:gradFill>
                  <a:gsLst>
                    <a:gs pos="28775">
                      <a:srgbClr val="000000"/>
                    </a:gs>
                    <a:gs pos="70000">
                      <a:srgbClr val="000000"/>
                    </a:gs>
                  </a:gsLst>
                  <a:lin ang="5400000" scaled="0"/>
                </a:gradFill>
                <a:latin typeface="Segoe UI"/>
              </a:rPr>
              <a:t>You can start with the customer’s existing infrastructure.  For those VMs that cannot be migrated to the cloud, onboard them to Azure Arc and the different Azure management services. Most customers start with basic services such as Azure Policy and Update Management which can bring immediate value to their on-premises servers.</a:t>
            </a:r>
          </a:p>
          <a:p>
            <a:pPr>
              <a:lnSpc>
                <a:spcPct val="90000"/>
              </a:lnSpc>
              <a:spcAft>
                <a:spcPts val="600"/>
              </a:spcAft>
            </a:pPr>
            <a:endParaRPr lang="en-US" sz="1200">
              <a:gradFill>
                <a:gsLst>
                  <a:gs pos="28775">
                    <a:srgbClr val="000000"/>
                  </a:gs>
                  <a:gs pos="70000">
                    <a:srgbClr val="000000"/>
                  </a:gs>
                </a:gsLst>
                <a:lin ang="5400000" scaled="0"/>
              </a:gradFill>
              <a:latin typeface="Segoe UI"/>
            </a:endParaRPr>
          </a:p>
          <a:p>
            <a:pPr>
              <a:lnSpc>
                <a:spcPct val="90000"/>
              </a:lnSpc>
              <a:spcAft>
                <a:spcPts val="600"/>
              </a:spcAft>
            </a:pPr>
            <a:r>
              <a:rPr lang="en-US" sz="1200">
                <a:gradFill>
                  <a:gsLst>
                    <a:gs pos="28775">
                      <a:srgbClr val="000000"/>
                    </a:gs>
                    <a:gs pos="70000">
                      <a:srgbClr val="000000"/>
                    </a:gs>
                  </a:gsLst>
                  <a:lin ang="5400000" scaled="0"/>
                </a:gradFill>
                <a:latin typeface="Segoe UI"/>
              </a:rPr>
              <a:t>You can think of the next phase as a more comprehensive VM management experience taking advantage of a broader set of Azure Management services such as Monitor and Azure Sentinel depending on the use case and customer requirements (at-scale monitoring of all servers from a single pane of glass, cloud native SIEM solution for entire landscape) etc.</a:t>
            </a:r>
          </a:p>
          <a:p>
            <a:pPr>
              <a:lnSpc>
                <a:spcPct val="90000"/>
              </a:lnSpc>
              <a:spcAft>
                <a:spcPts val="600"/>
              </a:spcAft>
            </a:pPr>
            <a:endParaRPr lang="en-US" sz="1200">
              <a:gradFill>
                <a:gsLst>
                  <a:gs pos="28775">
                    <a:srgbClr val="000000"/>
                  </a:gs>
                  <a:gs pos="70000">
                    <a:srgbClr val="000000"/>
                  </a:gs>
                </a:gsLst>
                <a:lin ang="5400000" scaled="0"/>
              </a:gradFill>
              <a:latin typeface="Segoe UI"/>
            </a:endParaRPr>
          </a:p>
          <a:p>
            <a:pPr>
              <a:lnSpc>
                <a:spcPct val="90000"/>
              </a:lnSpc>
              <a:spcAft>
                <a:spcPts val="600"/>
              </a:spcAft>
            </a:pPr>
            <a:r>
              <a:rPr lang="en-US" sz="1200">
                <a:gradFill>
                  <a:gsLst>
                    <a:gs pos="28775">
                      <a:srgbClr val="000000"/>
                    </a:gs>
                    <a:gs pos="70000">
                      <a:srgbClr val="000000"/>
                    </a:gs>
                  </a:gsLst>
                  <a:lin ang="5400000" scaled="0"/>
                </a:gradFill>
                <a:latin typeface="Segoe UI"/>
              </a:rPr>
              <a:t>The last phase brings the full power of Azure Arc, where you help the customer with server management, Kubernetes app deployments as well data services to meet their regulatory or latency needs.</a:t>
            </a:r>
          </a:p>
        </p:txBody>
      </p:sp>
      <p:sp>
        <p:nvSpPr>
          <p:cNvPr id="4" name="Slide Number Placeholder 3"/>
          <p:cNvSpPr>
            <a:spLocks noGrp="1"/>
          </p:cNvSpPr>
          <p:nvPr>
            <p:ph type="sldNum" sz="quarter" idx="5"/>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F599C560-5B81-418C-8D83-38C0D0C2F7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4223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gets charged then?</a:t>
            </a:r>
          </a:p>
          <a:p>
            <a:endParaRPr lang="en-US"/>
          </a:p>
          <a:p>
            <a:r>
              <a:rPr lang="en-US"/>
              <a:t>Any Azure management service, that you can see listed here, when attached to the server will be charged. The pricing model for these services will be the same as they are today for Azure VMs. For example, Azure Monitor for Arc enabled VMs will be priced the same way as it would be for Azure VMs.</a:t>
            </a:r>
          </a:p>
          <a:p>
            <a:endParaRPr lang="en-US"/>
          </a:p>
          <a:p>
            <a:r>
              <a:rPr lang="en-US"/>
              <a:t>The only exceptions are Azure Policy Guest Configuration and Azure Automation services such as Update Management, DSC, Change tracking and inventory, which are free for Azure VMs but charged at $6/server/month for Azure Arc enabled VMs.  You could just use one of these or all of them together, the price remains at $6/server/month.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FE8017-AAD6-4E05-A223-B445311ADD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101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0123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542257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Just to unpack this a bit more on How Azure Arc works.</a:t>
            </a:r>
          </a:p>
          <a:p>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0"/>
              <a:t>Customers connect to Azure using different tools or experiences such as the Azure Portal. What’s happening behind the scenes is that those tools and experiences are interacting with the Azure Control plane which is essentially Azure Resource Manager or ARM.  Every single resource in Azure is connected to this control plane. Azure Resource Manager at its core, provides a core set of capabilities – inventory, organization and governance for Azure resources, which you can see on the slide (Servers/K8s/data services). As an example, when you want to a create a new resource in Azure, that request is received by the Azure Resource Manager, which then authenticates and authorizes the request. Resource Manager sends the request to the specific Azure service, which takes the requested action. So you essentially have a consistent tool for working with all  your Azure resources. Once these resources are created, you can attach additional Azure Management services such as Azure Monitor, Azure Security Center to these resources. </a:t>
            </a:r>
            <a:r>
              <a:rPr lang="en-US" sz="900" b="1"/>
              <a:t>&lt;Click&gt;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p>
          <a:p>
            <a:r>
              <a:rPr lang="en-US" sz="900"/>
              <a:t>So what we did with Azure Arc is to extend this single control plane within Azure and those same capabilities , that we just talked about, to resources outside of Azure. This involves deploying an agent on the servers or Kubernetes clusters so these resources can be projected to the Azure Resource Manager. Once the initial connectivity is done, you can now see all these resources in the Azure Portal. You can group these resources, apply tags and RBAC policies as well as attach Azure management services such Azure Monitor, Azure Security Center etc., the same way as you would for Azure resources. So for IT admins, Azure Arc really brings that consistency and single pane of glass experiences to thousands of servers in customer environments.</a:t>
            </a:r>
          </a:p>
          <a:p>
            <a:r>
              <a:rPr lang="en-US" sz="900"/>
              <a:t>A key point to add here is that you can continue to use your existing tools on-premises to interact with these resources, we are not interfering with any of those management tools.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p>
          <a:p>
            <a:endParaRPr lang="en-US" b="0"/>
          </a:p>
          <a:p>
            <a:endParaRPr lang="en-US" b="0"/>
          </a:p>
          <a:p>
            <a:endParaRPr lang="en-US" b="0"/>
          </a:p>
          <a:p>
            <a:endParaRPr lang="en-US" b="0"/>
          </a:p>
          <a:p>
            <a:endParaRPr lang="en-US" b="0"/>
          </a:p>
          <a:p>
            <a:endParaRPr lang="en-US"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978299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architecture for Azure Arc all-up.</a:t>
            </a:r>
          </a:p>
          <a:p>
            <a:endParaRPr lang="en-US"/>
          </a:p>
          <a:p>
            <a:r>
              <a:rPr lang="en-US"/>
              <a:t>On the left side, we have the Azure Resource Manager in Azure as well as the resource providers for Azure Arc. On the right side, we have the Arc agents deployed on your infrastructure in your location, which sent heartbeat signals up into Azure.</a:t>
            </a:r>
          </a:p>
          <a:p>
            <a:br>
              <a:rPr lang="en-US"/>
            </a:br>
            <a:r>
              <a:rPr lang="en-US"/>
              <a:t>We also enable you to continue to use the management tools you are familiar with, whether that’s Server admin tools, K8s cluster management tools, DevOps tools or Azure Data Studio for managing the data assets.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1366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4C4C51"/>
                </a:solidFill>
                <a:effectLst/>
                <a:latin typeface="Segoe UI" panose="020B0502040204020203" pitchFamily="34" charset="0"/>
              </a:rPr>
              <a:t>Azure Arc enabled Kubernetes adopts a GitOps methodology, so customers define their applications and cluster configuration in source control. This means changes to apps and configuration are versioned, enforced, and logged across any number of clusters.</a:t>
            </a:r>
          </a:p>
          <a:p>
            <a:endParaRPr lang="en-US" b="0" i="0">
              <a:solidFill>
                <a:srgbClr val="4C4C51"/>
              </a:solidFill>
              <a:effectLst/>
              <a:latin typeface="Segoe UI" panose="020B0502040204020203" pitchFamily="34" charset="0"/>
            </a:endParaRPr>
          </a:p>
          <a:p>
            <a:r>
              <a:rPr lang="en-US" b="0" i="0">
                <a:solidFill>
                  <a:srgbClr val="4C4C51"/>
                </a:solidFill>
                <a:effectLst/>
                <a:latin typeface="Segoe UI" panose="020B0502040204020203" pitchFamily="34" charset="0"/>
              </a:rPr>
              <a:t>Let’s explore some of the principles of GitOps :</a:t>
            </a:r>
          </a:p>
          <a:p>
            <a:endParaRPr lang="en-US" b="0" i="0">
              <a:solidFill>
                <a:srgbClr val="4C4C51"/>
              </a:solidFill>
              <a:effectLst/>
              <a:latin typeface="Segoe UI" panose="020B0502040204020203" pitchFamily="34" charset="0"/>
            </a:endParaRPr>
          </a:p>
          <a:p>
            <a:pPr marL="228600" indent="-228600">
              <a:buAutoNum type="arabicPeriod"/>
            </a:pPr>
            <a:r>
              <a:rPr lang="en-US" b="0" i="0">
                <a:solidFill>
                  <a:srgbClr val="4C4C51"/>
                </a:solidFill>
                <a:effectLst/>
                <a:latin typeface="Segoe UI" panose="020B0502040204020203" pitchFamily="34" charset="0"/>
              </a:rPr>
              <a:t>Single source of truth – Git</a:t>
            </a:r>
          </a:p>
          <a:p>
            <a:pPr marL="228600" indent="-228600">
              <a:buAutoNum type="arabicPeriod"/>
            </a:pPr>
            <a:r>
              <a:rPr lang="en-US" b="0" i="0">
                <a:solidFill>
                  <a:srgbClr val="4C4C51"/>
                </a:solidFill>
                <a:effectLst/>
                <a:latin typeface="Segoe UI" panose="020B0502040204020203" pitchFamily="34" charset="0"/>
              </a:rPr>
              <a:t>All actions taken by developers/admins – create, change and delete happens in Git</a:t>
            </a:r>
          </a:p>
          <a:p>
            <a:pPr marL="228600" indent="-228600">
              <a:buAutoNum type="arabicPeriod"/>
            </a:pPr>
            <a:r>
              <a:rPr lang="en-US" b="0" i="0">
                <a:solidFill>
                  <a:srgbClr val="4C4C51"/>
                </a:solidFill>
                <a:effectLst/>
                <a:latin typeface="Segoe UI" panose="020B0502040204020203" pitchFamily="34" charset="0"/>
              </a:rPr>
              <a:t>All changes are visible to project teams and can be tracked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Declarative Configuration</a:t>
            </a:r>
            <a:r>
              <a:rPr lang="en-GB" sz="1800" u="none" strike="noStrike">
                <a:effectLst/>
                <a:latin typeface="Arial" panose="020B0604020202020204" pitchFamily="34" charset="0"/>
                <a:ea typeface="Arial" panose="020B0604020202020204" pitchFamily="34" charset="0"/>
              </a:rPr>
              <a:t>: All resources managed through a GitOps process must be expressed declaratively.</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Version controlled, immutable storage</a:t>
            </a:r>
            <a:r>
              <a:rPr lang="en-GB" sz="1800" u="none" strike="noStrike">
                <a:effectLst/>
                <a:latin typeface="Arial" panose="020B0604020202020204" pitchFamily="34" charset="0"/>
                <a:ea typeface="Arial" panose="020B0604020202020204" pitchFamily="34" charset="0"/>
              </a:rPr>
              <a:t>: The declarative descriptions are stored in a repository that supports immutability, versioning and version history. For example, git.</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Automated delivery</a:t>
            </a:r>
            <a:r>
              <a:rPr lang="en-GB" sz="1800" u="none" strike="noStrike">
                <a:effectLst/>
                <a:latin typeface="Arial" panose="020B0604020202020204" pitchFamily="34" charset="0"/>
                <a:ea typeface="Arial" panose="020B0604020202020204" pitchFamily="34" charset="0"/>
              </a:rPr>
              <a:t>: Delivery of the declarative descriptions, from the repository to runtime environment, is fully automated.</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GB" sz="1800" b="1" u="none" strike="noStrike">
                <a:effectLst/>
                <a:latin typeface="Arial" panose="020B0604020202020204" pitchFamily="34" charset="0"/>
                <a:ea typeface="Arial" panose="020B0604020202020204" pitchFamily="34" charset="0"/>
              </a:rPr>
              <a:t>Software Agents</a:t>
            </a:r>
            <a:r>
              <a:rPr lang="en-GB" sz="1800" u="none" strike="noStrike">
                <a:effectLst/>
                <a:latin typeface="Arial" panose="020B0604020202020204" pitchFamily="34" charset="0"/>
                <a:ea typeface="Arial" panose="020B0604020202020204" pitchFamily="34" charset="0"/>
              </a:rPr>
              <a:t>: Reconcilers deploy and maintain the resources described in the declarative configuration. Actions are performed on divergence between the version controlled declarative configuration and the actual state of the target system.</a:t>
            </a:r>
            <a:endParaRPr lang="en-US" sz="1800" u="none" strike="noStrike">
              <a:effectLst/>
              <a:latin typeface="Arial" panose="020B0604020202020204" pitchFamily="34" charset="0"/>
              <a:ea typeface="Arial" panose="020B0604020202020204" pitchFamily="34"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sz="1800" u="none" strike="noStrike">
              <a:effectLst/>
              <a:latin typeface="Arial" panose="020B0604020202020204" pitchFamily="34" charset="0"/>
              <a:ea typeface="Arial" panose="020B0604020202020204" pitchFamily="34" charset="0"/>
            </a:endParaRPr>
          </a:p>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391415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ts val="600"/>
              </a:spcAft>
              <a:buClrTx/>
              <a:buSzTx/>
              <a:buFont typeface="+mj-lt"/>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 what does the GitOps flow look like in the context of Arc enabled Kubernetes?</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 are starting with Kubernetes clusters outside of Azure</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Arc Kubernetes connected cluster is created</a:t>
            </a: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creates cluster’s GitOps configurations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gets deployed on the cluster, and starts ”listening” to the git repository with the user’s application code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user’s application deployment on the cluster, representing the current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User is updating the application (creating a new app version) and merge changes to the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pickup a change to the git repository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32472" rtl="0" eaLnBrk="1" fontAlgn="base" latinLnBrk="0" hangingPunct="1">
              <a:lnSpc>
                <a:spcPct val="100000"/>
              </a:lnSpc>
              <a:spcBef>
                <a:spcPct val="0"/>
              </a:spcBef>
              <a:spcAft>
                <a:spcPts val="600"/>
              </a:spcAft>
              <a:buClrTx/>
              <a:buSzTx/>
              <a:buFont typeface="+mj-lt"/>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Flux operator initiates a new user’s application version deployment on the cluster while removing old version application pods, resulting in a new Desired State</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983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With Azure Arc, we are all about meeting you where you are with a keen understanding of your IT environment.</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This means that you can now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 manage and operate </a:t>
            </a:r>
            <a:r>
              <a:rPr lang="en-US" sz="900">
                <a:effectLst/>
                <a:latin typeface="Segoe UI" panose="020B0502040204020203" pitchFamily="34" charset="0"/>
                <a:ea typeface="Times New Roman" panose="02020603050405020304" pitchFamily="18" charset="0"/>
                <a:cs typeface="Times New Roman" panose="02020603050405020304" pitchFamily="18" charset="0"/>
              </a:rPr>
              <a:t>all of your existing IT resources consistently and at-scale, wherever they reside, from Azure. You can also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run </a:t>
            </a:r>
            <a:r>
              <a:rPr lang="en-US" sz="900">
                <a:effectLst/>
                <a:latin typeface="Segoe UI" panose="020B0502040204020203" pitchFamily="34" charset="0"/>
                <a:ea typeface="Times New Roman" panose="02020603050405020304" pitchFamily="18" charset="0"/>
                <a:cs typeface="Times New Roman" panose="02020603050405020304" pitchFamily="18" charset="0"/>
              </a:rPr>
              <a:t>Azure services anywhere – on-premises or in other public clouds </a:t>
            </a:r>
            <a:r>
              <a:rPr lang="en-US" sz="900" kern="1200">
                <a:solidFill>
                  <a:schemeClr val="tx1"/>
                </a:solidFill>
                <a:effectLst/>
                <a:latin typeface="+mn-lt"/>
                <a:ea typeface="+mn-ea"/>
                <a:cs typeface="+mn-cs"/>
              </a:rPr>
              <a:t>so you can take advantage of cloud benefits everywhere, such as scalability, fast deployment, and always up-to-date cloud innovation. </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07802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Repository design principles:</a:t>
            </a:r>
          </a:p>
          <a:p>
            <a:endParaRPr lang="en-US"/>
          </a:p>
          <a:p>
            <a:pPr marL="228600" indent="-228600">
              <a:buAutoNum type="arabicPeriod"/>
            </a:pPr>
            <a:r>
              <a:rPr lang="en-US"/>
              <a:t>Provide a “zero to hero” scenarios for multiple environments and deployment type using as much automation as possible</a:t>
            </a:r>
            <a:br>
              <a:rPr lang="en-US"/>
            </a:br>
            <a:endParaRPr lang="en-US"/>
          </a:p>
          <a:p>
            <a:pPr marL="228600" indent="-228600">
              <a:buAutoNum type="arabicPeriod"/>
            </a:pPr>
            <a:r>
              <a:rPr lang="en-US"/>
              <a:t>Create a ”Supermarket” experience by being able to take “off the shelf” scenarios and implement (eat) them.</a:t>
            </a:r>
          </a:p>
          <a:p>
            <a:pPr marL="228600" indent="-228600">
              <a:buAutoNum type="arabicPeriod"/>
            </a:pPr>
            <a:endParaRPr lang="en-US"/>
          </a:p>
          <a:p>
            <a:pPr marL="228600" indent="-228600">
              <a:buAutoNum type="arabicPeriod"/>
            </a:pPr>
            <a:r>
              <a:rPr lang="en-US"/>
              <a:t>Meeting Azure Arc customers where they are</a:t>
            </a:r>
          </a:p>
          <a:p>
            <a:pPr marL="228600" indent="-228600">
              <a:buAutoNum type="arabicPeriod"/>
            </a:pPr>
            <a:endParaRPr lang="en-US"/>
          </a:p>
          <a:p>
            <a:pPr marL="228600" indent="-228600">
              <a:buAutoNum type="arabicPeriod"/>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3658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0518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4352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47882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71390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3988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a:effectLst/>
                <a:latin typeface="Segoe UI" panose="020B0502040204020203" pitchFamily="34" charset="0"/>
              </a:rPr>
              <a:t>Currently Azure Arc enabled Kubernetes supports add-on scenarios like Azure Monitor and Azure Policy (Gatekeeper) via manual installation of Helm charts. With private preview of Cluster extensions, the lifecycle of the add-ons are managed by cluster administrators.</a:t>
            </a:r>
            <a:br>
              <a:rPr lang="en-US" sz="1800" b="0" i="0">
                <a:effectLst/>
                <a:latin typeface="Segoe UI" panose="020B0502040204020203" pitchFamily="34" charset="0"/>
              </a:rPr>
            </a:br>
            <a:endParaRPr lang="en-US" b="0" i="0">
              <a:effectLst/>
              <a:latin typeface="Segoe UI" panose="020B0502040204020203" pitchFamily="34" charset="0"/>
            </a:endParaRPr>
          </a:p>
          <a:p>
            <a:pPr algn="l"/>
            <a:r>
              <a:rPr lang="en-US" sz="1800" b="0" i="0">
                <a:effectLst/>
                <a:latin typeface="Segoe UI" panose="020B0502040204020203" pitchFamily="34" charset="0"/>
              </a:rPr>
              <a:t>The new Cluster Extensions feature provides management experience (via CLI, Azure portal and API) to deploy and configure integrated services like Azure Monitor. Users can now install and remove, configure auto upgrades, choose release trains, and securely pass in configuration settings without risking secret exposure – all using Azure APIs. More new extensions for Azure Policy (Gatekeeper), Azure Defender, Open Service Mesh are coming soon.</a:t>
            </a:r>
            <a:endParaRPr lang="en-US" b="0" i="0">
              <a:effectLst/>
              <a:latin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1151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133C14-A902-4B12-80A9-485F53F8A7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9543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2131131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wrap it all-up, I think this one slide summarizes everything we’ve talked about. This also show the integration with Azure Lighthouse in a multi-tenant, multi-cloud management scenario.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41104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To unpack this a bit more, Azure Arc enabled infrastructure enables you to connect your resources, which live outside of Azure today, and operate them as if they where native Azure resources, using the same management tools and services that Azure provides.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effectLst/>
                <a:latin typeface="Segoe UI" panose="020B0502040204020203" pitchFamily="34" charset="0"/>
                <a:ea typeface="Times New Roman" panose="02020603050405020304" pitchFamily="18" charset="0"/>
                <a:cs typeface="Times New Roman" panose="02020603050405020304" pitchFamily="18" charset="0"/>
              </a:rPr>
              <a:t>And with Azure Arc enabled services, you have the </a:t>
            </a:r>
            <a:r>
              <a:rPr lang="en-US" sz="900" b="1">
                <a:effectLst/>
                <a:latin typeface="Segoe UI" panose="020B0502040204020203" pitchFamily="34" charset="0"/>
                <a:ea typeface="Times New Roman" panose="02020603050405020304" pitchFamily="18" charset="0"/>
                <a:cs typeface="Times New Roman" panose="02020603050405020304" pitchFamily="18" charset="0"/>
              </a:rPr>
              <a:t>flexibility </a:t>
            </a:r>
            <a:r>
              <a:rPr lang="en-US" sz="900">
                <a:effectLst/>
                <a:latin typeface="Segoe UI" panose="020B0502040204020203" pitchFamily="34" charset="0"/>
                <a:ea typeface="Times New Roman" panose="02020603050405020304" pitchFamily="18" charset="0"/>
                <a:cs typeface="Times New Roman" panose="02020603050405020304" pitchFamily="18" charset="0"/>
              </a:rPr>
              <a:t>to deploy fully managed Azure services anywhere – on-premises or in other public clouds </a:t>
            </a:r>
            <a:r>
              <a:rPr lang="en-US" sz="900" kern="1200">
                <a:solidFill>
                  <a:schemeClr val="tx1"/>
                </a:solidFill>
                <a:effectLst/>
                <a:latin typeface="+mn-lt"/>
                <a:ea typeface="+mn-ea"/>
                <a:cs typeface="+mn-cs"/>
              </a:rPr>
              <a:t>so you can take advantage of cloud benefits everywhere, such as scalability, fast deployment, and always up-to-date cloud innovation. What’s awesome is that you can initiate and manage these deployments, right from the Azure Portal.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75968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Global Accounts Summit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0330F6-A015-49E9-9189-66E438C442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27024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70929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3197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far we learnt about Azure Lighthouse and Azure Arc. Let’s see how this can work for a service providers/partners. </a:t>
            </a:r>
          </a:p>
          <a:p>
            <a:endParaRPr lang="en-US"/>
          </a:p>
          <a:p>
            <a:r>
              <a:rPr lang="en-US"/>
              <a:t>As a service provider, with Lighthouse you have a precise, granular access to customers Azure environment. A customer can delegate a specific subscription or resource group to Service provider, who can manage multiples customers from their own environment. </a:t>
            </a:r>
          </a:p>
          <a:p>
            <a:endParaRPr lang="en-US"/>
          </a:p>
          <a:p>
            <a:r>
              <a:rPr lang="en-US"/>
              <a:t>We hired 3</a:t>
            </a:r>
            <a:r>
              <a:rPr lang="en-US" baseline="30000"/>
              <a:t>rd</a:t>
            </a:r>
            <a:r>
              <a:rPr lang="en-US"/>
              <a:t> party company - Forrester to quantify the impact of Lighthouse on partners. Per Forrester, Azure Lighthouse can help a medium size partner save ~$2-3M/year in </a:t>
            </a:r>
            <a:r>
              <a:rPr lang="en-US" err="1"/>
              <a:t>opex</a:t>
            </a:r>
            <a:r>
              <a:rPr lang="en-US"/>
              <a:t>. </a:t>
            </a:r>
          </a:p>
          <a:p>
            <a:r>
              <a:rPr lang="en-US"/>
              <a:t>In addition, our own analysis tells us that the Azure environment that is managed by a partner through Lighthouse, grows in revenue incrementally by ~10-20% faster than normal growth. </a:t>
            </a:r>
          </a:p>
          <a:p>
            <a:endParaRPr lang="en-US"/>
          </a:p>
          <a:p>
            <a:r>
              <a:rPr lang="en-US"/>
              <a:t>Click.</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5498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through Arc, similar capabilities and benefits can also be applied to customers' environments that are everywhere. These hybrid management capabilities can provide partners generate even additional operational savings and growth opportunities.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8103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Several partners are investing heavily and developing unique product offerings based on Arc and Lighthouse. T-systems is seeing an opportunity to expand their business into wider infra management opportunities, </a:t>
            </a:r>
            <a:r>
              <a:rPr lang="en-US" err="1"/>
              <a:t>Atmosera</a:t>
            </a:r>
            <a:r>
              <a:rPr lang="en-US"/>
              <a:t> is leveraging to improve the operational efficiency and Avanade is meeting some of the most frequently asks of their customers.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378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007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12/2/2020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580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0892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So what this means is that you can benefit from 3 core scenarios with Azure Arc today.</a:t>
            </a:r>
          </a:p>
          <a:p>
            <a:pPr marL="0" marR="0" lvl="0" indent="0" algn="l" defTabSz="914400" rtl="0" eaLnBrk="1" fontAlgn="base" latinLnBrk="0" hangingPunct="1">
              <a:lnSpc>
                <a:spcPct val="107000"/>
              </a:lnSpc>
              <a:spcBef>
                <a:spcPts val="0"/>
              </a:spcBef>
              <a:spcAft>
                <a:spcPts val="800"/>
              </a:spcAft>
              <a:buClrTx/>
              <a:buSzTx/>
              <a:buFontTx/>
              <a:buNone/>
              <a:tabLst/>
              <a:defRPr/>
            </a:pPr>
            <a:br>
              <a:rPr lang="en-US" sz="800">
                <a:effectLst/>
                <a:latin typeface="Segoe UI" panose="020B0502040204020203" pitchFamily="34" charset="0"/>
                <a:ea typeface="Times New Roman" panose="02020603050405020304" pitchFamily="18" charset="0"/>
                <a:cs typeface="Times New Roman" panose="02020603050405020304" pitchFamily="18" charset="0"/>
              </a:rPr>
            </a:br>
            <a:r>
              <a:rPr lang="en-US" sz="800">
                <a:effectLst/>
                <a:latin typeface="Segoe UI" panose="020B0502040204020203" pitchFamily="34" charset="0"/>
                <a:ea typeface="Times New Roman" panose="02020603050405020304" pitchFamily="18" charset="0"/>
                <a:cs typeface="Times New Roman" panose="02020603050405020304" pitchFamily="18" charset="0"/>
              </a:rPr>
              <a:t>First,  you can </a:t>
            </a:r>
            <a:r>
              <a:rPr lang="en-US" sz="800" b="1">
                <a:effectLst/>
                <a:latin typeface="Segoe UI" panose="020B0502040204020203" pitchFamily="34" charset="0"/>
                <a:ea typeface="Times New Roman" panose="02020603050405020304" pitchFamily="18" charset="0"/>
                <a:cs typeface="Times New Roman" panose="02020603050405020304" pitchFamily="18" charset="0"/>
              </a:rPr>
              <a:t>organize all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your resources consistently in Azure, whether they are on Windows, Linux, SQL Server or containers. You can govern and control them in a homogenous way and you can get visibility to them from a single pane of glass, all from within Azure.</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Next, you can leverage the cloud native app development practices, meaning you can use DevOps techniques to deploy and manage Kubernetes apps at scale and make sure they are </a:t>
            </a:r>
            <a:r>
              <a:rPr lang="en-US" sz="800" b="1"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configured </a:t>
            </a: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consistently as you build your Kubernetes based applications.</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kern="12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And lastly, you can run those Azure managed services, Azure SQL Managed Instance and Azure PostgreSQL Hyperscale anywhere.</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800">
                <a:effectLst/>
                <a:latin typeface="Segoe UI" panose="020B0502040204020203" pitchFamily="34" charset="0"/>
                <a:ea typeface="Times New Roman" panose="02020603050405020304" pitchFamily="18" charset="0"/>
                <a:cs typeface="Times New Roman" panose="02020603050405020304" pitchFamily="18" charset="0"/>
              </a:rPr>
              <a:t> </a:t>
            </a:r>
          </a:p>
          <a:p>
            <a:r>
              <a:rPr lang="en-US" b="1"/>
              <a:t>Let’s look at a few real examples for each of these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0466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first use case of uniform management and governance,  we have Avanade, of the largest global systems integrators, who are using Azure Arc to unify its customers’ hybrid infrastructure.</a:t>
            </a:r>
            <a:r>
              <a:rPr lang="en-US" b="0" i="0">
                <a:effectLst/>
                <a:latin typeface="SegoeUI"/>
              </a:rPr>
              <a:t> By embracing Azure Arc, Avanade is helping its customers simplify and standardize infrastructure management, accelerate migration decisions, reduce costs, and ensure regulatory compliance. </a:t>
            </a:r>
          </a:p>
          <a:p>
            <a:endParaRPr lang="en-US" b="0" i="0">
              <a:effectLst/>
              <a:latin typeface="SegoeUI"/>
            </a:endParaRPr>
          </a:p>
          <a:p>
            <a:r>
              <a:rPr lang="en-US" b="0" i="0">
                <a:effectLst/>
                <a:latin typeface="SegoeUI"/>
              </a:rPr>
              <a:t>&lt;</a:t>
            </a:r>
            <a:r>
              <a:rPr lang="en-US" b="1" i="0">
                <a:effectLst/>
                <a:latin typeface="SegoeUI"/>
              </a:rPr>
              <a:t>Read more here to summarize the story </a:t>
            </a:r>
            <a:r>
              <a:rPr lang="en-US" b="0" i="0">
                <a:effectLst/>
                <a:latin typeface="SegoeUI"/>
              </a:rPr>
              <a:t>- </a:t>
            </a:r>
            <a:r>
              <a:rPr lang="en-US">
                <a:hlinkClick r:id="rId3"/>
              </a:rPr>
              <a:t>https://customers.microsoft.com/en-us/story/836305-avanade-partner-professional-services-azure-arc</a:t>
            </a:r>
            <a:r>
              <a:rPr lang="en-US"/>
              <a:t>&gt;</a:t>
            </a:r>
          </a:p>
          <a:p>
            <a:endParaRPr lang="en-US"/>
          </a:p>
          <a:p>
            <a:r>
              <a:rPr lang="en-US"/>
              <a:t>For the next use case pertaining to Kubernetes app management at-scale, we have an amazing story. </a:t>
            </a:r>
            <a:r>
              <a:rPr lang="en-US" b="0" i="0">
                <a:effectLst/>
                <a:latin typeface="SegoeUI"/>
              </a:rPr>
              <a:t>With locations spread across Africa, Kenya-based company Africa’s Talking provides custom mobile, voice, messaging, and payment APIs for large organizations and thousands of developers. But with limited cloud services in some regions, the company found it difficult to offer the containerization capabilities its customers needed to meet their business requirements and goals. By using Microsoft Azure Arc, Africa’s Talking can manage multiple Kubernetes clusters and deploy data services wherever they’re needed from a centralized point of control, helping its customers grow and create more opportunities across the continent.</a:t>
            </a:r>
          </a:p>
          <a:p>
            <a:endParaRPr lang="en-US"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&lt;</a:t>
            </a:r>
            <a:r>
              <a:rPr lang="en-US" b="1" i="0">
                <a:effectLst/>
                <a:latin typeface="SegoeUI"/>
              </a:rPr>
              <a:t>Read more here to summarize the story </a:t>
            </a:r>
            <a:r>
              <a:rPr lang="en-US" b="0" i="0">
                <a:effectLst/>
                <a:latin typeface="SegoeUI"/>
              </a:rPr>
              <a:t>- </a:t>
            </a:r>
            <a:r>
              <a:rPr lang="en-US">
                <a:hlinkClick r:id="rId4"/>
              </a:rPr>
              <a:t>https://customers.microsoft.com/en-us/story/842233-africas-talking-partner-professional-services-azure-arc</a:t>
            </a:r>
            <a:r>
              <a:rPr lang="en-US"/>
              <a:t>&gt;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finally, we have Ferguson, </a:t>
            </a:r>
            <a:r>
              <a:rPr lang="en-US" b="0" i="0">
                <a:effectLst/>
                <a:latin typeface="SegoeUI"/>
              </a:rPr>
              <a:t>the largest wholesale distributor of plumbing supplies in the United States, who are using Azure Arc to deploy Azure data services to its on-premises datacenters. The company migrated a SQL Server database to an Azure Arc enabled SQL Managed Instance, enabling it to use features such as automated updates, backup/restore, and monitoring, all in their own datacenters.</a:t>
            </a:r>
            <a:endParaRPr lang="en-US"/>
          </a:p>
          <a:p>
            <a:endParaRPr lang="en-US"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&lt;</a:t>
            </a:r>
            <a:r>
              <a:rPr lang="en-US" b="1" i="0">
                <a:effectLst/>
                <a:latin typeface="SegoeUI"/>
              </a:rPr>
              <a:t>Read more here to summarize the story </a:t>
            </a:r>
            <a:r>
              <a:rPr lang="en-US" b="0" i="0">
                <a:effectLst/>
                <a:latin typeface="SegoeUI"/>
              </a:rPr>
              <a:t>- </a:t>
            </a:r>
            <a:r>
              <a:rPr lang="en-US">
                <a:hlinkClick r:id="rId5"/>
              </a:rPr>
              <a:t>https://customers.microsoft.com/en-us/story/844232-ferguson-enterprises-retailers-azure-arc</a:t>
            </a:r>
            <a:r>
              <a:rPr lang="en-US"/>
              <a:t>&gt;</a:t>
            </a:r>
          </a:p>
          <a:p>
            <a:endParaRPr lang="en-US"/>
          </a:p>
          <a:p>
            <a:r>
              <a:rPr lang="en-US"/>
              <a:t>With the above examples, we can really see the difference Azure Arc delivers for customers across different industries.</a:t>
            </a:r>
            <a:endParaRPr lang="en-US" b="0" i="0">
              <a:effectLst/>
              <a:latin typeface="Segoe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12/2/2020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0944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160485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1735752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7185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310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3689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12/2/2020</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5098172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7649343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5080963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2" y="2223209"/>
            <a:ext cx="4659879" cy="4634792"/>
          </a:xfrm>
          <a:prstGeom prst="rect">
            <a:avLst/>
          </a:prstGeom>
        </p:spPr>
      </p:pic>
    </p:spTree>
    <p:extLst>
      <p:ext uri="{BB962C8B-B14F-4D97-AF65-F5344CB8AC3E}">
        <p14:creationId xmlns:p14="http://schemas.microsoft.com/office/powerpoint/2010/main" val="32708213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402775825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5"/>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20327560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860" indent="-28386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412" indent="-27455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271" indent="-2838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635" indent="-22336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000" indent="-22336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6"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9908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9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546753"/>
          </a:xfrm>
        </p:spPr>
        <p:txBody>
          <a:bodyPr/>
          <a:lstStyle>
            <a:lvl1pPr marL="0" indent="0" algn="l">
              <a:lnSpc>
                <a:spcPct val="100000"/>
              </a:lnSpc>
              <a:buNone/>
              <a:defRPr sz="2353">
                <a:solidFill>
                  <a:schemeClr val="accent3"/>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pic>
        <p:nvPicPr>
          <p:cNvPr id="11" name="Picture 10" descr="A picture containing drawing&#10;&#10;Description automatically generated">
            <a:extLst>
              <a:ext uri="{FF2B5EF4-FFF2-40B4-BE49-F238E27FC236}">
                <a16:creationId xmlns:a16="http://schemas.microsoft.com/office/drawing/2014/main" id="{7C8301C9-D0BE-4070-AD6D-BF04C823A33C}"/>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21351357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sz="3529">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148539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pic>
        <p:nvPicPr>
          <p:cNvPr id="2" name="Picture 1" descr="A picture containing drawing&#10;&#10;Description automatically generated">
            <a:extLst>
              <a:ext uri="{FF2B5EF4-FFF2-40B4-BE49-F238E27FC236}">
                <a16:creationId xmlns:a16="http://schemas.microsoft.com/office/drawing/2014/main" id="{C7FBA996-BE15-420A-A32C-58D9AC1C6329}"/>
              </a:ext>
            </a:extLst>
          </p:cNvPr>
          <p:cNvPicPr>
            <a:picLocks noChangeAspect="1"/>
          </p:cNvPicPr>
          <p:nvPr userDrawn="1"/>
        </p:nvPicPr>
        <p:blipFill rotWithShape="1">
          <a:blip r:embed="rId2"/>
          <a:srcRect l="10046" t="30300" r="11005" b="30300"/>
          <a:stretch/>
        </p:blipFill>
        <p:spPr>
          <a:xfrm>
            <a:off x="524969" y="525189"/>
            <a:ext cx="2437930" cy="402484"/>
          </a:xfrm>
          <a:prstGeom prst="rect">
            <a:avLst/>
          </a:prstGeom>
        </p:spPr>
      </p:pic>
    </p:spTree>
    <p:extLst>
      <p:ext uri="{BB962C8B-B14F-4D97-AF65-F5344CB8AC3E}">
        <p14:creationId xmlns:p14="http://schemas.microsoft.com/office/powerpoint/2010/main" val="6737502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998"/>
          </a:xfrm>
        </p:spPr>
        <p:txBody>
          <a:bodyPr/>
          <a:lstStyle>
            <a:lvl1pPr marL="0" indent="0" algn="r">
              <a:lnSpc>
                <a:spcPct val="100000"/>
              </a:lnSpc>
              <a:buNone/>
              <a:defRPr sz="2400">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5" y="547297"/>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454662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5" y="1122368"/>
            <a:ext cx="6827265" cy="2576513"/>
          </a:xfrm>
        </p:spPr>
        <p:txBody>
          <a:bodyPr rIns="0" anchor="b"/>
          <a:lstStyle>
            <a:lvl1pPr algn="r">
              <a:defRPr sz="5994">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5" y="3698876"/>
            <a:ext cx="6827265" cy="553100"/>
          </a:xfrm>
        </p:spPr>
        <p:txBody>
          <a:bodyPr/>
          <a:lstStyle>
            <a:lvl1pPr marL="0" indent="0" algn="r">
              <a:lnSpc>
                <a:spcPct val="100000"/>
              </a:lnSpc>
              <a:buNone/>
              <a:defRPr sz="2394">
                <a:solidFill>
                  <a:schemeClr val="accent1"/>
                </a:solidFill>
              </a:defRPr>
            </a:lvl1pPr>
            <a:lvl2pPr marL="455707" indent="0" algn="ctr">
              <a:buNone/>
              <a:defRPr sz="1995"/>
            </a:lvl2pPr>
            <a:lvl3pPr marL="911414" indent="0" algn="ctr">
              <a:buNone/>
              <a:defRPr sz="1795"/>
            </a:lvl3pPr>
            <a:lvl4pPr marL="1367120" indent="0" algn="ctr">
              <a:buNone/>
              <a:defRPr sz="1596"/>
            </a:lvl4pPr>
            <a:lvl5pPr marL="1822828" indent="0" algn="ctr">
              <a:buNone/>
              <a:defRPr sz="1596"/>
            </a:lvl5pPr>
            <a:lvl6pPr marL="2278534" indent="0" algn="ctr">
              <a:buNone/>
              <a:defRPr sz="1596"/>
            </a:lvl6pPr>
            <a:lvl7pPr marL="2734240" indent="0" algn="ctr">
              <a:buNone/>
              <a:defRPr sz="1596"/>
            </a:lvl7pPr>
            <a:lvl8pPr marL="3189948" indent="0" algn="ctr">
              <a:buNone/>
              <a:defRPr sz="1596"/>
            </a:lvl8pPr>
            <a:lvl9pPr marL="3645652"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10"/>
            <a:ext cx="4158426" cy="546753"/>
          </a:xfrm>
        </p:spPr>
        <p:txBody>
          <a:bodyPr rIns="0" anchor="ctr"/>
          <a:lstStyle>
            <a:lvl1pPr marL="0" indent="0" algn="l">
              <a:buNone/>
              <a:defRPr>
                <a:solidFill>
                  <a:schemeClr val="accent3"/>
                </a:solidFill>
                <a:latin typeface="+mj-lt"/>
              </a:defRPr>
            </a:lvl1pPr>
            <a:lvl2pPr marL="455707" indent="0">
              <a:buNone/>
              <a:defRPr/>
            </a:lvl2pPr>
            <a:lvl3pPr marL="911414" indent="0">
              <a:buNone/>
              <a:defRPr/>
            </a:lvl3pPr>
            <a:lvl4pPr marL="1367120" indent="0">
              <a:buNone/>
              <a:defRPr/>
            </a:lvl4pPr>
            <a:lvl5pPr marL="18228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3"/>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5" y="547297"/>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951483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998"/>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927340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553100"/>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9"/>
            <a:ext cx="4158426" cy="546753"/>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708993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998"/>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913047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553100"/>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7"/>
            <a:ext cx="4158426" cy="546753"/>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798003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998"/>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11870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553100"/>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2916708"/>
            <a:ext cx="4158426" cy="546753"/>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1512472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7"/>
            <a:ext cx="4114800" cy="182880"/>
          </a:xfrm>
          <a:prstGeom prst="rect">
            <a:avLst/>
          </a:prstGeom>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189795"/>
            <a:ext cx="11081177" cy="52322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4"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5721698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7"/>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2" y="0"/>
            <a:ext cx="4538552" cy="4576268"/>
          </a:xfrm>
          <a:prstGeom prst="rect">
            <a:avLst/>
          </a:prstGeom>
        </p:spPr>
      </p:pic>
    </p:spTree>
    <p:extLst>
      <p:ext uri="{BB962C8B-B14F-4D97-AF65-F5344CB8AC3E}">
        <p14:creationId xmlns:p14="http://schemas.microsoft.com/office/powerpoint/2010/main" val="8050653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4572000" cy="1107996"/>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EFD700AF-103A-46D8-A04A-342538092EB9}"/>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326062" y="0"/>
            <a:ext cx="6865937" cy="6865937"/>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56A699AD-1254-41E8-A7F5-15612D535A20}"/>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30174309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22C37247-24D1-46F6-957F-A2D1408FDD21}"/>
              </a:ext>
            </a:extLst>
          </p:cNvPr>
          <p:cNvPicPr>
            <a:picLocks noChangeAspect="1"/>
          </p:cNvPicPr>
          <p:nvPr userDrawn="1"/>
        </p:nvPicPr>
        <p:blipFill>
          <a:blip r:embed="rId3"/>
          <a:stretch>
            <a:fillRect/>
          </a:stretch>
        </p:blipFill>
        <p:spPr>
          <a:xfrm>
            <a:off x="5925396" y="1532662"/>
            <a:ext cx="5667268" cy="3800612"/>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08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E84497C0-C2FA-4D5B-B2D1-00191EA71FBB}"/>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5" name="Picture 4">
            <a:extLst>
              <a:ext uri="{FF2B5EF4-FFF2-40B4-BE49-F238E27FC236}">
                <a16:creationId xmlns:a16="http://schemas.microsoft.com/office/drawing/2014/main" id="{BDFA4497-145F-4992-BC24-0BA1F8C66B4A}"/>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55551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B24A6ECF-8F9C-45B4-B165-13DEF5BA071F}"/>
              </a:ext>
            </a:extLst>
          </p:cNvPr>
          <p:cNvPicPr>
            <a:picLocks noChangeAspect="1"/>
          </p:cNvPicPr>
          <p:nvPr userDrawn="1"/>
        </p:nvPicPr>
        <p:blipFill>
          <a:blip r:embed="rId2"/>
          <a:stretch>
            <a:fillRect/>
          </a:stretch>
        </p:blipFill>
        <p:spPr>
          <a:xfrm>
            <a:off x="8717653" y="4340984"/>
            <a:ext cx="2875010" cy="1928053"/>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13157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57349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7008695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6410277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9795578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0044362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5133595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7827710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4627664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Tree>
    <p:extLst>
      <p:ext uri="{BB962C8B-B14F-4D97-AF65-F5344CB8AC3E}">
        <p14:creationId xmlns:p14="http://schemas.microsoft.com/office/powerpoint/2010/main" val="174716606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1583559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183900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4788683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83563841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959707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21036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3.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3.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image" Target="../media/image18.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theme" Target="../theme/theme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912" r:id="rId7"/>
    <p:sldLayoutId id="2147484913" r:id="rId8"/>
    <p:sldLayoutId id="2147484886" r:id="rId9"/>
    <p:sldLayoutId id="2147484887" r:id="rId10"/>
    <p:sldLayoutId id="2147484888" r:id="rId11"/>
    <p:sldLayoutId id="2147484889" r:id="rId12"/>
    <p:sldLayoutId id="2147484890" r:id="rId13"/>
    <p:sldLayoutId id="2147484928" r:id="rId14"/>
    <p:sldLayoutId id="2147484929" r:id="rId15"/>
    <p:sldLayoutId id="2147484930" r:id="rId16"/>
    <p:sldLayoutId id="2147484894" r:id="rId17"/>
    <p:sldLayoutId id="2147484895" r:id="rId18"/>
    <p:sldLayoutId id="2147484896" r:id="rId19"/>
    <p:sldLayoutId id="2147484897" r:id="rId20"/>
    <p:sldLayoutId id="2147484898" r:id="rId21"/>
    <p:sldLayoutId id="2147484933" r:id="rId22"/>
    <p:sldLayoutId id="2147484900" r:id="rId23"/>
    <p:sldLayoutId id="2147484901" r:id="rId24"/>
    <p:sldLayoutId id="2147484902" r:id="rId25"/>
    <p:sldLayoutId id="2147484903" r:id="rId26"/>
    <p:sldLayoutId id="2147484904" r:id="rId27"/>
    <p:sldLayoutId id="2147484905" r:id="rId28"/>
    <p:sldLayoutId id="2147484906" r:id="rId29"/>
    <p:sldLayoutId id="2147484907" r:id="rId30"/>
    <p:sldLayoutId id="2147484908" r:id="rId31"/>
    <p:sldLayoutId id="2147484909" r:id="rId32"/>
    <p:sldLayoutId id="2147484934" r:id="rId33"/>
    <p:sldLayoutId id="214749390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2721334087"/>
      </p:ext>
    </p:extLst>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6" r:id="rId8"/>
    <p:sldLayoutId id="2147485067" r:id="rId9"/>
    <p:sldLayoutId id="2147485068" r:id="rId10"/>
    <p:sldLayoutId id="2147485069" r:id="rId11"/>
    <p:sldLayoutId id="2147485070" r:id="rId12"/>
    <p:sldLayoutId id="2147485071" r:id="rId13"/>
    <p:sldLayoutId id="2147485072" r:id="rId14"/>
    <p:sldLayoutId id="2147485073" r:id="rId15"/>
    <p:sldLayoutId id="2147485074" r:id="rId16"/>
    <p:sldLayoutId id="2147485075" r:id="rId17"/>
    <p:sldLayoutId id="2147485076" r:id="rId1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Calibri" panose="020F0502020204030204" pitchFamily="34" charset="0"/>
          <a:ea typeface="+mn-ea"/>
          <a:cs typeface="Calibri" panose="020F0502020204030204" pitchFamily="34" charset="0"/>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80" r:id="rId2"/>
    <p:sldLayoutId id="2147484609" r:id="rId3"/>
    <p:sldLayoutId id="2147484741" r:id="rId4"/>
    <p:sldLayoutId id="2147484240" r:id="rId5"/>
    <p:sldLayoutId id="2147484241" r:id="rId6"/>
    <p:sldLayoutId id="2147484474" r:id="rId7"/>
    <p:sldLayoutId id="2147484245" r:id="rId8"/>
    <p:sldLayoutId id="2147484247" r:id="rId9"/>
    <p:sldLayoutId id="2147484639" r:id="rId10"/>
    <p:sldLayoutId id="2147484603" r:id="rId11"/>
    <p:sldLayoutId id="2147484700" r:id="rId12"/>
    <p:sldLayoutId id="2147484701" r:id="rId13"/>
    <p:sldLayoutId id="2147484702" r:id="rId14"/>
    <p:sldLayoutId id="2147484249" r:id="rId15"/>
    <p:sldLayoutId id="2147493844" r:id="rId16"/>
    <p:sldLayoutId id="2147484582" r:id="rId17"/>
    <p:sldLayoutId id="2147493845"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649275370"/>
      </p:ext>
    </p:extLst>
  </p:cSld>
  <p:clrMap bg1="lt1" tx1="dk1" bg2="lt2" tx2="dk2" accent1="accent1" accent2="accent2" accent3="accent3" accent4="accent4" accent5="accent5" accent6="accent6" hlink="hlink" folHlink="folHlink"/>
  <p:sldLayoutIdLst>
    <p:sldLayoutId id="2147493852" r:id="rId1"/>
    <p:sldLayoutId id="2147493853" r:id="rId2"/>
    <p:sldLayoutId id="2147493854" r:id="rId3"/>
    <p:sldLayoutId id="2147493855" r:id="rId4"/>
    <p:sldLayoutId id="2147493856" r:id="rId5"/>
    <p:sldLayoutId id="2147493857" r:id="rId6"/>
    <p:sldLayoutId id="2147493858" r:id="rId7"/>
    <p:sldLayoutId id="2147493859" r:id="rId8"/>
    <p:sldLayoutId id="2147493860" r:id="rId9"/>
    <p:sldLayoutId id="2147493861" r:id="rId10"/>
    <p:sldLayoutId id="2147493862" r:id="rId11"/>
    <p:sldLayoutId id="2147493863" r:id="rId12"/>
    <p:sldLayoutId id="2147493864" r:id="rId13"/>
    <p:sldLayoutId id="2147493865" r:id="rId14"/>
    <p:sldLayoutId id="2147493866" r:id="rId15"/>
    <p:sldLayoutId id="2147493867" r:id="rId1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3" Type="http://schemas.openxmlformats.org/officeDocument/2006/relationships/image" Target="../media/image68.png"/><Relationship Id="rId18" Type="http://schemas.openxmlformats.org/officeDocument/2006/relationships/image" Target="../media/image73.png"/><Relationship Id="rId26" Type="http://schemas.openxmlformats.org/officeDocument/2006/relationships/image" Target="../media/image22.png"/><Relationship Id="rId39" Type="http://schemas.microsoft.com/office/2007/relationships/hdphoto" Target="../media/hdphoto14.wdp"/><Relationship Id="rId21" Type="http://schemas.microsoft.com/office/2007/relationships/hdphoto" Target="../media/hdphoto6.wdp"/><Relationship Id="rId34" Type="http://schemas.openxmlformats.org/officeDocument/2006/relationships/image" Target="../media/image80.png"/><Relationship Id="rId42" Type="http://schemas.openxmlformats.org/officeDocument/2006/relationships/image" Target="../media/image85.png"/><Relationship Id="rId47" Type="http://schemas.microsoft.com/office/2007/relationships/hdphoto" Target="../media/hdphoto17.wdp"/><Relationship Id="rId7" Type="http://schemas.openxmlformats.org/officeDocument/2006/relationships/image" Target="../media/image62.png"/><Relationship Id="rId2" Type="http://schemas.openxmlformats.org/officeDocument/2006/relationships/notesSlide" Target="../notesSlides/notesSlide10.xml"/><Relationship Id="rId16" Type="http://schemas.openxmlformats.org/officeDocument/2006/relationships/image" Target="../media/image71.png"/><Relationship Id="rId29" Type="http://schemas.microsoft.com/office/2007/relationships/hdphoto" Target="../media/hdphoto9.wdp"/><Relationship Id="rId1" Type="http://schemas.openxmlformats.org/officeDocument/2006/relationships/slideLayout" Target="../slideLayouts/slideLayout28.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6.png"/><Relationship Id="rId32" Type="http://schemas.openxmlformats.org/officeDocument/2006/relationships/image" Target="../media/image79.png"/><Relationship Id="rId37" Type="http://schemas.microsoft.com/office/2007/relationships/hdphoto" Target="../media/hdphoto13.wdp"/><Relationship Id="rId40" Type="http://schemas.openxmlformats.org/officeDocument/2006/relationships/image" Target="../media/image83.png"/><Relationship Id="rId45" Type="http://schemas.microsoft.com/office/2007/relationships/hdphoto" Target="../media/hdphoto16.wdp"/><Relationship Id="rId5" Type="http://schemas.openxmlformats.org/officeDocument/2006/relationships/image" Target="../media/image60.png"/><Relationship Id="rId15" Type="http://schemas.openxmlformats.org/officeDocument/2006/relationships/image" Target="../media/image70.png"/><Relationship Id="rId23" Type="http://schemas.microsoft.com/office/2007/relationships/hdphoto" Target="../media/hdphoto7.wdp"/><Relationship Id="rId28" Type="http://schemas.openxmlformats.org/officeDocument/2006/relationships/image" Target="../media/image77.png"/><Relationship Id="rId36" Type="http://schemas.openxmlformats.org/officeDocument/2006/relationships/image" Target="../media/image81.png"/><Relationship Id="rId10" Type="http://schemas.openxmlformats.org/officeDocument/2006/relationships/image" Target="../media/image65.png"/><Relationship Id="rId19" Type="http://schemas.microsoft.com/office/2007/relationships/hdphoto" Target="../media/hdphoto5.wdp"/><Relationship Id="rId31" Type="http://schemas.microsoft.com/office/2007/relationships/hdphoto" Target="../media/hdphoto10.wdp"/><Relationship Id="rId44" Type="http://schemas.openxmlformats.org/officeDocument/2006/relationships/image" Target="../media/image86.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 Id="rId22" Type="http://schemas.openxmlformats.org/officeDocument/2006/relationships/image" Target="../media/image75.png"/><Relationship Id="rId27" Type="http://schemas.openxmlformats.org/officeDocument/2006/relationships/image" Target="../media/image23.svg"/><Relationship Id="rId30" Type="http://schemas.openxmlformats.org/officeDocument/2006/relationships/image" Target="../media/image78.png"/><Relationship Id="rId35" Type="http://schemas.microsoft.com/office/2007/relationships/hdphoto" Target="../media/hdphoto12.wdp"/><Relationship Id="rId43" Type="http://schemas.microsoft.com/office/2007/relationships/hdphoto" Target="../media/hdphoto15.wdp"/><Relationship Id="rId8" Type="http://schemas.openxmlformats.org/officeDocument/2006/relationships/image" Target="../media/image63.png"/><Relationship Id="rId3" Type="http://schemas.openxmlformats.org/officeDocument/2006/relationships/image" Target="../media/image58.png"/><Relationship Id="rId12" Type="http://schemas.openxmlformats.org/officeDocument/2006/relationships/image" Target="../media/image67.png"/><Relationship Id="rId17" Type="http://schemas.openxmlformats.org/officeDocument/2006/relationships/image" Target="../media/image72.png"/><Relationship Id="rId25" Type="http://schemas.microsoft.com/office/2007/relationships/hdphoto" Target="../media/hdphoto8.wdp"/><Relationship Id="rId33" Type="http://schemas.microsoft.com/office/2007/relationships/hdphoto" Target="../media/hdphoto11.wdp"/><Relationship Id="rId38" Type="http://schemas.openxmlformats.org/officeDocument/2006/relationships/image" Target="../media/image82.png"/><Relationship Id="rId46" Type="http://schemas.openxmlformats.org/officeDocument/2006/relationships/image" Target="../media/image87.png"/><Relationship Id="rId20" Type="http://schemas.openxmlformats.org/officeDocument/2006/relationships/image" Target="../media/image74.png"/><Relationship Id="rId41" Type="http://schemas.openxmlformats.org/officeDocument/2006/relationships/image" Target="../media/image84.sv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89.sv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89.svg"/><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93.svg"/><Relationship Id="rId11" Type="http://schemas.openxmlformats.org/officeDocument/2006/relationships/image" Target="../media/image98.sv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svg"/></Relationships>
</file>

<file path=ppt/slides/_rels/slide16.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image" Target="../media/image111.png"/><Relationship Id="rId3" Type="http://schemas.openxmlformats.org/officeDocument/2006/relationships/image" Target="../media/image101.png"/><Relationship Id="rId21" Type="http://schemas.openxmlformats.org/officeDocument/2006/relationships/image" Target="../media/image114.png"/><Relationship Id="rId7" Type="http://schemas.openxmlformats.org/officeDocument/2006/relationships/image" Target="../media/image50.svg"/><Relationship Id="rId12" Type="http://schemas.openxmlformats.org/officeDocument/2006/relationships/image" Target="../media/image106.png"/><Relationship Id="rId17" Type="http://schemas.openxmlformats.org/officeDocument/2006/relationships/image" Target="../media/image110.svg"/><Relationship Id="rId2" Type="http://schemas.openxmlformats.org/officeDocument/2006/relationships/notesSlide" Target="../notesSlides/notesSlide16.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93.svg"/><Relationship Id="rId5" Type="http://schemas.openxmlformats.org/officeDocument/2006/relationships/image" Target="../media/image103.emf"/><Relationship Id="rId15" Type="http://schemas.microsoft.com/office/2007/relationships/hdphoto" Target="../media/hdphoto18.wdp"/><Relationship Id="rId10" Type="http://schemas.openxmlformats.org/officeDocument/2006/relationships/image" Target="../media/image92.png"/><Relationship Id="rId19" Type="http://schemas.openxmlformats.org/officeDocument/2006/relationships/image" Target="../media/image112.png"/><Relationship Id="rId4" Type="http://schemas.openxmlformats.org/officeDocument/2006/relationships/image" Target="../media/image102.svg"/><Relationship Id="rId9" Type="http://schemas.openxmlformats.org/officeDocument/2006/relationships/image" Target="../media/image105.png"/><Relationship Id="rId14" Type="http://schemas.openxmlformats.org/officeDocument/2006/relationships/image" Target="../media/image108.png"/></Relationships>
</file>

<file path=ppt/slides/_rels/slide17.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4.png"/><Relationship Id="rId3" Type="http://schemas.openxmlformats.org/officeDocument/2006/relationships/image" Target="../media/image115.png"/><Relationship Id="rId7" Type="http://schemas.openxmlformats.org/officeDocument/2006/relationships/image" Target="../media/image118.png"/><Relationship Id="rId12" Type="http://schemas.openxmlformats.org/officeDocument/2006/relationships/image" Target="../media/image123.svg"/><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svg"/><Relationship Id="rId10" Type="http://schemas.openxmlformats.org/officeDocument/2006/relationships/image" Target="../media/image121.svg"/><Relationship Id="rId4" Type="http://schemas.openxmlformats.org/officeDocument/2006/relationships/image" Target="../media/image114.png"/><Relationship Id="rId9" Type="http://schemas.openxmlformats.org/officeDocument/2006/relationships/image" Target="../media/image120.png"/><Relationship Id="rId14" Type="http://schemas.openxmlformats.org/officeDocument/2006/relationships/image" Target="../media/image125.png"/></Relationships>
</file>

<file path=ppt/slides/_rels/slide18.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24.png"/><Relationship Id="rId3" Type="http://schemas.openxmlformats.org/officeDocument/2006/relationships/image" Target="../media/image115.png"/><Relationship Id="rId7" Type="http://schemas.openxmlformats.org/officeDocument/2006/relationships/image" Target="../media/image118.png"/><Relationship Id="rId12" Type="http://schemas.openxmlformats.org/officeDocument/2006/relationships/image" Target="../media/image123.svg"/><Relationship Id="rId17" Type="http://schemas.openxmlformats.org/officeDocument/2006/relationships/image" Target="../media/image38.png"/><Relationship Id="rId2" Type="http://schemas.openxmlformats.org/officeDocument/2006/relationships/notesSlide" Target="../notesSlides/notesSlide18.xml"/><Relationship Id="rId16" Type="http://schemas.openxmlformats.org/officeDocument/2006/relationships/image" Target="../media/image37.png"/><Relationship Id="rId1" Type="http://schemas.openxmlformats.org/officeDocument/2006/relationships/slideLayout" Target="../slideLayouts/slideLayout9.xml"/><Relationship Id="rId6" Type="http://schemas.openxmlformats.org/officeDocument/2006/relationships/image" Target="../media/image117.svg"/><Relationship Id="rId11" Type="http://schemas.openxmlformats.org/officeDocument/2006/relationships/image" Target="../media/image122.png"/><Relationship Id="rId5" Type="http://schemas.openxmlformats.org/officeDocument/2006/relationships/image" Target="../media/image116.png"/><Relationship Id="rId15" Type="http://schemas.openxmlformats.org/officeDocument/2006/relationships/image" Target="../media/image126.svg"/><Relationship Id="rId10" Type="http://schemas.openxmlformats.org/officeDocument/2006/relationships/image" Target="../media/image121.svg"/><Relationship Id="rId4" Type="http://schemas.openxmlformats.org/officeDocument/2006/relationships/image" Target="../media/image114.png"/><Relationship Id="rId9" Type="http://schemas.openxmlformats.org/officeDocument/2006/relationships/image" Target="../media/image120.png"/><Relationship Id="rId14" Type="http://schemas.openxmlformats.org/officeDocument/2006/relationships/image" Target="../media/image125.png"/></Relationships>
</file>

<file path=ppt/slides/_rels/slide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01.png"/><Relationship Id="rId7"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02.svg"/><Relationship Id="rId9" Type="http://schemas.openxmlformats.org/officeDocument/2006/relationships/image" Target="../media/image134.png"/></Relationships>
</file>

<file path=ppt/slides/_rels/slide23.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22.png"/><Relationship Id="rId7"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18.png"/><Relationship Id="rId7"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90.png"/><Relationship Id="rId7"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38.svg"/><Relationship Id="rId5" Type="http://schemas.openxmlformats.org/officeDocument/2006/relationships/image" Target="../media/image137.png"/><Relationship Id="rId10" Type="http://schemas.openxmlformats.org/officeDocument/2006/relationships/image" Target="../media/image142.svg"/><Relationship Id="rId4" Type="http://schemas.openxmlformats.org/officeDocument/2006/relationships/image" Target="../media/image91.svg"/><Relationship Id="rId9" Type="http://schemas.openxmlformats.org/officeDocument/2006/relationships/image" Target="../media/image141.png"/></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24.png"/><Relationship Id="rId4" Type="http://schemas.microsoft.com/office/2007/relationships/hdphoto" Target="../media/hdphoto19.wdp"/></Relationships>
</file>

<file path=ppt/slides/_rels/slide3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5.png"/><Relationship Id="rId7" Type="http://schemas.openxmlformats.org/officeDocument/2006/relationships/image" Target="../media/image147.sv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46.png"/><Relationship Id="rId5" Type="http://schemas.openxmlformats.org/officeDocument/2006/relationships/image" Target="../media/image124.png"/><Relationship Id="rId4" Type="http://schemas.microsoft.com/office/2007/relationships/hdphoto" Target="../media/hdphoto19.wdp"/><Relationship Id="rId9" Type="http://schemas.openxmlformats.org/officeDocument/2006/relationships/image" Target="../media/image149.svg"/></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58.png"/><Relationship Id="rId3" Type="http://schemas.openxmlformats.org/officeDocument/2006/relationships/image" Target="../media/image132.png"/><Relationship Id="rId7" Type="http://schemas.openxmlformats.org/officeDocument/2006/relationships/image" Target="../media/image154.png"/><Relationship Id="rId12" Type="http://schemas.openxmlformats.org/officeDocument/2006/relationships/image" Target="../media/image93.svg"/><Relationship Id="rId17" Type="http://schemas.openxmlformats.org/officeDocument/2006/relationships/image" Target="../media/image161.png"/><Relationship Id="rId2" Type="http://schemas.openxmlformats.org/officeDocument/2006/relationships/notesSlide" Target="../notesSlides/notesSlide34.xml"/><Relationship Id="rId16" Type="http://schemas.openxmlformats.org/officeDocument/2006/relationships/image" Target="../media/image160.png"/><Relationship Id="rId1" Type="http://schemas.openxmlformats.org/officeDocument/2006/relationships/slideLayout" Target="../slideLayouts/slideLayout9.xml"/><Relationship Id="rId6" Type="http://schemas.openxmlformats.org/officeDocument/2006/relationships/image" Target="../media/image153.svg"/><Relationship Id="rId11" Type="http://schemas.openxmlformats.org/officeDocument/2006/relationships/image" Target="../media/image92.png"/><Relationship Id="rId5" Type="http://schemas.openxmlformats.org/officeDocument/2006/relationships/image" Target="../media/image152.png"/><Relationship Id="rId15" Type="http://schemas.openxmlformats.org/officeDocument/2006/relationships/image" Target="../media/image106.png"/><Relationship Id="rId10" Type="http://schemas.openxmlformats.org/officeDocument/2006/relationships/image" Target="../media/image157.svg"/><Relationship Id="rId4" Type="http://schemas.openxmlformats.org/officeDocument/2006/relationships/image" Target="../media/image133.svg"/><Relationship Id="rId9" Type="http://schemas.openxmlformats.org/officeDocument/2006/relationships/image" Target="../media/image156.png"/><Relationship Id="rId14" Type="http://schemas.openxmlformats.org/officeDocument/2006/relationships/image" Target="../media/image159.svg"/></Relationships>
</file>

<file path=ppt/slides/_rels/slide3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9.xml"/><Relationship Id="rId5" Type="http://schemas.openxmlformats.org/officeDocument/2006/relationships/image" Target="../media/image98.svg"/><Relationship Id="rId4" Type="http://schemas.openxmlformats.org/officeDocument/2006/relationships/image" Target="../media/image97.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3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6.xml"/><Relationship Id="rId1" Type="http://schemas.openxmlformats.org/officeDocument/2006/relationships/slideLayout" Target="../slideLayouts/slideLayout3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163.svg"/></Relationships>
</file>

<file path=ppt/slides/_rels/slide38.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58.png"/><Relationship Id="rId18" Type="http://schemas.openxmlformats.org/officeDocument/2006/relationships/image" Target="../media/image160.png"/><Relationship Id="rId26" Type="http://schemas.openxmlformats.org/officeDocument/2006/relationships/image" Target="../media/image32.png"/><Relationship Id="rId3" Type="http://schemas.openxmlformats.org/officeDocument/2006/relationships/image" Target="../media/image164.png"/><Relationship Id="rId21" Type="http://schemas.openxmlformats.org/officeDocument/2006/relationships/image" Target="../media/image110.svg"/><Relationship Id="rId7" Type="http://schemas.openxmlformats.org/officeDocument/2006/relationships/image" Target="../media/image47.png"/><Relationship Id="rId12" Type="http://schemas.openxmlformats.org/officeDocument/2006/relationships/image" Target="../media/image169.svg"/><Relationship Id="rId17" Type="http://schemas.openxmlformats.org/officeDocument/2006/relationships/image" Target="../media/image93.svg"/><Relationship Id="rId25" Type="http://schemas.openxmlformats.org/officeDocument/2006/relationships/image" Target="../media/image31.png"/><Relationship Id="rId2" Type="http://schemas.openxmlformats.org/officeDocument/2006/relationships/notesSlide" Target="../notesSlides/notesSlide37.xml"/><Relationship Id="rId16" Type="http://schemas.openxmlformats.org/officeDocument/2006/relationships/image" Target="../media/image92.png"/><Relationship Id="rId20" Type="http://schemas.openxmlformats.org/officeDocument/2006/relationships/image" Target="../media/image109.png"/><Relationship Id="rId1" Type="http://schemas.openxmlformats.org/officeDocument/2006/relationships/slideLayout" Target="../slideLayouts/slideLayout9.xml"/><Relationship Id="rId6" Type="http://schemas.openxmlformats.org/officeDocument/2006/relationships/image" Target="../media/image46.svg"/><Relationship Id="rId11" Type="http://schemas.openxmlformats.org/officeDocument/2006/relationships/image" Target="../media/image168.png"/><Relationship Id="rId24" Type="http://schemas.openxmlformats.org/officeDocument/2006/relationships/image" Target="../media/image172.svg"/><Relationship Id="rId5" Type="http://schemas.openxmlformats.org/officeDocument/2006/relationships/image" Target="../media/image45.png"/><Relationship Id="rId15" Type="http://schemas.openxmlformats.org/officeDocument/2006/relationships/image" Target="../media/image106.png"/><Relationship Id="rId23" Type="http://schemas.openxmlformats.org/officeDocument/2006/relationships/image" Target="../media/image171.png"/><Relationship Id="rId10" Type="http://schemas.openxmlformats.org/officeDocument/2006/relationships/image" Target="../media/image167.svg"/><Relationship Id="rId19" Type="http://schemas.openxmlformats.org/officeDocument/2006/relationships/image" Target="../media/image161.png"/><Relationship Id="rId4" Type="http://schemas.openxmlformats.org/officeDocument/2006/relationships/image" Target="../media/image165.svg"/><Relationship Id="rId9" Type="http://schemas.openxmlformats.org/officeDocument/2006/relationships/image" Target="../media/image166.png"/><Relationship Id="rId14" Type="http://schemas.openxmlformats.org/officeDocument/2006/relationships/image" Target="../media/image159.svg"/><Relationship Id="rId22" Type="http://schemas.openxmlformats.org/officeDocument/2006/relationships/image" Target="../media/image170.png"/><Relationship Id="rId27"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7.png"/><Relationship Id="rId7"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48.sv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microsoft.com/office/2007/relationships/hdphoto" Target="../media/hdphoto3.wdp"/><Relationship Id="rId3" Type="http://schemas.openxmlformats.org/officeDocument/2006/relationships/image" Target="../media/image24.png"/><Relationship Id="rId7" Type="http://schemas.openxmlformats.org/officeDocument/2006/relationships/image" Target="../media/image28.png"/><Relationship Id="rId12" Type="http://schemas.microsoft.com/office/2007/relationships/hdphoto" Target="../media/hdphoto1.wdp"/><Relationship Id="rId17"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35.png"/><Relationship Id="rId20"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microsoft.com/office/2007/relationships/hdphoto" Target="../media/hdphoto2.wdp"/><Relationship Id="rId10" Type="http://schemas.openxmlformats.org/officeDocument/2006/relationships/image" Target="../media/image31.png"/><Relationship Id="rId19" Type="http://schemas.openxmlformats.org/officeDocument/2006/relationships/image" Target="../media/image37.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4.png"/></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92.png"/><Relationship Id="rId7" Type="http://schemas.microsoft.com/office/2007/relationships/hdphoto" Target="../media/hdphoto1.wdp"/><Relationship Id="rId12"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96.svg"/><Relationship Id="rId5" Type="http://schemas.openxmlformats.org/officeDocument/2006/relationships/image" Target="../media/image31.png"/><Relationship Id="rId10" Type="http://schemas.openxmlformats.org/officeDocument/2006/relationships/image" Target="../media/image95.png"/><Relationship Id="rId4" Type="http://schemas.openxmlformats.org/officeDocument/2006/relationships/image" Target="../media/image93.svg"/><Relationship Id="rId9" Type="http://schemas.openxmlformats.org/officeDocument/2006/relationships/image" Target="../media/image46.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41.xml"/><Relationship Id="rId1" Type="http://schemas.openxmlformats.org/officeDocument/2006/relationships/slideLayout" Target="../slideLayouts/slideLayout28.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42.xml"/><Relationship Id="rId1" Type="http://schemas.openxmlformats.org/officeDocument/2006/relationships/slideLayout" Target="../slideLayouts/slideLayout28.xml"/><Relationship Id="rId5" Type="http://schemas.openxmlformats.org/officeDocument/2006/relationships/image" Target="../media/image57.sv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177.tiff"/><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178.png"/></Relationships>
</file>

<file path=ppt/slides/_rels/slide46.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jpe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46.xml"/><Relationship Id="rId1" Type="http://schemas.openxmlformats.org/officeDocument/2006/relationships/slideLayout" Target="../slideLayouts/slideLayout28.xml"/><Relationship Id="rId6" Type="http://schemas.microsoft.com/office/2007/relationships/hdphoto" Target="../media/hdphoto20.wdp"/><Relationship Id="rId5" Type="http://schemas.openxmlformats.org/officeDocument/2006/relationships/image" Target="../media/image185.png"/><Relationship Id="rId4" Type="http://schemas.openxmlformats.org/officeDocument/2006/relationships/image" Target="../media/image184.png"/></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microsoft.com/office/2007/relationships/hdphoto" Target="../media/hdphoto2.wdp"/><Relationship Id="rId5" Type="http://schemas.openxmlformats.org/officeDocument/2006/relationships/image" Target="../media/image34.png"/><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3.svg"/></Relationships>
</file>

<file path=ppt/slides/_rels/slide51.xml.rels><?xml version="1.0" encoding="UTF-8" standalone="yes"?>
<Relationships xmlns="http://schemas.openxmlformats.org/package/2006/relationships"><Relationship Id="rId2" Type="http://schemas.openxmlformats.org/officeDocument/2006/relationships/hyperlink" Target="https://www.cncf.io/wp-content/uploads/2020/08/CNCF_Survey_Report.pdf" TargetMode="External"/><Relationship Id="rId1" Type="http://schemas.openxmlformats.org/officeDocument/2006/relationships/slideLayout" Target="../slideLayouts/slideLayout41.xml"/></Relationships>
</file>

<file path=ppt/slides/_rels/slide5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42.svg"/><Relationship Id="rId3" Type="http://schemas.openxmlformats.org/officeDocument/2006/relationships/image" Target="../media/image31.png"/><Relationship Id="rId7" Type="http://schemas.openxmlformats.org/officeDocument/2006/relationships/image" Target="../media/image119.svg"/><Relationship Id="rId12" Type="http://schemas.openxmlformats.org/officeDocument/2006/relationships/image" Target="../media/image41.png"/><Relationship Id="rId17" Type="http://schemas.openxmlformats.org/officeDocument/2006/relationships/image" Target="../media/image189.svg"/><Relationship Id="rId2" Type="http://schemas.openxmlformats.org/officeDocument/2006/relationships/notesSlide" Target="../notesSlides/notesSlide49.xml"/><Relationship Id="rId16" Type="http://schemas.openxmlformats.org/officeDocument/2006/relationships/image" Target="../media/image188.png"/><Relationship Id="rId1" Type="http://schemas.openxmlformats.org/officeDocument/2006/relationships/slideLayout" Target="../slideLayouts/slideLayout41.xml"/><Relationship Id="rId6" Type="http://schemas.openxmlformats.org/officeDocument/2006/relationships/image" Target="../media/image118.png"/><Relationship Id="rId11" Type="http://schemas.openxmlformats.org/officeDocument/2006/relationships/image" Target="../media/image187.svg"/><Relationship Id="rId5" Type="http://schemas.microsoft.com/office/2007/relationships/hdphoto" Target="../media/hdphoto1.wdp"/><Relationship Id="rId15" Type="http://schemas.openxmlformats.org/officeDocument/2006/relationships/image" Target="../media/image23.svg"/><Relationship Id="rId10" Type="http://schemas.openxmlformats.org/officeDocument/2006/relationships/image" Target="../media/image186.png"/><Relationship Id="rId4" Type="http://schemas.openxmlformats.org/officeDocument/2006/relationships/image" Target="../media/image32.png"/><Relationship Id="rId9" Type="http://schemas.openxmlformats.org/officeDocument/2006/relationships/image" Target="../media/image121.svg"/><Relationship Id="rId14" Type="http://schemas.openxmlformats.org/officeDocument/2006/relationships/image" Target="../media/image22.png"/></Relationships>
</file>

<file path=ppt/slides/_rels/slide53.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88.png"/><Relationship Id="rId18" Type="http://schemas.openxmlformats.org/officeDocument/2006/relationships/image" Target="../media/image190.png"/><Relationship Id="rId3" Type="http://schemas.openxmlformats.org/officeDocument/2006/relationships/image" Target="../media/image186.png"/><Relationship Id="rId21" Type="http://schemas.openxmlformats.org/officeDocument/2006/relationships/image" Target="../media/image193.svg"/><Relationship Id="rId7" Type="http://schemas.openxmlformats.org/officeDocument/2006/relationships/image" Target="../media/image118.png"/><Relationship Id="rId12" Type="http://schemas.openxmlformats.org/officeDocument/2006/relationships/image" Target="../media/image23.svg"/><Relationship Id="rId17" Type="http://schemas.microsoft.com/office/2007/relationships/hdphoto" Target="../media/hdphoto1.wdp"/><Relationship Id="rId25" Type="http://schemas.openxmlformats.org/officeDocument/2006/relationships/image" Target="../media/image197.svg"/><Relationship Id="rId2" Type="http://schemas.openxmlformats.org/officeDocument/2006/relationships/notesSlide" Target="../notesSlides/notesSlide50.xml"/><Relationship Id="rId16" Type="http://schemas.openxmlformats.org/officeDocument/2006/relationships/image" Target="../media/image32.png"/><Relationship Id="rId20" Type="http://schemas.openxmlformats.org/officeDocument/2006/relationships/image" Target="../media/image192.png"/><Relationship Id="rId1" Type="http://schemas.openxmlformats.org/officeDocument/2006/relationships/slideLayout" Target="../slideLayouts/slideLayout41.xml"/><Relationship Id="rId6" Type="http://schemas.openxmlformats.org/officeDocument/2006/relationships/image" Target="../media/image121.svg"/><Relationship Id="rId11" Type="http://schemas.openxmlformats.org/officeDocument/2006/relationships/image" Target="../media/image22.png"/><Relationship Id="rId24" Type="http://schemas.openxmlformats.org/officeDocument/2006/relationships/image" Target="../media/image196.png"/><Relationship Id="rId5" Type="http://schemas.openxmlformats.org/officeDocument/2006/relationships/image" Target="../media/image120.png"/><Relationship Id="rId15" Type="http://schemas.openxmlformats.org/officeDocument/2006/relationships/image" Target="../media/image31.png"/><Relationship Id="rId23" Type="http://schemas.openxmlformats.org/officeDocument/2006/relationships/image" Target="../media/image195.svg"/><Relationship Id="rId10" Type="http://schemas.openxmlformats.org/officeDocument/2006/relationships/image" Target="../media/image42.svg"/><Relationship Id="rId19" Type="http://schemas.openxmlformats.org/officeDocument/2006/relationships/image" Target="../media/image191.svg"/><Relationship Id="rId4" Type="http://schemas.openxmlformats.org/officeDocument/2006/relationships/image" Target="../media/image187.svg"/><Relationship Id="rId9" Type="http://schemas.openxmlformats.org/officeDocument/2006/relationships/image" Target="../media/image41.png"/><Relationship Id="rId14" Type="http://schemas.openxmlformats.org/officeDocument/2006/relationships/image" Target="../media/image189.svg"/><Relationship Id="rId22" Type="http://schemas.openxmlformats.org/officeDocument/2006/relationships/image" Target="../media/image19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3.svg"/><Relationship Id="rId18" Type="http://schemas.openxmlformats.org/officeDocument/2006/relationships/image" Target="../media/image208.png"/><Relationship Id="rId26" Type="http://schemas.openxmlformats.org/officeDocument/2006/relationships/image" Target="../media/image122.png"/><Relationship Id="rId3" Type="http://schemas.openxmlformats.org/officeDocument/2006/relationships/image" Target="../media/image31.png"/><Relationship Id="rId21" Type="http://schemas.openxmlformats.org/officeDocument/2006/relationships/image" Target="../media/image211.svg"/><Relationship Id="rId7" Type="http://schemas.openxmlformats.org/officeDocument/2006/relationships/image" Target="../media/image198.sv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114.png"/><Relationship Id="rId2" Type="http://schemas.openxmlformats.org/officeDocument/2006/relationships/notesSlide" Target="../notesSlides/notesSlide56.xml"/><Relationship Id="rId16" Type="http://schemas.openxmlformats.org/officeDocument/2006/relationships/image" Target="../media/image206.png"/><Relationship Id="rId20" Type="http://schemas.openxmlformats.org/officeDocument/2006/relationships/image" Target="../media/image210.png"/><Relationship Id="rId29" Type="http://schemas.openxmlformats.org/officeDocument/2006/relationships/image" Target="../media/image38.png"/><Relationship Id="rId1" Type="http://schemas.openxmlformats.org/officeDocument/2006/relationships/slideLayout" Target="../slideLayouts/slideLayout28.xml"/><Relationship Id="rId6" Type="http://schemas.openxmlformats.org/officeDocument/2006/relationships/image" Target="../media/image90.png"/><Relationship Id="rId11" Type="http://schemas.openxmlformats.org/officeDocument/2006/relationships/image" Target="../media/image201.svg"/><Relationship Id="rId24" Type="http://schemas.openxmlformats.org/officeDocument/2006/relationships/image" Target="../media/image115.png"/><Relationship Id="rId5" Type="http://schemas.microsoft.com/office/2007/relationships/hdphoto" Target="../media/hdphoto1.wdp"/><Relationship Id="rId15" Type="http://schemas.openxmlformats.org/officeDocument/2006/relationships/image" Target="../media/image205.svg"/><Relationship Id="rId23" Type="http://schemas.openxmlformats.org/officeDocument/2006/relationships/image" Target="../media/image213.svg"/><Relationship Id="rId28" Type="http://schemas.openxmlformats.org/officeDocument/2006/relationships/image" Target="../media/image37.png"/><Relationship Id="rId10" Type="http://schemas.openxmlformats.org/officeDocument/2006/relationships/image" Target="../media/image158.png"/><Relationship Id="rId19" Type="http://schemas.openxmlformats.org/officeDocument/2006/relationships/image" Target="../media/image209.svg"/><Relationship Id="rId4" Type="http://schemas.openxmlformats.org/officeDocument/2006/relationships/image" Target="../media/image32.png"/><Relationship Id="rId9" Type="http://schemas.openxmlformats.org/officeDocument/2006/relationships/image" Target="../media/image200.svg"/><Relationship Id="rId14" Type="http://schemas.openxmlformats.org/officeDocument/2006/relationships/image" Target="../media/image204.png"/><Relationship Id="rId22" Type="http://schemas.openxmlformats.org/officeDocument/2006/relationships/image" Target="../media/image212.png"/><Relationship Id="rId27" Type="http://schemas.openxmlformats.org/officeDocument/2006/relationships/image" Target="../media/image123.sv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18" Type="http://schemas.microsoft.com/office/2007/relationships/hdphoto" Target="../media/hdphoto1.wdp"/><Relationship Id="rId3" Type="http://schemas.openxmlformats.org/officeDocument/2006/relationships/image" Target="../media/image40.png"/><Relationship Id="rId7" Type="http://schemas.openxmlformats.org/officeDocument/2006/relationships/image" Target="../media/image42.svg"/><Relationship Id="rId12" Type="http://schemas.openxmlformats.org/officeDocument/2006/relationships/image" Target="../media/image47.png"/><Relationship Id="rId17"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31.png"/><Relationship Id="rId1" Type="http://schemas.openxmlformats.org/officeDocument/2006/relationships/slideLayout" Target="../slideLayouts/slideLayout28.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23.svg"/><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image" Target="../media/image22.png"/><Relationship Id="rId9" Type="http://schemas.openxmlformats.org/officeDocument/2006/relationships/image" Target="../media/image44.svg"/><Relationship Id="rId14" Type="http://schemas.openxmlformats.org/officeDocument/2006/relationships/image" Target="../media/image49.png"/></Relationships>
</file>

<file path=ppt/slides/_rels/slide6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1.png"/><Relationship Id="rId7" Type="http://schemas.openxmlformats.org/officeDocument/2006/relationships/image" Target="../media/image46.svg"/><Relationship Id="rId12"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45.png"/><Relationship Id="rId11" Type="http://schemas.openxmlformats.org/officeDocument/2006/relationships/image" Target="../media/image50.svg"/><Relationship Id="rId5" Type="http://schemas.microsoft.com/office/2007/relationships/hdphoto" Target="../media/hdphoto1.wdp"/><Relationship Id="rId10" Type="http://schemas.openxmlformats.org/officeDocument/2006/relationships/image" Target="../media/image49.png"/><Relationship Id="rId4" Type="http://schemas.openxmlformats.org/officeDocument/2006/relationships/image" Target="../media/image32.png"/><Relationship Id="rId9" Type="http://schemas.openxmlformats.org/officeDocument/2006/relationships/image" Target="../media/image48.svg"/></Relationships>
</file>

<file path=ppt/slides/_rels/slide61.xml.rels><?xml version="1.0" encoding="UTF-8" standalone="yes"?>
<Relationships xmlns="http://schemas.openxmlformats.org/package/2006/relationships"><Relationship Id="rId8" Type="http://schemas.openxmlformats.org/officeDocument/2006/relationships/hyperlink" Target="https://www.weave.works/technologies/gitops/" TargetMode="External"/><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62.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07.png"/><Relationship Id="rId18" Type="http://schemas.openxmlformats.org/officeDocument/2006/relationships/image" Target="../media/image109.png"/><Relationship Id="rId3" Type="http://schemas.openxmlformats.org/officeDocument/2006/relationships/image" Target="../media/image43.png"/><Relationship Id="rId21" Type="http://schemas.openxmlformats.org/officeDocument/2006/relationships/image" Target="../media/image237.svg"/><Relationship Id="rId7" Type="http://schemas.openxmlformats.org/officeDocument/2006/relationships/image" Target="../media/image124.png"/><Relationship Id="rId12" Type="http://schemas.openxmlformats.org/officeDocument/2006/relationships/image" Target="../media/image231.svg"/><Relationship Id="rId17" Type="http://schemas.openxmlformats.org/officeDocument/2006/relationships/image" Target="../media/image235.png"/><Relationship Id="rId2" Type="http://schemas.openxmlformats.org/officeDocument/2006/relationships/notesSlide" Target="../notesSlides/notesSlide59.xml"/><Relationship Id="rId16" Type="http://schemas.openxmlformats.org/officeDocument/2006/relationships/image" Target="../media/image234.svg"/><Relationship Id="rId20" Type="http://schemas.openxmlformats.org/officeDocument/2006/relationships/image" Target="../media/image236.png"/><Relationship Id="rId1" Type="http://schemas.openxmlformats.org/officeDocument/2006/relationships/slideLayout" Target="../slideLayouts/slideLayout9.xml"/><Relationship Id="rId6" Type="http://schemas.openxmlformats.org/officeDocument/2006/relationships/image" Target="../media/image229.svg"/><Relationship Id="rId11" Type="http://schemas.openxmlformats.org/officeDocument/2006/relationships/image" Target="../media/image230.png"/><Relationship Id="rId5" Type="http://schemas.openxmlformats.org/officeDocument/2006/relationships/image" Target="../media/image228.png"/><Relationship Id="rId15" Type="http://schemas.openxmlformats.org/officeDocument/2006/relationships/image" Target="../media/image233.png"/><Relationship Id="rId23" Type="http://schemas.microsoft.com/office/2007/relationships/hdphoto" Target="../media/hdphoto21.wdp"/><Relationship Id="rId10" Type="http://schemas.openxmlformats.org/officeDocument/2006/relationships/image" Target="../media/image160.png"/><Relationship Id="rId19" Type="http://schemas.openxmlformats.org/officeDocument/2006/relationships/image" Target="../media/image110.svg"/><Relationship Id="rId4" Type="http://schemas.openxmlformats.org/officeDocument/2006/relationships/image" Target="../media/image44.svg"/><Relationship Id="rId9" Type="http://schemas.openxmlformats.org/officeDocument/2006/relationships/image" Target="../media/image157.svg"/><Relationship Id="rId14" Type="http://schemas.openxmlformats.org/officeDocument/2006/relationships/image" Target="../media/image232.png"/><Relationship Id="rId22" Type="http://schemas.openxmlformats.org/officeDocument/2006/relationships/image" Target="../media/image238.png"/></Relationships>
</file>

<file path=ppt/slides/_rels/slide63.xml.rels><?xml version="1.0" encoding="UTF-8" standalone="yes"?>
<Relationships xmlns="http://schemas.openxmlformats.org/package/2006/relationships"><Relationship Id="rId3" Type="http://schemas.openxmlformats.org/officeDocument/2006/relationships/hyperlink" Target="https://aka.ms/AzureArcJumpstart"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39.png"/></Relationships>
</file>

<file path=ppt/slides/_rels/slide64.xml.rels><?xml version="1.0" encoding="UTF-8" standalone="yes"?>
<Relationships xmlns="http://schemas.openxmlformats.org/package/2006/relationships"><Relationship Id="rId8" Type="http://schemas.openxmlformats.org/officeDocument/2006/relationships/hyperlink" Target="https://aka.ms/AzureArcLearn" TargetMode="External"/><Relationship Id="rId13" Type="http://schemas.openxmlformats.org/officeDocument/2006/relationships/image" Target="../media/image41.png"/><Relationship Id="rId18" Type="http://schemas.openxmlformats.org/officeDocument/2006/relationships/image" Target="../media/image48.svg"/><Relationship Id="rId3" Type="http://schemas.openxmlformats.org/officeDocument/2006/relationships/hyperlink" Target="https://aka.ms/Azure-Arc" TargetMode="External"/><Relationship Id="rId21" Type="http://schemas.openxmlformats.org/officeDocument/2006/relationships/image" Target="../media/image22.png"/><Relationship Id="rId7" Type="http://schemas.openxmlformats.org/officeDocument/2006/relationships/hyperlink" Target="https://aka.ms/AzureArcDocs" TargetMode="External"/><Relationship Id="rId12" Type="http://schemas.openxmlformats.org/officeDocument/2006/relationships/image" Target="../media/image240.svg"/><Relationship Id="rId17" Type="http://schemas.openxmlformats.org/officeDocument/2006/relationships/image" Target="../media/image47.png"/><Relationship Id="rId2" Type="http://schemas.openxmlformats.org/officeDocument/2006/relationships/notesSlide" Target="../notesSlides/notesSlide61.xml"/><Relationship Id="rId16" Type="http://schemas.openxmlformats.org/officeDocument/2006/relationships/image" Target="../media/image46.svg"/><Relationship Id="rId20" Type="http://schemas.openxmlformats.org/officeDocument/2006/relationships/image" Target="../media/image50.svg"/><Relationship Id="rId1" Type="http://schemas.openxmlformats.org/officeDocument/2006/relationships/slideLayout" Target="../slideLayouts/slideLayout5.xml"/><Relationship Id="rId6" Type="http://schemas.openxmlformats.org/officeDocument/2006/relationships/hyperlink" Target="https://aka.ms/AzureArcJumpstart" TargetMode="External"/><Relationship Id="rId11" Type="http://schemas.openxmlformats.org/officeDocument/2006/relationships/image" Target="../media/image92.png"/><Relationship Id="rId5" Type="http://schemas.openxmlformats.org/officeDocument/2006/relationships/hyperlink" Target="https://aka.ms/hybrid-data-services" TargetMode="External"/><Relationship Id="rId15" Type="http://schemas.openxmlformats.org/officeDocument/2006/relationships/image" Target="../media/image45.png"/><Relationship Id="rId10" Type="http://schemas.openxmlformats.org/officeDocument/2006/relationships/image" Target="../media/image91.svg"/><Relationship Id="rId19" Type="http://schemas.openxmlformats.org/officeDocument/2006/relationships/image" Target="../media/image49.png"/><Relationship Id="rId4" Type="http://schemas.openxmlformats.org/officeDocument/2006/relationships/hyperlink" Target="https://aka.ms/Azure-Arc-Kubernetes" TargetMode="External"/><Relationship Id="rId9" Type="http://schemas.openxmlformats.org/officeDocument/2006/relationships/image" Target="../media/image90.png"/><Relationship Id="rId14" Type="http://schemas.openxmlformats.org/officeDocument/2006/relationships/image" Target="../media/image42.svg"/><Relationship Id="rId22" Type="http://schemas.openxmlformats.org/officeDocument/2006/relationships/image" Target="../media/image23.svg"/></Relationships>
</file>

<file path=ppt/slides/_rels/slide65.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248.svg"/><Relationship Id="rId18" Type="http://schemas.openxmlformats.org/officeDocument/2006/relationships/image" Target="../media/image253.png"/><Relationship Id="rId3" Type="http://schemas.openxmlformats.org/officeDocument/2006/relationships/image" Target="../media/image242.svg"/><Relationship Id="rId21" Type="http://schemas.openxmlformats.org/officeDocument/2006/relationships/image" Target="../media/image256.svg"/><Relationship Id="rId7" Type="http://schemas.openxmlformats.org/officeDocument/2006/relationships/image" Target="../media/image244.svg"/><Relationship Id="rId12" Type="http://schemas.openxmlformats.org/officeDocument/2006/relationships/image" Target="../media/image247.png"/><Relationship Id="rId17" Type="http://schemas.openxmlformats.org/officeDocument/2006/relationships/image" Target="../media/image252.svg"/><Relationship Id="rId25" Type="http://schemas.openxmlformats.org/officeDocument/2006/relationships/image" Target="../media/image260.svg"/><Relationship Id="rId2" Type="http://schemas.openxmlformats.org/officeDocument/2006/relationships/image" Target="../media/image241.png"/><Relationship Id="rId16" Type="http://schemas.openxmlformats.org/officeDocument/2006/relationships/image" Target="../media/image251.png"/><Relationship Id="rId20" Type="http://schemas.openxmlformats.org/officeDocument/2006/relationships/image" Target="../media/image255.png"/><Relationship Id="rId1" Type="http://schemas.openxmlformats.org/officeDocument/2006/relationships/slideLayout" Target="../slideLayouts/slideLayout9.xml"/><Relationship Id="rId6" Type="http://schemas.openxmlformats.org/officeDocument/2006/relationships/image" Target="../media/image243.png"/><Relationship Id="rId11" Type="http://schemas.openxmlformats.org/officeDocument/2006/relationships/image" Target="../media/image211.svg"/><Relationship Id="rId24" Type="http://schemas.openxmlformats.org/officeDocument/2006/relationships/image" Target="../media/image259.png"/><Relationship Id="rId5" Type="http://schemas.openxmlformats.org/officeDocument/2006/relationships/image" Target="../media/image42.svg"/><Relationship Id="rId15" Type="http://schemas.openxmlformats.org/officeDocument/2006/relationships/image" Target="../media/image250.svg"/><Relationship Id="rId23" Type="http://schemas.openxmlformats.org/officeDocument/2006/relationships/image" Target="../media/image258.svg"/><Relationship Id="rId10" Type="http://schemas.openxmlformats.org/officeDocument/2006/relationships/image" Target="../media/image210.png"/><Relationship Id="rId19" Type="http://schemas.openxmlformats.org/officeDocument/2006/relationships/image" Target="../media/image254.svg"/><Relationship Id="rId4" Type="http://schemas.openxmlformats.org/officeDocument/2006/relationships/image" Target="../media/image41.png"/><Relationship Id="rId9" Type="http://schemas.openxmlformats.org/officeDocument/2006/relationships/image" Target="../media/image246.svg"/><Relationship Id="rId14" Type="http://schemas.openxmlformats.org/officeDocument/2006/relationships/image" Target="../media/image249.png"/><Relationship Id="rId22" Type="http://schemas.openxmlformats.org/officeDocument/2006/relationships/image" Target="../media/image257.png"/></Relationships>
</file>

<file path=ppt/slides/_rels/slide66.xml.rels><?xml version="1.0" encoding="UTF-8" standalone="yes"?>
<Relationships xmlns="http://schemas.openxmlformats.org/package/2006/relationships"><Relationship Id="rId3" Type="http://schemas.openxmlformats.org/officeDocument/2006/relationships/image" Target="../media/image262.svg"/><Relationship Id="rId7" Type="http://schemas.openxmlformats.org/officeDocument/2006/relationships/image" Target="../media/image121.svg"/><Relationship Id="rId2"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120.png"/><Relationship Id="rId5" Type="http://schemas.openxmlformats.org/officeDocument/2006/relationships/image" Target="../media/image172.svg"/><Relationship Id="rId4" Type="http://schemas.openxmlformats.org/officeDocument/2006/relationships/image" Target="../media/image171.png"/></Relationships>
</file>

<file path=ppt/slides/_rels/slide67.xml.rels><?xml version="1.0" encoding="UTF-8" standalone="yes"?>
<Relationships xmlns="http://schemas.openxmlformats.org/package/2006/relationships"><Relationship Id="rId3" Type="http://schemas.openxmlformats.org/officeDocument/2006/relationships/image" Target="../media/image119.svg"/><Relationship Id="rId7" Type="http://schemas.openxmlformats.org/officeDocument/2006/relationships/image" Target="../media/image172.sv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71.png"/><Relationship Id="rId5" Type="http://schemas.openxmlformats.org/officeDocument/2006/relationships/image" Target="../media/image262.svg"/><Relationship Id="rId4" Type="http://schemas.openxmlformats.org/officeDocument/2006/relationships/image" Target="../media/image261.png"/></Relationships>
</file>

<file path=ppt/slides/_rels/slide6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262.svg"/><Relationship Id="rId7" Type="http://schemas.openxmlformats.org/officeDocument/2006/relationships/image" Target="../media/image42.svg"/><Relationship Id="rId12" Type="http://schemas.microsoft.com/office/2007/relationships/hdphoto" Target="../media/hdphoto1.wdp"/><Relationship Id="rId2"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32.png"/><Relationship Id="rId5" Type="http://schemas.openxmlformats.org/officeDocument/2006/relationships/image" Target="../media/image264.svg"/><Relationship Id="rId10" Type="http://schemas.openxmlformats.org/officeDocument/2006/relationships/image" Target="../media/image31.png"/><Relationship Id="rId4" Type="http://schemas.openxmlformats.org/officeDocument/2006/relationships/image" Target="../media/image263.png"/><Relationship Id="rId9" Type="http://schemas.openxmlformats.org/officeDocument/2006/relationships/image" Target="../media/image172.svg"/></Relationships>
</file>

<file path=ppt/slides/_rels/slide69.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272.svg"/><Relationship Id="rId3" Type="http://schemas.openxmlformats.org/officeDocument/2006/relationships/image" Target="../media/image266.svg"/><Relationship Id="rId7" Type="http://schemas.openxmlformats.org/officeDocument/2006/relationships/image" Target="../media/image270.svg"/><Relationship Id="rId12" Type="http://schemas.openxmlformats.org/officeDocument/2006/relationships/image" Target="../media/image271.png"/><Relationship Id="rId17" Type="http://schemas.openxmlformats.org/officeDocument/2006/relationships/image" Target="../media/image42.svg"/><Relationship Id="rId2" Type="http://schemas.openxmlformats.org/officeDocument/2006/relationships/image" Target="../media/image265.png"/><Relationship Id="rId16" Type="http://schemas.openxmlformats.org/officeDocument/2006/relationships/image" Target="../media/image41.png"/><Relationship Id="rId1" Type="http://schemas.openxmlformats.org/officeDocument/2006/relationships/slideLayout" Target="../slideLayouts/slideLayout9.xml"/><Relationship Id="rId6" Type="http://schemas.openxmlformats.org/officeDocument/2006/relationships/image" Target="../media/image269.png"/><Relationship Id="rId11" Type="http://schemas.openxmlformats.org/officeDocument/2006/relationships/image" Target="../media/image172.svg"/><Relationship Id="rId5" Type="http://schemas.openxmlformats.org/officeDocument/2006/relationships/image" Target="../media/image268.svg"/><Relationship Id="rId15" Type="http://schemas.openxmlformats.org/officeDocument/2006/relationships/image" Target="../media/image264.svg"/><Relationship Id="rId10" Type="http://schemas.openxmlformats.org/officeDocument/2006/relationships/image" Target="../media/image171.png"/><Relationship Id="rId4" Type="http://schemas.openxmlformats.org/officeDocument/2006/relationships/image" Target="../media/image267.png"/><Relationship Id="rId9" Type="http://schemas.openxmlformats.org/officeDocument/2006/relationships/image" Target="../media/image262.svg"/><Relationship Id="rId14" Type="http://schemas.openxmlformats.org/officeDocument/2006/relationships/image" Target="../media/image263.pn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3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8.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microsoft.com/office/2007/relationships/hdphoto" Target="../media/hdphoto1.wdp"/><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32.png"/></Relationships>
</file>

<file path=ppt/slides/_rels/slide70.xml.rels><?xml version="1.0" encoding="UTF-8" standalone="yes"?>
<Relationships xmlns="http://schemas.openxmlformats.org/package/2006/relationships"><Relationship Id="rId8" Type="http://schemas.openxmlformats.org/officeDocument/2006/relationships/image" Target="../media/image274.svg"/><Relationship Id="rId3" Type="http://schemas.openxmlformats.org/officeDocument/2006/relationships/image" Target="../media/image262.svg"/><Relationship Id="rId7" Type="http://schemas.openxmlformats.org/officeDocument/2006/relationships/image" Target="../media/image273.png"/><Relationship Id="rId2"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172.svg"/><Relationship Id="rId5" Type="http://schemas.openxmlformats.org/officeDocument/2006/relationships/image" Target="../media/image171.png"/><Relationship Id="rId4" Type="http://schemas.openxmlformats.org/officeDocument/2006/relationships/image" Target="../media/image124.png"/></Relationships>
</file>

<file path=ppt/slides/_rels/slide71.xml.rels><?xml version="1.0" encoding="UTF-8" standalone="yes"?>
<Relationships xmlns="http://schemas.openxmlformats.org/package/2006/relationships"><Relationship Id="rId8" Type="http://schemas.openxmlformats.org/officeDocument/2006/relationships/image" Target="../media/image172.svg"/><Relationship Id="rId3" Type="http://schemas.openxmlformats.org/officeDocument/2006/relationships/image" Target="../media/image275.png"/><Relationship Id="rId7" Type="http://schemas.openxmlformats.org/officeDocument/2006/relationships/image" Target="../media/image171.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235.png"/><Relationship Id="rId4" Type="http://schemas.openxmlformats.org/officeDocument/2006/relationships/image" Target="../media/image276.svg"/></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283.svg"/><Relationship Id="rId18" Type="http://schemas.openxmlformats.org/officeDocument/2006/relationships/image" Target="../media/image43.png"/><Relationship Id="rId3" Type="http://schemas.openxmlformats.org/officeDocument/2006/relationships/image" Target="../media/image255.png"/><Relationship Id="rId21" Type="http://schemas.openxmlformats.org/officeDocument/2006/relationships/image" Target="../media/image262.svg"/><Relationship Id="rId7" Type="http://schemas.openxmlformats.org/officeDocument/2006/relationships/image" Target="../media/image279.png"/><Relationship Id="rId12" Type="http://schemas.openxmlformats.org/officeDocument/2006/relationships/image" Target="../media/image282.png"/><Relationship Id="rId17" Type="http://schemas.openxmlformats.org/officeDocument/2006/relationships/image" Target="../media/image285.svg"/><Relationship Id="rId2" Type="http://schemas.openxmlformats.org/officeDocument/2006/relationships/notesSlide" Target="../notesSlides/notesSlide63.xml"/><Relationship Id="rId16" Type="http://schemas.openxmlformats.org/officeDocument/2006/relationships/image" Target="../media/image259.png"/><Relationship Id="rId20"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278.svg"/><Relationship Id="rId11" Type="http://schemas.openxmlformats.org/officeDocument/2006/relationships/image" Target="../media/image242.svg"/><Relationship Id="rId5" Type="http://schemas.openxmlformats.org/officeDocument/2006/relationships/image" Target="../media/image277.png"/><Relationship Id="rId15" Type="http://schemas.openxmlformats.org/officeDocument/2006/relationships/image" Target="../media/image284.svg"/><Relationship Id="rId10" Type="http://schemas.openxmlformats.org/officeDocument/2006/relationships/image" Target="../media/image241.png"/><Relationship Id="rId19" Type="http://schemas.openxmlformats.org/officeDocument/2006/relationships/image" Target="../media/image44.svg"/><Relationship Id="rId4" Type="http://schemas.openxmlformats.org/officeDocument/2006/relationships/image" Target="../media/image256.svg"/><Relationship Id="rId9" Type="http://schemas.openxmlformats.org/officeDocument/2006/relationships/image" Target="../media/image281.svg"/><Relationship Id="rId14" Type="http://schemas.openxmlformats.org/officeDocument/2006/relationships/image" Target="../media/image257.png"/><Relationship Id="rId22" Type="http://schemas.openxmlformats.org/officeDocument/2006/relationships/image" Target="../media/image12.png"/></Relationships>
</file>

<file path=ppt/slides/_rels/slide73.xml.rels><?xml version="1.0" encoding="UTF-8" standalone="yes"?>
<Relationships xmlns="http://schemas.openxmlformats.org/package/2006/relationships"><Relationship Id="rId8" Type="http://schemas.openxmlformats.org/officeDocument/2006/relationships/image" Target="../media/image124.png"/><Relationship Id="rId13" Type="http://schemas.microsoft.com/office/2007/relationships/hdphoto" Target="../media/hdphoto1.wdp"/><Relationship Id="rId3" Type="http://schemas.openxmlformats.org/officeDocument/2006/relationships/image" Target="../media/image262.svg"/><Relationship Id="rId7" Type="http://schemas.openxmlformats.org/officeDocument/2006/relationships/image" Target="../media/image242.svg"/><Relationship Id="rId12" Type="http://schemas.openxmlformats.org/officeDocument/2006/relationships/image" Target="../media/image32.png"/><Relationship Id="rId2"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241.png"/><Relationship Id="rId11" Type="http://schemas.openxmlformats.org/officeDocument/2006/relationships/image" Target="../media/image31.png"/><Relationship Id="rId5" Type="http://schemas.openxmlformats.org/officeDocument/2006/relationships/image" Target="../media/image256.svg"/><Relationship Id="rId10" Type="http://schemas.openxmlformats.org/officeDocument/2006/relationships/image" Target="../media/image287.svg"/><Relationship Id="rId4" Type="http://schemas.openxmlformats.org/officeDocument/2006/relationships/image" Target="../media/image255.png"/><Relationship Id="rId9" Type="http://schemas.openxmlformats.org/officeDocument/2006/relationships/image" Target="../media/image286.png"/></Relationships>
</file>

<file path=ppt/slides/_rels/slide74.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2.png"/><Relationship Id="rId18" Type="http://schemas.openxmlformats.org/officeDocument/2006/relationships/image" Target="../media/image242.svg"/><Relationship Id="rId3" Type="http://schemas.openxmlformats.org/officeDocument/2006/relationships/image" Target="../media/image43.png"/><Relationship Id="rId7" Type="http://schemas.openxmlformats.org/officeDocument/2006/relationships/image" Target="../media/image288.png"/><Relationship Id="rId12" Type="http://schemas.openxmlformats.org/officeDocument/2006/relationships/image" Target="../media/image193.svg"/><Relationship Id="rId17" Type="http://schemas.openxmlformats.org/officeDocument/2006/relationships/image" Target="../media/image241.png"/><Relationship Id="rId2" Type="http://schemas.openxmlformats.org/officeDocument/2006/relationships/notesSlide" Target="../notesSlides/notesSlide64.xml"/><Relationship Id="rId16" Type="http://schemas.openxmlformats.org/officeDocument/2006/relationships/image" Target="../media/image256.svg"/><Relationship Id="rId1" Type="http://schemas.openxmlformats.org/officeDocument/2006/relationships/slideLayout" Target="../slideLayouts/slideLayout9.xml"/><Relationship Id="rId6" Type="http://schemas.openxmlformats.org/officeDocument/2006/relationships/image" Target="../media/image195.svg"/><Relationship Id="rId11" Type="http://schemas.openxmlformats.org/officeDocument/2006/relationships/image" Target="../media/image192.png"/><Relationship Id="rId5" Type="http://schemas.openxmlformats.org/officeDocument/2006/relationships/image" Target="../media/image194.png"/><Relationship Id="rId15" Type="http://schemas.openxmlformats.org/officeDocument/2006/relationships/image" Target="../media/image255.png"/><Relationship Id="rId10" Type="http://schemas.openxmlformats.org/officeDocument/2006/relationships/image" Target="../media/image291.svg"/><Relationship Id="rId4" Type="http://schemas.openxmlformats.org/officeDocument/2006/relationships/image" Target="../media/image44.svg"/><Relationship Id="rId9" Type="http://schemas.openxmlformats.org/officeDocument/2006/relationships/image" Target="../media/image290.png"/><Relationship Id="rId14" Type="http://schemas.openxmlformats.org/officeDocument/2006/relationships/image" Target="../media/image293.svg"/></Relationships>
</file>

<file path=ppt/slides/_rels/slide75.xml.rels><?xml version="1.0" encoding="UTF-8" standalone="yes"?>
<Relationships xmlns="http://schemas.openxmlformats.org/package/2006/relationships"><Relationship Id="rId8" Type="http://schemas.openxmlformats.org/officeDocument/2006/relationships/image" Target="../media/image284.svg"/><Relationship Id="rId13" Type="http://schemas.openxmlformats.org/officeDocument/2006/relationships/image" Target="../media/image12.png"/><Relationship Id="rId3" Type="http://schemas.openxmlformats.org/officeDocument/2006/relationships/image" Target="../media/image255.png"/><Relationship Id="rId7" Type="http://schemas.openxmlformats.org/officeDocument/2006/relationships/image" Target="../media/image257.png"/><Relationship Id="rId12" Type="http://schemas.openxmlformats.org/officeDocument/2006/relationships/image" Target="../media/image44.svg"/><Relationship Id="rId2" Type="http://schemas.openxmlformats.org/officeDocument/2006/relationships/notesSlide" Target="../notesSlides/notesSlide65.xml"/><Relationship Id="rId1" Type="http://schemas.openxmlformats.org/officeDocument/2006/relationships/slideLayout" Target="../slideLayouts/slideLayout9.xml"/><Relationship Id="rId6" Type="http://schemas.openxmlformats.org/officeDocument/2006/relationships/image" Target="../media/image242.svg"/><Relationship Id="rId11" Type="http://schemas.openxmlformats.org/officeDocument/2006/relationships/image" Target="../media/image43.png"/><Relationship Id="rId5" Type="http://schemas.openxmlformats.org/officeDocument/2006/relationships/image" Target="../media/image241.png"/><Relationship Id="rId10" Type="http://schemas.openxmlformats.org/officeDocument/2006/relationships/image" Target="../media/image285.svg"/><Relationship Id="rId4" Type="http://schemas.openxmlformats.org/officeDocument/2006/relationships/image" Target="../media/image256.svg"/><Relationship Id="rId9" Type="http://schemas.openxmlformats.org/officeDocument/2006/relationships/image" Target="../media/image259.png"/><Relationship Id="rId14" Type="http://schemas.openxmlformats.org/officeDocument/2006/relationships/image" Target="../media/image294.png"/></Relationships>
</file>

<file path=ppt/slides/_rels/slide7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124.png"/><Relationship Id="rId7" Type="http://schemas.openxmlformats.org/officeDocument/2006/relationships/image" Target="../media/image172.sv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image" Target="../media/image171.png"/><Relationship Id="rId5" Type="http://schemas.openxmlformats.org/officeDocument/2006/relationships/image" Target="../media/image276.svg"/><Relationship Id="rId4" Type="http://schemas.openxmlformats.org/officeDocument/2006/relationships/image" Target="../media/image275.png"/><Relationship Id="rId9" Type="http://schemas.openxmlformats.org/officeDocument/2006/relationships/image" Target="../media/image274.svg"/></Relationships>
</file>

<file path=ppt/slides/_rels/slide77.xml.rels><?xml version="1.0" encoding="UTF-8" standalone="yes"?>
<Relationships xmlns="http://schemas.openxmlformats.org/package/2006/relationships"><Relationship Id="rId8" Type="http://schemas.openxmlformats.org/officeDocument/2006/relationships/image" Target="../media/image298.svg"/><Relationship Id="rId13" Type="http://schemas.openxmlformats.org/officeDocument/2006/relationships/image" Target="../media/image92.png"/><Relationship Id="rId3" Type="http://schemas.openxmlformats.org/officeDocument/2006/relationships/image" Target="../media/image164.png"/><Relationship Id="rId7" Type="http://schemas.openxmlformats.org/officeDocument/2006/relationships/image" Target="../media/image297.png"/><Relationship Id="rId12" Type="http://schemas.openxmlformats.org/officeDocument/2006/relationships/image" Target="../media/image48.sv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296.svg"/><Relationship Id="rId11" Type="http://schemas.openxmlformats.org/officeDocument/2006/relationships/image" Target="../media/image47.png"/><Relationship Id="rId5" Type="http://schemas.openxmlformats.org/officeDocument/2006/relationships/image" Target="../media/image295.png"/><Relationship Id="rId10" Type="http://schemas.openxmlformats.org/officeDocument/2006/relationships/image" Target="../media/image46.svg"/><Relationship Id="rId4" Type="http://schemas.openxmlformats.org/officeDocument/2006/relationships/image" Target="../media/image165.svg"/><Relationship Id="rId9" Type="http://schemas.openxmlformats.org/officeDocument/2006/relationships/image" Target="../media/image45.png"/><Relationship Id="rId14" Type="http://schemas.openxmlformats.org/officeDocument/2006/relationships/image" Target="../media/image93.svg"/></Relationships>
</file>

<file path=ppt/slides/_rels/slide78.xml.rels><?xml version="1.0" encoding="UTF-8" standalone="yes"?>
<Relationships xmlns="http://schemas.openxmlformats.org/package/2006/relationships"><Relationship Id="rId13" Type="http://schemas.openxmlformats.org/officeDocument/2006/relationships/image" Target="../media/image165.svg"/><Relationship Id="rId18" Type="http://schemas.openxmlformats.org/officeDocument/2006/relationships/image" Target="../media/image49.png"/><Relationship Id="rId26" Type="http://schemas.openxmlformats.org/officeDocument/2006/relationships/image" Target="../media/image90.png"/><Relationship Id="rId39" Type="http://schemas.openxmlformats.org/officeDocument/2006/relationships/image" Target="../media/image211.svg"/><Relationship Id="rId21" Type="http://schemas.openxmlformats.org/officeDocument/2006/relationships/image" Target="../media/image300.svg"/><Relationship Id="rId34" Type="http://schemas.openxmlformats.org/officeDocument/2006/relationships/image" Target="../media/image204.png"/><Relationship Id="rId42" Type="http://schemas.openxmlformats.org/officeDocument/2006/relationships/image" Target="../media/image41.png"/><Relationship Id="rId47" Type="http://schemas.openxmlformats.org/officeDocument/2006/relationships/image" Target="../media/image32.png"/><Relationship Id="rId50" Type="http://schemas.openxmlformats.org/officeDocument/2006/relationships/image" Target="../media/image114.png"/><Relationship Id="rId7" Type="http://schemas.openxmlformats.org/officeDocument/2006/relationships/image" Target="../media/image120.png"/><Relationship Id="rId2" Type="http://schemas.openxmlformats.org/officeDocument/2006/relationships/notesSlide" Target="../notesSlides/notesSlide68.xml"/><Relationship Id="rId16" Type="http://schemas.openxmlformats.org/officeDocument/2006/relationships/image" Target="../media/image47.png"/><Relationship Id="rId29" Type="http://schemas.openxmlformats.org/officeDocument/2006/relationships/image" Target="../media/image200.svg"/><Relationship Id="rId11" Type="http://schemas.openxmlformats.org/officeDocument/2006/relationships/image" Target="../media/image124.png"/><Relationship Id="rId24" Type="http://schemas.openxmlformats.org/officeDocument/2006/relationships/image" Target="../media/image230.png"/><Relationship Id="rId32" Type="http://schemas.openxmlformats.org/officeDocument/2006/relationships/image" Target="../media/image202.png"/><Relationship Id="rId37" Type="http://schemas.openxmlformats.org/officeDocument/2006/relationships/image" Target="../media/image207.svg"/><Relationship Id="rId40" Type="http://schemas.openxmlformats.org/officeDocument/2006/relationships/image" Target="../media/image208.png"/><Relationship Id="rId45" Type="http://schemas.openxmlformats.org/officeDocument/2006/relationships/image" Target="../media/image44.svg"/><Relationship Id="rId5" Type="http://schemas.openxmlformats.org/officeDocument/2006/relationships/image" Target="../media/image118.png"/><Relationship Id="rId15" Type="http://schemas.openxmlformats.org/officeDocument/2006/relationships/image" Target="../media/image46.svg"/><Relationship Id="rId23" Type="http://schemas.openxmlformats.org/officeDocument/2006/relationships/image" Target="../media/image160.png"/><Relationship Id="rId28" Type="http://schemas.openxmlformats.org/officeDocument/2006/relationships/image" Target="../media/image199.png"/><Relationship Id="rId36" Type="http://schemas.openxmlformats.org/officeDocument/2006/relationships/image" Target="../media/image206.png"/><Relationship Id="rId49" Type="http://schemas.openxmlformats.org/officeDocument/2006/relationships/image" Target="../media/image115.png"/><Relationship Id="rId10" Type="http://schemas.openxmlformats.org/officeDocument/2006/relationships/image" Target="../media/image123.svg"/><Relationship Id="rId19" Type="http://schemas.openxmlformats.org/officeDocument/2006/relationships/image" Target="../media/image50.svg"/><Relationship Id="rId31" Type="http://schemas.openxmlformats.org/officeDocument/2006/relationships/image" Target="../media/image201.svg"/><Relationship Id="rId44" Type="http://schemas.openxmlformats.org/officeDocument/2006/relationships/image" Target="../media/image43.png"/><Relationship Id="rId4" Type="http://schemas.openxmlformats.org/officeDocument/2006/relationships/image" Target="../media/image23.svg"/><Relationship Id="rId9" Type="http://schemas.openxmlformats.org/officeDocument/2006/relationships/image" Target="../media/image122.png"/><Relationship Id="rId14" Type="http://schemas.openxmlformats.org/officeDocument/2006/relationships/image" Target="../media/image45.png"/><Relationship Id="rId22" Type="http://schemas.openxmlformats.org/officeDocument/2006/relationships/image" Target="../media/image301.png"/><Relationship Id="rId27" Type="http://schemas.openxmlformats.org/officeDocument/2006/relationships/image" Target="../media/image198.svg"/><Relationship Id="rId30" Type="http://schemas.openxmlformats.org/officeDocument/2006/relationships/image" Target="../media/image158.png"/><Relationship Id="rId35" Type="http://schemas.openxmlformats.org/officeDocument/2006/relationships/image" Target="../media/image205.svg"/><Relationship Id="rId43" Type="http://schemas.openxmlformats.org/officeDocument/2006/relationships/image" Target="../media/image42.svg"/><Relationship Id="rId48" Type="http://schemas.microsoft.com/office/2007/relationships/hdphoto" Target="../media/hdphoto1.wdp"/><Relationship Id="rId8" Type="http://schemas.openxmlformats.org/officeDocument/2006/relationships/image" Target="../media/image121.svg"/><Relationship Id="rId3" Type="http://schemas.openxmlformats.org/officeDocument/2006/relationships/image" Target="../media/image22.png"/><Relationship Id="rId12" Type="http://schemas.openxmlformats.org/officeDocument/2006/relationships/image" Target="../media/image164.png"/><Relationship Id="rId17" Type="http://schemas.openxmlformats.org/officeDocument/2006/relationships/image" Target="../media/image48.svg"/><Relationship Id="rId25" Type="http://schemas.openxmlformats.org/officeDocument/2006/relationships/image" Target="../media/image231.svg"/><Relationship Id="rId33" Type="http://schemas.openxmlformats.org/officeDocument/2006/relationships/image" Target="../media/image203.svg"/><Relationship Id="rId38" Type="http://schemas.openxmlformats.org/officeDocument/2006/relationships/image" Target="../media/image210.png"/><Relationship Id="rId46" Type="http://schemas.openxmlformats.org/officeDocument/2006/relationships/image" Target="../media/image31.png"/><Relationship Id="rId20" Type="http://schemas.openxmlformats.org/officeDocument/2006/relationships/image" Target="../media/image299.png"/><Relationship Id="rId41" Type="http://schemas.openxmlformats.org/officeDocument/2006/relationships/image" Target="../media/image209.svg"/><Relationship Id="rId1" Type="http://schemas.openxmlformats.org/officeDocument/2006/relationships/slideLayout" Target="../slideLayouts/slideLayout28.xml"/><Relationship Id="rId6" Type="http://schemas.openxmlformats.org/officeDocument/2006/relationships/image" Target="../media/image119.svg"/></Relationships>
</file>

<file path=ppt/slides/_rels/slide79.xml.rels><?xml version="1.0" encoding="UTF-8" standalone="yes"?>
<Relationships xmlns="http://schemas.openxmlformats.org/package/2006/relationships"><Relationship Id="rId13" Type="http://schemas.openxmlformats.org/officeDocument/2006/relationships/image" Target="../media/image165.svg"/><Relationship Id="rId18" Type="http://schemas.openxmlformats.org/officeDocument/2006/relationships/image" Target="../media/image49.png"/><Relationship Id="rId26" Type="http://schemas.openxmlformats.org/officeDocument/2006/relationships/image" Target="../media/image90.png"/><Relationship Id="rId39" Type="http://schemas.openxmlformats.org/officeDocument/2006/relationships/image" Target="../media/image211.svg"/><Relationship Id="rId21" Type="http://schemas.openxmlformats.org/officeDocument/2006/relationships/image" Target="../media/image300.svg"/><Relationship Id="rId34" Type="http://schemas.openxmlformats.org/officeDocument/2006/relationships/image" Target="../media/image204.png"/><Relationship Id="rId42" Type="http://schemas.openxmlformats.org/officeDocument/2006/relationships/image" Target="../media/image41.png"/><Relationship Id="rId47" Type="http://schemas.openxmlformats.org/officeDocument/2006/relationships/image" Target="../media/image32.png"/><Relationship Id="rId50" Type="http://schemas.openxmlformats.org/officeDocument/2006/relationships/image" Target="../media/image114.png"/><Relationship Id="rId7" Type="http://schemas.openxmlformats.org/officeDocument/2006/relationships/image" Target="../media/image120.png"/><Relationship Id="rId2" Type="http://schemas.openxmlformats.org/officeDocument/2006/relationships/notesSlide" Target="../notesSlides/notesSlide69.xml"/><Relationship Id="rId16" Type="http://schemas.openxmlformats.org/officeDocument/2006/relationships/image" Target="../media/image47.png"/><Relationship Id="rId29" Type="http://schemas.openxmlformats.org/officeDocument/2006/relationships/image" Target="../media/image200.svg"/><Relationship Id="rId11" Type="http://schemas.openxmlformats.org/officeDocument/2006/relationships/image" Target="../media/image124.png"/><Relationship Id="rId24" Type="http://schemas.openxmlformats.org/officeDocument/2006/relationships/image" Target="../media/image230.png"/><Relationship Id="rId32" Type="http://schemas.openxmlformats.org/officeDocument/2006/relationships/image" Target="../media/image202.png"/><Relationship Id="rId37" Type="http://schemas.openxmlformats.org/officeDocument/2006/relationships/image" Target="../media/image207.svg"/><Relationship Id="rId40" Type="http://schemas.openxmlformats.org/officeDocument/2006/relationships/image" Target="../media/image208.png"/><Relationship Id="rId45" Type="http://schemas.openxmlformats.org/officeDocument/2006/relationships/image" Target="../media/image44.svg"/><Relationship Id="rId5" Type="http://schemas.openxmlformats.org/officeDocument/2006/relationships/image" Target="../media/image118.png"/><Relationship Id="rId15" Type="http://schemas.openxmlformats.org/officeDocument/2006/relationships/image" Target="../media/image46.svg"/><Relationship Id="rId23" Type="http://schemas.openxmlformats.org/officeDocument/2006/relationships/image" Target="../media/image160.png"/><Relationship Id="rId28" Type="http://schemas.openxmlformats.org/officeDocument/2006/relationships/image" Target="../media/image199.png"/><Relationship Id="rId36" Type="http://schemas.openxmlformats.org/officeDocument/2006/relationships/image" Target="../media/image206.png"/><Relationship Id="rId49" Type="http://schemas.openxmlformats.org/officeDocument/2006/relationships/image" Target="../media/image115.png"/><Relationship Id="rId10" Type="http://schemas.openxmlformats.org/officeDocument/2006/relationships/image" Target="../media/image123.svg"/><Relationship Id="rId19" Type="http://schemas.openxmlformats.org/officeDocument/2006/relationships/image" Target="../media/image50.svg"/><Relationship Id="rId31" Type="http://schemas.openxmlformats.org/officeDocument/2006/relationships/image" Target="../media/image201.svg"/><Relationship Id="rId44" Type="http://schemas.openxmlformats.org/officeDocument/2006/relationships/image" Target="../media/image43.png"/><Relationship Id="rId4" Type="http://schemas.openxmlformats.org/officeDocument/2006/relationships/image" Target="../media/image23.svg"/><Relationship Id="rId9" Type="http://schemas.openxmlformats.org/officeDocument/2006/relationships/image" Target="../media/image122.png"/><Relationship Id="rId14" Type="http://schemas.openxmlformats.org/officeDocument/2006/relationships/image" Target="../media/image45.png"/><Relationship Id="rId22" Type="http://schemas.openxmlformats.org/officeDocument/2006/relationships/image" Target="../media/image301.png"/><Relationship Id="rId27" Type="http://schemas.openxmlformats.org/officeDocument/2006/relationships/image" Target="../media/image198.svg"/><Relationship Id="rId30" Type="http://schemas.openxmlformats.org/officeDocument/2006/relationships/image" Target="../media/image158.png"/><Relationship Id="rId35" Type="http://schemas.openxmlformats.org/officeDocument/2006/relationships/image" Target="../media/image205.svg"/><Relationship Id="rId43" Type="http://schemas.openxmlformats.org/officeDocument/2006/relationships/image" Target="../media/image42.svg"/><Relationship Id="rId48" Type="http://schemas.microsoft.com/office/2007/relationships/hdphoto" Target="../media/hdphoto1.wdp"/><Relationship Id="rId8" Type="http://schemas.openxmlformats.org/officeDocument/2006/relationships/image" Target="../media/image121.svg"/><Relationship Id="rId3" Type="http://schemas.openxmlformats.org/officeDocument/2006/relationships/image" Target="../media/image22.png"/><Relationship Id="rId12" Type="http://schemas.openxmlformats.org/officeDocument/2006/relationships/image" Target="../media/image164.png"/><Relationship Id="rId17" Type="http://schemas.openxmlformats.org/officeDocument/2006/relationships/image" Target="../media/image48.svg"/><Relationship Id="rId25" Type="http://schemas.openxmlformats.org/officeDocument/2006/relationships/image" Target="../media/image231.svg"/><Relationship Id="rId33" Type="http://schemas.openxmlformats.org/officeDocument/2006/relationships/image" Target="../media/image203.svg"/><Relationship Id="rId38" Type="http://schemas.openxmlformats.org/officeDocument/2006/relationships/image" Target="../media/image210.png"/><Relationship Id="rId46" Type="http://schemas.openxmlformats.org/officeDocument/2006/relationships/image" Target="../media/image31.png"/><Relationship Id="rId20" Type="http://schemas.openxmlformats.org/officeDocument/2006/relationships/image" Target="../media/image299.png"/><Relationship Id="rId41" Type="http://schemas.openxmlformats.org/officeDocument/2006/relationships/image" Target="../media/image209.svg"/><Relationship Id="rId1" Type="http://schemas.openxmlformats.org/officeDocument/2006/relationships/slideLayout" Target="../slideLayouts/slideLayout28.xml"/><Relationship Id="rId6" Type="http://schemas.openxmlformats.org/officeDocument/2006/relationships/image" Target="../media/image119.sv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53.png"/><Relationship Id="rId4" Type="http://schemas.openxmlformats.org/officeDocument/2006/relationships/image" Target="../media/image52.jpeg"/></Relationships>
</file>

<file path=ppt/slides/_rels/slide80.xml.rels><?xml version="1.0" encoding="UTF-8" standalone="yes"?>
<Relationships xmlns="http://schemas.openxmlformats.org/package/2006/relationships"><Relationship Id="rId8" Type="http://schemas.openxmlformats.org/officeDocument/2006/relationships/hyperlink" Target="https://aka.ms/arc-feedback" TargetMode="External"/><Relationship Id="rId13" Type="http://schemas.openxmlformats.org/officeDocument/2006/relationships/hyperlink" Target="https://aka.ms/arc-serversdocs" TargetMode="External"/><Relationship Id="rId18" Type="http://schemas.openxmlformats.org/officeDocument/2006/relationships/hyperlink" Target="https://aka.ms/arc-data-ignitevideo" TargetMode="External"/><Relationship Id="rId3" Type="http://schemas.openxmlformats.org/officeDocument/2006/relationships/hyperlink" Target="https://aka.ms/arc-introvideo" TargetMode="External"/><Relationship Id="rId7" Type="http://schemas.openxmlformats.org/officeDocument/2006/relationships/hyperlink" Target="https://aka.ms/arc-customerstories" TargetMode="External"/><Relationship Id="rId12" Type="http://schemas.openxmlformats.org/officeDocument/2006/relationships/hyperlink" Target="https://aka.ms/arc-serversvideo" TargetMode="External"/><Relationship Id="rId17" Type="http://schemas.openxmlformats.org/officeDocument/2006/relationships/hyperlink" Target="https://aka.ms/arc-data-mechanicsvideo" TargetMode="External"/><Relationship Id="rId2" Type="http://schemas.openxmlformats.org/officeDocument/2006/relationships/notesSlide" Target="../notesSlides/notesSlide70.xml"/><Relationship Id="rId16" Type="http://schemas.openxmlformats.org/officeDocument/2006/relationships/hyperlink" Target="https://aka.ms/arc-datablog" TargetMode="External"/><Relationship Id="rId1" Type="http://schemas.openxmlformats.org/officeDocument/2006/relationships/slideLayout" Target="../slideLayouts/slideLayout9.xml"/><Relationship Id="rId6" Type="http://schemas.openxmlformats.org/officeDocument/2006/relationships/hyperlink" Target="https://aka.ms/arc-techcommunity" TargetMode="External"/><Relationship Id="rId11" Type="http://schemas.openxmlformats.org/officeDocument/2006/relationships/hyperlink" Target="https://aka.ms/arc-K8svideo" TargetMode="External"/><Relationship Id="rId5" Type="http://schemas.openxmlformats.org/officeDocument/2006/relationships/hyperlink" Target="https://aka.ms/Azure-Arc" TargetMode="External"/><Relationship Id="rId15" Type="http://schemas.openxmlformats.org/officeDocument/2006/relationships/hyperlink" Target="https://aka.ms/AzureArcJumpstart" TargetMode="External"/><Relationship Id="rId10" Type="http://schemas.openxmlformats.org/officeDocument/2006/relationships/hyperlink" Target="https://aka.ms/arc-blog" TargetMode="External"/><Relationship Id="rId19" Type="http://schemas.openxmlformats.org/officeDocument/2006/relationships/hyperlink" Target="https://aka.ms/arc-datadocs" TargetMode="External"/><Relationship Id="rId4" Type="http://schemas.openxmlformats.org/officeDocument/2006/relationships/hyperlink" Target="https://aka.ms/azurearcpricing" TargetMode="External"/><Relationship Id="rId9" Type="http://schemas.openxmlformats.org/officeDocument/2006/relationships/hyperlink" Target="mailto:AzureArcContact@microsoft.com" TargetMode="External"/><Relationship Id="rId14" Type="http://schemas.openxmlformats.org/officeDocument/2006/relationships/hyperlink" Target="https://aka.ms/arc-k8sdocs"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3" Type="http://schemas.openxmlformats.org/officeDocument/2006/relationships/image" Target="../media/image312.png"/><Relationship Id="rId18" Type="http://schemas.openxmlformats.org/officeDocument/2006/relationships/image" Target="../media/image317.svg"/><Relationship Id="rId26" Type="http://schemas.openxmlformats.org/officeDocument/2006/relationships/image" Target="../media/image325.svg"/><Relationship Id="rId39" Type="http://schemas.openxmlformats.org/officeDocument/2006/relationships/image" Target="../media/image338.png"/><Relationship Id="rId21" Type="http://schemas.openxmlformats.org/officeDocument/2006/relationships/image" Target="../media/image320.png"/><Relationship Id="rId34" Type="http://schemas.openxmlformats.org/officeDocument/2006/relationships/image" Target="../media/image333.svg"/><Relationship Id="rId42" Type="http://schemas.openxmlformats.org/officeDocument/2006/relationships/image" Target="../media/image341.svg"/><Relationship Id="rId47" Type="http://schemas.openxmlformats.org/officeDocument/2006/relationships/image" Target="../media/image346.png"/><Relationship Id="rId50" Type="http://schemas.openxmlformats.org/officeDocument/2006/relationships/image" Target="../media/image349.svg"/><Relationship Id="rId55" Type="http://schemas.openxmlformats.org/officeDocument/2006/relationships/image" Target="../media/image354.png"/><Relationship Id="rId7" Type="http://schemas.openxmlformats.org/officeDocument/2006/relationships/image" Target="../media/image306.png"/><Relationship Id="rId2" Type="http://schemas.openxmlformats.org/officeDocument/2006/relationships/notesSlide" Target="../notesSlides/notesSlide72.xml"/><Relationship Id="rId16" Type="http://schemas.openxmlformats.org/officeDocument/2006/relationships/image" Target="../media/image315.svg"/><Relationship Id="rId29" Type="http://schemas.openxmlformats.org/officeDocument/2006/relationships/image" Target="../media/image328.png"/><Relationship Id="rId11" Type="http://schemas.openxmlformats.org/officeDocument/2006/relationships/image" Target="../media/image310.png"/><Relationship Id="rId24" Type="http://schemas.openxmlformats.org/officeDocument/2006/relationships/image" Target="../media/image323.svg"/><Relationship Id="rId32" Type="http://schemas.openxmlformats.org/officeDocument/2006/relationships/image" Target="../media/image331.svg"/><Relationship Id="rId37" Type="http://schemas.openxmlformats.org/officeDocument/2006/relationships/image" Target="../media/image336.png"/><Relationship Id="rId40" Type="http://schemas.openxmlformats.org/officeDocument/2006/relationships/image" Target="../media/image339.svg"/><Relationship Id="rId45" Type="http://schemas.openxmlformats.org/officeDocument/2006/relationships/image" Target="../media/image344.png"/><Relationship Id="rId53" Type="http://schemas.openxmlformats.org/officeDocument/2006/relationships/image" Target="../media/image352.png"/><Relationship Id="rId58" Type="http://schemas.openxmlformats.org/officeDocument/2006/relationships/image" Target="../media/image357.svg"/><Relationship Id="rId5" Type="http://schemas.openxmlformats.org/officeDocument/2006/relationships/image" Target="../media/image304.png"/><Relationship Id="rId61" Type="http://schemas.openxmlformats.org/officeDocument/2006/relationships/image" Target="../media/image360.png"/><Relationship Id="rId19" Type="http://schemas.openxmlformats.org/officeDocument/2006/relationships/image" Target="../media/image318.png"/><Relationship Id="rId14" Type="http://schemas.openxmlformats.org/officeDocument/2006/relationships/image" Target="../media/image313.svg"/><Relationship Id="rId22" Type="http://schemas.openxmlformats.org/officeDocument/2006/relationships/image" Target="../media/image321.svg"/><Relationship Id="rId27" Type="http://schemas.openxmlformats.org/officeDocument/2006/relationships/image" Target="../media/image326.png"/><Relationship Id="rId30" Type="http://schemas.openxmlformats.org/officeDocument/2006/relationships/image" Target="../media/image329.svg"/><Relationship Id="rId35" Type="http://schemas.openxmlformats.org/officeDocument/2006/relationships/image" Target="../media/image334.png"/><Relationship Id="rId43" Type="http://schemas.openxmlformats.org/officeDocument/2006/relationships/image" Target="../media/image342.png"/><Relationship Id="rId48" Type="http://schemas.openxmlformats.org/officeDocument/2006/relationships/image" Target="../media/image347.svg"/><Relationship Id="rId56" Type="http://schemas.openxmlformats.org/officeDocument/2006/relationships/image" Target="../media/image355.svg"/><Relationship Id="rId8" Type="http://schemas.openxmlformats.org/officeDocument/2006/relationships/image" Target="../media/image307.svg"/><Relationship Id="rId51" Type="http://schemas.openxmlformats.org/officeDocument/2006/relationships/image" Target="../media/image350.png"/><Relationship Id="rId3" Type="http://schemas.openxmlformats.org/officeDocument/2006/relationships/image" Target="../media/image302.png"/><Relationship Id="rId12" Type="http://schemas.openxmlformats.org/officeDocument/2006/relationships/image" Target="../media/image311.svg"/><Relationship Id="rId17" Type="http://schemas.openxmlformats.org/officeDocument/2006/relationships/image" Target="../media/image316.png"/><Relationship Id="rId25" Type="http://schemas.openxmlformats.org/officeDocument/2006/relationships/image" Target="../media/image324.png"/><Relationship Id="rId33" Type="http://schemas.openxmlformats.org/officeDocument/2006/relationships/image" Target="../media/image332.png"/><Relationship Id="rId38" Type="http://schemas.openxmlformats.org/officeDocument/2006/relationships/image" Target="../media/image337.svg"/><Relationship Id="rId46" Type="http://schemas.openxmlformats.org/officeDocument/2006/relationships/image" Target="../media/image345.svg"/><Relationship Id="rId59" Type="http://schemas.openxmlformats.org/officeDocument/2006/relationships/image" Target="../media/image358.png"/><Relationship Id="rId20" Type="http://schemas.openxmlformats.org/officeDocument/2006/relationships/image" Target="../media/image319.svg"/><Relationship Id="rId41" Type="http://schemas.openxmlformats.org/officeDocument/2006/relationships/image" Target="../media/image340.png"/><Relationship Id="rId54" Type="http://schemas.openxmlformats.org/officeDocument/2006/relationships/image" Target="../media/image353.svg"/><Relationship Id="rId62" Type="http://schemas.openxmlformats.org/officeDocument/2006/relationships/image" Target="../media/image361.svg"/><Relationship Id="rId1" Type="http://schemas.openxmlformats.org/officeDocument/2006/relationships/slideLayout" Target="../slideLayouts/slideLayout9.xml"/><Relationship Id="rId6" Type="http://schemas.openxmlformats.org/officeDocument/2006/relationships/image" Target="../media/image305.svg"/><Relationship Id="rId15" Type="http://schemas.openxmlformats.org/officeDocument/2006/relationships/image" Target="../media/image314.png"/><Relationship Id="rId23" Type="http://schemas.openxmlformats.org/officeDocument/2006/relationships/image" Target="../media/image322.png"/><Relationship Id="rId28" Type="http://schemas.openxmlformats.org/officeDocument/2006/relationships/image" Target="../media/image327.svg"/><Relationship Id="rId36" Type="http://schemas.openxmlformats.org/officeDocument/2006/relationships/image" Target="../media/image335.svg"/><Relationship Id="rId49" Type="http://schemas.openxmlformats.org/officeDocument/2006/relationships/image" Target="../media/image348.png"/><Relationship Id="rId57" Type="http://schemas.openxmlformats.org/officeDocument/2006/relationships/image" Target="../media/image356.png"/><Relationship Id="rId10" Type="http://schemas.openxmlformats.org/officeDocument/2006/relationships/image" Target="../media/image309.svg"/><Relationship Id="rId31" Type="http://schemas.openxmlformats.org/officeDocument/2006/relationships/image" Target="../media/image330.png"/><Relationship Id="rId44" Type="http://schemas.openxmlformats.org/officeDocument/2006/relationships/image" Target="../media/image343.svg"/><Relationship Id="rId52" Type="http://schemas.openxmlformats.org/officeDocument/2006/relationships/image" Target="../media/image351.svg"/><Relationship Id="rId60" Type="http://schemas.openxmlformats.org/officeDocument/2006/relationships/image" Target="../media/image359.svg"/><Relationship Id="rId4" Type="http://schemas.openxmlformats.org/officeDocument/2006/relationships/image" Target="../media/image303.svg"/><Relationship Id="rId9" Type="http://schemas.openxmlformats.org/officeDocument/2006/relationships/image" Target="../media/image308.png"/></Relationships>
</file>

<file path=ppt/slides/_rels/slide84.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89.svg"/><Relationship Id="rId12"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205.svg"/><Relationship Id="rId5" Type="http://schemas.microsoft.com/office/2007/relationships/hdphoto" Target="../media/hdphoto1.wdp"/><Relationship Id="rId15" Type="http://schemas.openxmlformats.org/officeDocument/2006/relationships/image" Target="../media/image23.svg"/><Relationship Id="rId10" Type="http://schemas.openxmlformats.org/officeDocument/2006/relationships/image" Target="../media/image204.png"/><Relationship Id="rId4" Type="http://schemas.openxmlformats.org/officeDocument/2006/relationships/image" Target="../media/image32.png"/><Relationship Id="rId9" Type="http://schemas.openxmlformats.org/officeDocument/2006/relationships/image" Target="../media/image198.svg"/><Relationship Id="rId14" Type="http://schemas.openxmlformats.org/officeDocument/2006/relationships/image" Target="../media/image22.png"/></Relationships>
</file>

<file path=ppt/slides/_rels/slide8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40.png"/><Relationship Id="rId3" Type="http://schemas.openxmlformats.org/officeDocument/2006/relationships/image" Target="../media/image31.png"/><Relationship Id="rId7" Type="http://schemas.openxmlformats.org/officeDocument/2006/relationships/image" Target="../media/image89.svg"/><Relationship Id="rId12"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88.png"/><Relationship Id="rId11" Type="http://schemas.openxmlformats.org/officeDocument/2006/relationships/image" Target="../media/image205.svg"/><Relationship Id="rId5" Type="http://schemas.microsoft.com/office/2007/relationships/hdphoto" Target="../media/hdphoto1.wdp"/><Relationship Id="rId15" Type="http://schemas.openxmlformats.org/officeDocument/2006/relationships/image" Target="../media/image23.svg"/><Relationship Id="rId10" Type="http://schemas.openxmlformats.org/officeDocument/2006/relationships/image" Target="../media/image204.png"/><Relationship Id="rId4" Type="http://schemas.openxmlformats.org/officeDocument/2006/relationships/image" Target="../media/image32.png"/><Relationship Id="rId9" Type="http://schemas.openxmlformats.org/officeDocument/2006/relationships/image" Target="../media/image198.svg"/><Relationship Id="rId14"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75.xml"/><Relationship Id="rId1" Type="http://schemas.openxmlformats.org/officeDocument/2006/relationships/slideLayout" Target="../slideLayouts/slideLayout9.xml"/><Relationship Id="rId5" Type="http://schemas.openxmlformats.org/officeDocument/2006/relationships/image" Target="../media/image55.png"/><Relationship Id="rId4" Type="http://schemas.openxmlformats.org/officeDocument/2006/relationships/image" Target="../media/image363.png"/></Relationships>
</file>

<file path=ppt/slides/_rels/slide88.xml.rels><?xml version="1.0" encoding="UTF-8" standalone="yes"?>
<Relationships xmlns="http://schemas.openxmlformats.org/package/2006/relationships"><Relationship Id="rId8" Type="http://schemas.openxmlformats.org/officeDocument/2006/relationships/hyperlink" Target="mailto:AzureArc.Info@avanade.com" TargetMode="External"/><Relationship Id="rId13" Type="http://schemas.openxmlformats.org/officeDocument/2006/relationships/image" Target="../media/image367.png"/><Relationship Id="rId18" Type="http://schemas.openxmlformats.org/officeDocument/2006/relationships/hyperlink" Target="mailto:Alliances@insight.com" TargetMode="External"/><Relationship Id="rId26" Type="http://schemas.openxmlformats.org/officeDocument/2006/relationships/hyperlink" Target="mailto:contact@us.brainscale.com" TargetMode="External"/><Relationship Id="rId3" Type="http://schemas.openxmlformats.org/officeDocument/2006/relationships/image" Target="../media/image364.png"/><Relationship Id="rId21" Type="http://schemas.openxmlformats.org/officeDocument/2006/relationships/image" Target="../media/image370.png"/><Relationship Id="rId7" Type="http://schemas.openxmlformats.org/officeDocument/2006/relationships/image" Target="../media/image366.png"/><Relationship Id="rId12" Type="http://schemas.openxmlformats.org/officeDocument/2006/relationships/hyperlink" Target="mailto:arc@cleardata.com" TargetMode="External"/><Relationship Id="rId17" Type="http://schemas.openxmlformats.org/officeDocument/2006/relationships/image" Target="../media/image363.png"/><Relationship Id="rId25" Type="http://schemas.microsoft.com/office/2007/relationships/hdphoto" Target="../media/hdphoto22.wdp"/><Relationship Id="rId2" Type="http://schemas.openxmlformats.org/officeDocument/2006/relationships/hyperlink" Target="mailto:CloudAssured@smartronix.com" TargetMode="External"/><Relationship Id="rId16" Type="http://schemas.openxmlformats.org/officeDocument/2006/relationships/hyperlink" Target="mailto:connect@atmosera.com" TargetMode="External"/><Relationship Id="rId20" Type="http://schemas.openxmlformats.org/officeDocument/2006/relationships/hyperlink" Target="mailto:CISCloudOfferingUp@cognizant.com" TargetMode="External"/><Relationship Id="rId1" Type="http://schemas.openxmlformats.org/officeDocument/2006/relationships/slideLayout" Target="../slideLayouts/slideLayout9.xml"/><Relationship Id="rId6" Type="http://schemas.openxmlformats.org/officeDocument/2006/relationships/hyperlink" Target="mailto:solutions@dexmach.com" TargetMode="External"/><Relationship Id="rId11" Type="http://schemas.openxmlformats.org/officeDocument/2006/relationships/image" Target="../media/image362.png"/><Relationship Id="rId24" Type="http://schemas.openxmlformats.org/officeDocument/2006/relationships/image" Target="../media/image372.png"/><Relationship Id="rId5" Type="http://schemas.openxmlformats.org/officeDocument/2006/relationships/image" Target="../media/image365.png"/><Relationship Id="rId15" Type="http://schemas.openxmlformats.org/officeDocument/2006/relationships/image" Target="../media/image368.png"/><Relationship Id="rId23" Type="http://schemas.openxmlformats.org/officeDocument/2006/relationships/hyperlink" Target="mailto:sales@snp.com" TargetMode="External"/><Relationship Id="rId10" Type="http://schemas.openxmlformats.org/officeDocument/2006/relationships/hyperlink" Target="mailto:Arcformsp@t-systems.com" TargetMode="External"/><Relationship Id="rId19" Type="http://schemas.openxmlformats.org/officeDocument/2006/relationships/image" Target="../media/image369.png"/><Relationship Id="rId4" Type="http://schemas.openxmlformats.org/officeDocument/2006/relationships/hyperlink" Target="mailto:AskAzure@fujitsu.com" TargetMode="External"/><Relationship Id="rId9" Type="http://schemas.openxmlformats.org/officeDocument/2006/relationships/image" Target="../media/image55.png"/><Relationship Id="rId14" Type="http://schemas.openxmlformats.org/officeDocument/2006/relationships/hyperlink" Target="mailto:AzureArc@acuutech.com" TargetMode="External"/><Relationship Id="rId22" Type="http://schemas.openxmlformats.org/officeDocument/2006/relationships/image" Target="../media/image371.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 Id="rId9" Type="http://schemas.openxmlformats.org/officeDocument/2006/relationships/image" Target="../media/image57.svg"/></Relationships>
</file>

<file path=ppt/slides/_rels/slide90.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hyperlink" Target="https://aka.ms/azurearcpricing" TargetMode="External"/><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73.png"/><Relationship Id="rId7" Type="http://schemas.openxmlformats.org/officeDocument/2006/relationships/image" Target="../media/image375.sv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image" Target="../media/image374.pn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B7DD86-C9AA-4187-8F84-B1EBC81B3EEE}"/>
              </a:ext>
            </a:extLst>
          </p:cNvPr>
          <p:cNvSpPr txBox="1">
            <a:spLocks noGrp="1"/>
          </p:cNvSpPr>
          <p:nvPr>
            <p:ph type="title" idx="4294967295"/>
          </p:nvPr>
        </p:nvSpPr>
        <p:spPr>
          <a:xfrm>
            <a:off x="132303" y="-21205"/>
            <a:ext cx="742309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Presenter Guidance – To Customer </a:t>
            </a:r>
          </a:p>
        </p:txBody>
      </p:sp>
      <p:graphicFrame>
        <p:nvGraphicFramePr>
          <p:cNvPr id="2" name="Table 1"/>
          <p:cNvGraphicFramePr>
            <a:graphicFrameLocks noGrp="1"/>
          </p:cNvGraphicFramePr>
          <p:nvPr>
            <p:extLst>
              <p:ext uri="{D42A27DB-BD31-4B8C-83A1-F6EECF244321}">
                <p14:modId xmlns:p14="http://schemas.microsoft.com/office/powerpoint/2010/main" val="1184455149"/>
              </p:ext>
            </p:extLst>
          </p:nvPr>
        </p:nvGraphicFramePr>
        <p:xfrm>
          <a:off x="132303" y="374608"/>
          <a:ext cx="11927393" cy="6495261"/>
        </p:xfrm>
        <a:graphic>
          <a:graphicData uri="http://schemas.openxmlformats.org/drawingml/2006/table">
            <a:tbl>
              <a:tblPr firstRow="1" bandRow="1">
                <a:tableStyleId>{5C22544A-7EE6-4342-B048-85BDC9FD1C3A}</a:tableStyleId>
              </a:tblPr>
              <a:tblGrid>
                <a:gridCol w="2121740">
                  <a:extLst>
                    <a:ext uri="{9D8B030D-6E8A-4147-A177-3AD203B41FA5}">
                      <a16:colId xmlns:a16="http://schemas.microsoft.com/office/drawing/2014/main" val="20000"/>
                    </a:ext>
                  </a:extLst>
                </a:gridCol>
                <a:gridCol w="9805653">
                  <a:extLst>
                    <a:ext uri="{9D8B030D-6E8A-4147-A177-3AD203B41FA5}">
                      <a16:colId xmlns:a16="http://schemas.microsoft.com/office/drawing/2014/main" val="20001"/>
                    </a:ext>
                  </a:extLst>
                </a:gridCol>
              </a:tblGrid>
              <a:tr h="358570">
                <a:tc>
                  <a:txBody>
                    <a:bodyPr/>
                    <a:lstStyle/>
                    <a:p>
                      <a:r>
                        <a:rPr lang="en-US" sz="1000" b="0">
                          <a:solidFill>
                            <a:schemeClr val="tx1"/>
                          </a:solidFill>
                        </a:rPr>
                        <a:t>Title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000">
                          <a:solidFill>
                            <a:schemeClr val="tx1"/>
                          </a:solidFill>
                        </a:rPr>
                        <a:t>Azure Arc overview and slide library</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8570">
                <a:tc>
                  <a:txBody>
                    <a:bodyPr/>
                    <a:lstStyle/>
                    <a:p>
                      <a:r>
                        <a:rPr lang="en-US" sz="1000" b="0">
                          <a:solidFill>
                            <a:schemeClr val="tx1"/>
                          </a:solidFill>
                        </a:rPr>
                        <a:t>Main Object</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rPr>
                        <a:t>Inspire customers about the possibilities that Azure Arc enables and educate them on use cases and architecture.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8570">
                <a:tc>
                  <a:txBody>
                    <a:bodyPr/>
                    <a:lstStyle/>
                    <a:p>
                      <a:r>
                        <a:rPr lang="en-US" sz="1000" b="0">
                          <a:solidFill>
                            <a:schemeClr val="tx1"/>
                          </a:solidFill>
                        </a:rPr>
                        <a:t>Audience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0">
                          <a:solidFill>
                            <a:schemeClr val="tx1"/>
                          </a:solidFill>
                        </a:rPr>
                        <a:t>100: BDM/TDM</a:t>
                      </a:r>
                    </a:p>
                    <a:p>
                      <a:r>
                        <a:rPr lang="en-US" sz="1000" b="0">
                          <a:solidFill>
                            <a:schemeClr val="tx1"/>
                          </a:solidFill>
                        </a:rPr>
                        <a:t>200: TDM + Directs</a:t>
                      </a:r>
                    </a:p>
                    <a:p>
                      <a:r>
                        <a:rPr lang="en-US" sz="1000" b="0">
                          <a:solidFill>
                            <a:schemeClr val="tx1"/>
                          </a:solidFill>
                        </a:rPr>
                        <a:t>300: Architects / IT Admins / DevOps Engineers / Dev Leads</a:t>
                      </a:r>
                    </a:p>
                    <a:p>
                      <a:r>
                        <a:rPr lang="en-US" sz="1000" b="0">
                          <a:solidFill>
                            <a:schemeClr val="tx1"/>
                          </a:solidFill>
                        </a:rPr>
                        <a:t>400: Architects / IT Admins / DevOps Engineers / Dev Leads</a:t>
                      </a:r>
                    </a:p>
                    <a:p>
                      <a:r>
                        <a:rPr lang="en-US" sz="1000" b="0">
                          <a:solidFill>
                            <a:schemeClr val="tx1"/>
                          </a:solidFill>
                        </a:rPr>
                        <a:t>MSP: Practice owners / Architects</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8570">
                <a:tc>
                  <a:txBody>
                    <a:bodyPr/>
                    <a:lstStyle/>
                    <a:p>
                      <a:r>
                        <a:rPr lang="en-US" sz="1000" b="0">
                          <a:solidFill>
                            <a:schemeClr val="tx1"/>
                          </a:solidFill>
                        </a:rPr>
                        <a:t>Content Level</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rPr>
                        <a:t>100-400</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12837">
                <a:tc>
                  <a:txBody>
                    <a:bodyPr/>
                    <a:lstStyle/>
                    <a:p>
                      <a:r>
                        <a:rPr lang="en-US" sz="1000" b="0">
                          <a:solidFill>
                            <a:schemeClr val="tx1"/>
                          </a:solidFill>
                        </a:rPr>
                        <a:t>Deck Owner</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a:solidFill>
                            <a:schemeClr val="tx1"/>
                          </a:solidFill>
                        </a:rPr>
                        <a:t>Sanjay Satheesh</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96425">
                <a:tc>
                  <a:txBody>
                    <a:bodyPr/>
                    <a:lstStyle/>
                    <a:p>
                      <a:r>
                        <a:rPr lang="en-US" sz="1400" b="0">
                          <a:solidFill>
                            <a:schemeClr val="tx1"/>
                          </a:solidFill>
                        </a:rPr>
                        <a:t>Usage Guidance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1">
                          <a:solidFill>
                            <a:srgbClr val="D83B01"/>
                          </a:solidFill>
                        </a:rPr>
                        <a:t>This is a slide library vs. an E2E deck. This deck can be shared with customers and partners except for the slides marked ‘Internal Only’.</a:t>
                      </a:r>
                    </a:p>
                    <a:p>
                      <a:endParaRPr lang="en-US" sz="900" b="1">
                        <a:solidFill>
                          <a:srgbClr val="D83B01"/>
                        </a:solidFill>
                      </a:endParaRPr>
                    </a:p>
                    <a:p>
                      <a:r>
                        <a:rPr lang="en-US" sz="900" b="1">
                          <a:solidFill>
                            <a:srgbClr val="D83B01"/>
                          </a:solidFill>
                        </a:rPr>
                        <a:t>These slides can be used to assemble a deck for the following sales scenarios:  </a:t>
                      </a:r>
                    </a:p>
                    <a:p>
                      <a:endParaRPr lang="en-US" sz="900" b="1">
                        <a:solidFill>
                          <a:srgbClr val="D83B01"/>
                        </a:solidFill>
                      </a:endParaRPr>
                    </a:p>
                    <a:p>
                      <a:endParaRPr lang="en-US" sz="900"/>
                    </a:p>
                    <a:p>
                      <a:r>
                        <a:rPr lang="en-US" sz="900" b="1">
                          <a:solidFill>
                            <a:schemeClr val="accent1"/>
                          </a:solidFill>
                        </a:rPr>
                        <a:t>Scenario A (L100): Customer is interested in learning more about Azure Arc</a:t>
                      </a:r>
                    </a:p>
                    <a:p>
                      <a:r>
                        <a:rPr lang="en-US" sz="900" b="1">
                          <a:solidFill>
                            <a:schemeClr val="tx1"/>
                          </a:solidFill>
                        </a:rPr>
                        <a:t>Audience: BDM, TDM ; Role: ATS</a:t>
                      </a:r>
                    </a:p>
                    <a:p>
                      <a:pPr marL="285750" indent="-285750">
                        <a:buFont typeface="Arial" panose="020B0604020202020204" pitchFamily="34" charset="0"/>
                        <a:buChar char="•"/>
                      </a:pPr>
                      <a:r>
                        <a:rPr lang="en-US" sz="900" b="0">
                          <a:solidFill>
                            <a:schemeClr val="tx1"/>
                          </a:solidFill>
                        </a:rPr>
                        <a:t>Land the problem statement (customer challenges) and how Azure Arc simplifies their IT environment with the high-level use cases</a:t>
                      </a:r>
                    </a:p>
                    <a:p>
                      <a:pPr marL="285750" indent="-285750">
                        <a:buFont typeface="Arial" panose="020B0604020202020204" pitchFamily="34" charset="0"/>
                        <a:buChar char="•"/>
                      </a:pPr>
                      <a:r>
                        <a:rPr lang="en-US" sz="900" b="0">
                          <a:solidFill>
                            <a:schemeClr val="tx1"/>
                          </a:solidFill>
                        </a:rPr>
                        <a:t>Include customer examples </a:t>
                      </a:r>
                    </a:p>
                    <a:p>
                      <a:pPr marL="285750" indent="-285750">
                        <a:buFont typeface="Arial" panose="020B0604020202020204" pitchFamily="34" charset="0"/>
                        <a:buChar char="•"/>
                      </a:pPr>
                      <a:r>
                        <a:rPr lang="en-US" sz="900" b="0">
                          <a:solidFill>
                            <a:schemeClr val="tx1"/>
                          </a:solidFill>
                        </a:rPr>
                        <a:t>Close with the resources available to customers (Get Started slide)</a:t>
                      </a:r>
                    </a:p>
                    <a:p>
                      <a:pPr marL="285750" indent="-285750">
                        <a:buFont typeface="Arial" panose="020B0604020202020204" pitchFamily="34" charset="0"/>
                        <a:buChar char="•"/>
                      </a:pPr>
                      <a:endParaRPr lang="en-US" sz="900" b="0">
                        <a:solidFill>
                          <a:schemeClr val="tx1"/>
                        </a:solidFill>
                      </a:endParaRPr>
                    </a:p>
                    <a:p>
                      <a:pPr marL="0" algn="l" defTabSz="932742" rtl="0" eaLnBrk="1" latinLnBrk="0" hangingPunct="1"/>
                      <a:r>
                        <a:rPr lang="en-US" sz="900" b="1" kern="1200">
                          <a:solidFill>
                            <a:schemeClr val="accent1"/>
                          </a:solidFill>
                          <a:latin typeface="+mn-lt"/>
                          <a:ea typeface="+mn-ea"/>
                          <a:cs typeface="+mn-cs"/>
                        </a:rPr>
                        <a:t>Scenario B (L200): Customer wants to understand how Azure Arc works and its capabilities</a:t>
                      </a:r>
                    </a:p>
                    <a:p>
                      <a:r>
                        <a:rPr lang="en-US" sz="900" b="1">
                          <a:solidFill>
                            <a:schemeClr val="tx1"/>
                          </a:solidFill>
                        </a:rPr>
                        <a:t>Audience: TDM + Directs ; Role: Infra/App Dev Specialists w/support from Data Specialists if needed</a:t>
                      </a:r>
                    </a:p>
                    <a:p>
                      <a:pPr marL="285750" indent="-285750">
                        <a:buFont typeface="Arial" panose="020B0604020202020204" pitchFamily="34" charset="0"/>
                        <a:buChar char="•"/>
                      </a:pPr>
                      <a:r>
                        <a:rPr lang="en-US" sz="900" b="0">
                          <a:solidFill>
                            <a:schemeClr val="tx1"/>
                          </a:solidFill>
                        </a:rPr>
                        <a:t>Land the problem statement (customer challenges) and how Azure Arc simplifies their IT environment with the high-level use cases</a:t>
                      </a:r>
                    </a:p>
                    <a:p>
                      <a:pPr marL="285750" indent="-285750">
                        <a:buFont typeface="Arial" panose="020B0604020202020204" pitchFamily="34" charset="0"/>
                        <a:buChar char="•"/>
                      </a:pPr>
                      <a:r>
                        <a:rPr lang="en-US" sz="900" b="0">
                          <a:solidFill>
                            <a:schemeClr val="tx1"/>
                          </a:solidFill>
                        </a:rPr>
                        <a:t>Unpack Azure Arc (Section – ‘Arc extends the Azure control plane…’) and explain the different capabilities (servers, K8s and data services)</a:t>
                      </a:r>
                    </a:p>
                    <a:p>
                      <a:pPr marL="285750" indent="-285750">
                        <a:buFont typeface="Arial" panose="020B0604020202020204" pitchFamily="34" charset="0"/>
                        <a:buChar char="•"/>
                      </a:pPr>
                      <a:r>
                        <a:rPr lang="en-US" sz="900" b="0">
                          <a:solidFill>
                            <a:schemeClr val="tx1"/>
                          </a:solidFill>
                        </a:rPr>
                        <a:t>Tie the capabilities back to use cases with customer examples</a:t>
                      </a:r>
                    </a:p>
                    <a:p>
                      <a:pPr marL="285750" indent="-285750">
                        <a:buFont typeface="Arial" panose="020B0604020202020204" pitchFamily="34" charset="0"/>
                        <a:buChar char="•"/>
                      </a:pPr>
                      <a:r>
                        <a:rPr lang="en-US" sz="900" b="0">
                          <a:solidFill>
                            <a:schemeClr val="tx1"/>
                          </a:solidFill>
                        </a:rPr>
                        <a:t>Share pricing and roadmap information (Use the Pricing examples in the Appendix if needed)</a:t>
                      </a:r>
                    </a:p>
                    <a:p>
                      <a:pPr marL="285750" indent="-285750">
                        <a:buFont typeface="Arial" panose="020B0604020202020204" pitchFamily="34" charset="0"/>
                        <a:buChar char="•"/>
                      </a:pPr>
                      <a:r>
                        <a:rPr lang="en-US" sz="900" b="0">
                          <a:solidFill>
                            <a:schemeClr val="tx1"/>
                          </a:solidFill>
                        </a:rPr>
                        <a:t>Close with the resources available to customers (Get Started slide)</a:t>
                      </a:r>
                    </a:p>
                    <a:p>
                      <a:pPr marL="0" indent="0">
                        <a:buFont typeface="Arial" panose="020B0604020202020204" pitchFamily="34" charset="0"/>
                        <a:buNone/>
                      </a:pPr>
                      <a:endParaRPr lang="en-US" sz="900" b="0">
                        <a:solidFill>
                          <a:schemeClr val="tx1"/>
                        </a:solidFill>
                      </a:endParaRPr>
                    </a:p>
                    <a:p>
                      <a:pPr marL="0" indent="0" algn="l" defTabSz="932742" rtl="0" eaLnBrk="1" latinLnBrk="0" hangingPunct="1">
                        <a:buFont typeface="Arial" panose="020B0604020202020204" pitchFamily="34" charset="0"/>
                        <a:buNone/>
                      </a:pPr>
                      <a:r>
                        <a:rPr lang="en-US" sz="900" b="1" kern="1200">
                          <a:solidFill>
                            <a:schemeClr val="accent1"/>
                          </a:solidFill>
                          <a:latin typeface="+mn-lt"/>
                          <a:ea typeface="+mn-ea"/>
                          <a:cs typeface="+mn-cs"/>
                        </a:rPr>
                        <a:t>Scenario C (L300/400): Customer wants a deep dive on Azure Arc</a:t>
                      </a:r>
                    </a:p>
                    <a:p>
                      <a:pPr marL="0" indent="0">
                        <a:buFont typeface="Arial" panose="020B0604020202020204" pitchFamily="34" charset="0"/>
                        <a:buNone/>
                      </a:pPr>
                      <a:r>
                        <a:rPr lang="en-US" sz="900" b="1">
                          <a:solidFill>
                            <a:schemeClr val="tx1"/>
                          </a:solidFill>
                        </a:rPr>
                        <a:t>Audience: Architects / IT Admins / DevOps Engineers / Dev Leads ; Role: CSA</a:t>
                      </a:r>
                    </a:p>
                    <a:p>
                      <a:pPr marL="0" indent="0">
                        <a:buFont typeface="Arial" panose="020B0604020202020204" pitchFamily="34" charset="0"/>
                        <a:buNone/>
                      </a:pPr>
                      <a:endParaRPr lang="en-US" sz="900" b="0">
                        <a:solidFill>
                          <a:schemeClr val="tx1"/>
                        </a:solidFill>
                      </a:endParaRPr>
                    </a:p>
                    <a:p>
                      <a:pPr marL="285750" indent="-285750">
                        <a:buFont typeface="Arial" panose="020B0604020202020204" pitchFamily="34" charset="0"/>
                        <a:buChar char="•"/>
                      </a:pPr>
                      <a:r>
                        <a:rPr lang="en-US" sz="900" b="0">
                          <a:solidFill>
                            <a:schemeClr val="tx1"/>
                          </a:solidFill>
                        </a:rPr>
                        <a:t>Land the problem statement (customer challenges) and how Azure Arc simplifies their IT environment.</a:t>
                      </a:r>
                    </a:p>
                    <a:p>
                      <a:pPr marL="285750" indent="-285750">
                        <a:buFont typeface="Arial" panose="020B0604020202020204" pitchFamily="34" charset="0"/>
                        <a:buChar char="•"/>
                      </a:pPr>
                      <a:r>
                        <a:rPr lang="en-US" sz="900" b="0">
                          <a:solidFill>
                            <a:schemeClr val="tx1"/>
                          </a:solidFill>
                        </a:rPr>
                        <a:t>Unpack Azure Arc (Section – ‘Arc extends the Azure control plane…’) and explain the different capabilities (servers, K8s and data services)</a:t>
                      </a:r>
                    </a:p>
                    <a:p>
                      <a:pPr marL="285750" indent="-285750">
                        <a:buFont typeface="Arial" panose="020B0604020202020204" pitchFamily="34" charset="0"/>
                        <a:buChar char="•"/>
                      </a:pPr>
                      <a:r>
                        <a:rPr lang="en-US" sz="900" b="0">
                          <a:solidFill>
                            <a:schemeClr val="tx1"/>
                          </a:solidFill>
                        </a:rPr>
                        <a:t>Tie the capabilities back to use cases with customer examples</a:t>
                      </a:r>
                    </a:p>
                    <a:p>
                      <a:pPr marL="285750" indent="-285750">
                        <a:buFont typeface="Arial" panose="020B0604020202020204" pitchFamily="34" charset="0"/>
                        <a:buChar char="•"/>
                      </a:pPr>
                      <a:r>
                        <a:rPr lang="en-US" sz="900" b="0">
                          <a:solidFill>
                            <a:schemeClr val="tx1"/>
                          </a:solidFill>
                        </a:rPr>
                        <a:t>Use the L300 and L400 sections to discuss the architecture in depth. </a:t>
                      </a:r>
                    </a:p>
                    <a:p>
                      <a:pPr marL="285750" indent="-285750">
                        <a:buFont typeface="Arial" panose="020B0604020202020204" pitchFamily="34" charset="0"/>
                        <a:buChar char="•"/>
                      </a:pPr>
                      <a:r>
                        <a:rPr lang="en-US" sz="900" b="0">
                          <a:solidFill>
                            <a:schemeClr val="tx1"/>
                          </a:solidFill>
                        </a:rPr>
                        <a:t>Demos: leverage the Jumpstart GitHub repo to prepare demos.</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8570">
                <a:tc>
                  <a:txBody>
                    <a:bodyPr/>
                    <a:lstStyle/>
                    <a:p>
                      <a:pPr marL="0" algn="l" defTabSz="932462" rtl="0" eaLnBrk="1" latinLnBrk="0" hangingPunct="1"/>
                      <a:r>
                        <a:rPr lang="en-US" sz="1000" b="0" kern="1200">
                          <a:solidFill>
                            <a:schemeClr val="tx1"/>
                          </a:solidFill>
                          <a:latin typeface="+mn-lt"/>
                          <a:ea typeface="+mn-ea"/>
                          <a:cs typeface="+mn-cs"/>
                        </a:rPr>
                        <a:t>Version</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462" rtl="0" eaLnBrk="1" latinLnBrk="0" hangingPunct="1"/>
                      <a:r>
                        <a:rPr lang="en-US" sz="1000" b="0" kern="1200">
                          <a:solidFill>
                            <a:schemeClr val="tx1"/>
                          </a:solidFill>
                          <a:latin typeface="+mn-lt"/>
                          <a:ea typeface="+mn-ea"/>
                          <a:cs typeface="+mn-cs"/>
                        </a:rPr>
                        <a:t>1.2</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60964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8BA899F2-71B0-4CC2-A589-2EFD0C5E8FB2}"/>
              </a:ext>
              <a:ext uri="{C183D7F6-B498-43B3-948B-1728B52AA6E4}">
                <adec:decorative xmlns:adec="http://schemas.microsoft.com/office/drawing/2017/decorative" val="1"/>
              </a:ext>
            </a:extLst>
          </p:cNvPr>
          <p:cNvSpPr/>
          <p:nvPr/>
        </p:nvSpPr>
        <p:spPr bwMode="auto">
          <a:xfrm>
            <a:off x="9753596" y="0"/>
            <a:ext cx="2438403" cy="2285005"/>
          </a:xfrm>
          <a:prstGeom prst="rect">
            <a:avLst/>
          </a:prstGeom>
          <a:blipFill>
            <a:blip r:embed="rId3"/>
            <a:stretch>
              <a:fillRect l="-439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5</a:t>
            </a:r>
          </a:p>
        </p:txBody>
      </p:sp>
      <p:sp>
        <p:nvSpPr>
          <p:cNvPr id="50" name="Rectangle 49">
            <a:extLst>
              <a:ext uri="{FF2B5EF4-FFF2-40B4-BE49-F238E27FC236}">
                <a16:creationId xmlns:a16="http://schemas.microsoft.com/office/drawing/2014/main" id="{6C675AB4-B67F-4DFB-8099-37397BAC7B0C}"/>
              </a:ext>
              <a:ext uri="{C183D7F6-B498-43B3-948B-1728B52AA6E4}">
                <adec:decorative xmlns:adec="http://schemas.microsoft.com/office/drawing/2017/decorative" val="1"/>
              </a:ext>
            </a:extLst>
          </p:cNvPr>
          <p:cNvSpPr/>
          <p:nvPr/>
        </p:nvSpPr>
        <p:spPr bwMode="auto">
          <a:xfrm>
            <a:off x="0" y="2286607"/>
            <a:ext cx="2438390" cy="2284788"/>
          </a:xfrm>
          <a:prstGeom prst="rect">
            <a:avLst/>
          </a:prstGeom>
          <a:blipFill>
            <a:blip r:embed="rId4"/>
            <a:stretch>
              <a:fillRect r="-4396" b="-9"/>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6</a:t>
            </a:r>
          </a:p>
        </p:txBody>
      </p:sp>
      <p:sp>
        <p:nvSpPr>
          <p:cNvPr id="51" name="Rectangle 50">
            <a:extLst>
              <a:ext uri="{FF2B5EF4-FFF2-40B4-BE49-F238E27FC236}">
                <a16:creationId xmlns:a16="http://schemas.microsoft.com/office/drawing/2014/main" id="{1DD272CE-58E9-4B43-AB5E-BA82B1611755}"/>
              </a:ext>
              <a:ext uri="{C183D7F6-B498-43B3-948B-1728B52AA6E4}">
                <adec:decorative xmlns:adec="http://schemas.microsoft.com/office/drawing/2017/decorative" val="1"/>
              </a:ext>
            </a:extLst>
          </p:cNvPr>
          <p:cNvSpPr/>
          <p:nvPr/>
        </p:nvSpPr>
        <p:spPr bwMode="auto">
          <a:xfrm>
            <a:off x="2438399" y="2286606"/>
            <a:ext cx="2438390" cy="2285005"/>
          </a:xfrm>
          <a:prstGeom prst="rect">
            <a:avLst/>
          </a:prstGeom>
          <a:blipFill>
            <a:blip r:embed="rId5"/>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7</a:t>
            </a:r>
          </a:p>
        </p:txBody>
      </p:sp>
      <p:sp>
        <p:nvSpPr>
          <p:cNvPr id="53" name="Rectangle 52">
            <a:extLst>
              <a:ext uri="{FF2B5EF4-FFF2-40B4-BE49-F238E27FC236}">
                <a16:creationId xmlns:a16="http://schemas.microsoft.com/office/drawing/2014/main" id="{2B923107-5B7D-4F02-848F-38151554B959}"/>
              </a:ext>
              <a:ext uri="{C183D7F6-B498-43B3-948B-1728B52AA6E4}">
                <adec:decorative xmlns:adec="http://schemas.microsoft.com/office/drawing/2017/decorative" val="1"/>
              </a:ext>
            </a:extLst>
          </p:cNvPr>
          <p:cNvSpPr/>
          <p:nvPr/>
        </p:nvSpPr>
        <p:spPr bwMode="auto">
          <a:xfrm>
            <a:off x="2438403" y="0"/>
            <a:ext cx="2438395" cy="2285005"/>
          </a:xfrm>
          <a:prstGeom prst="rect">
            <a:avLst/>
          </a:prstGeom>
          <a:blipFill>
            <a:blip r:embed="rId6"/>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2</a:t>
            </a:r>
          </a:p>
        </p:txBody>
      </p:sp>
      <p:sp>
        <p:nvSpPr>
          <p:cNvPr id="54" name="Rectangle 53">
            <a:extLst>
              <a:ext uri="{FF2B5EF4-FFF2-40B4-BE49-F238E27FC236}">
                <a16:creationId xmlns:a16="http://schemas.microsoft.com/office/drawing/2014/main" id="{426A80D0-EF40-4D9E-98D7-659156BA11BF}"/>
              </a:ext>
              <a:ext uri="{C183D7F6-B498-43B3-948B-1728B52AA6E4}">
                <adec:decorative xmlns:adec="http://schemas.microsoft.com/office/drawing/2017/decorative" val="1"/>
              </a:ext>
            </a:extLst>
          </p:cNvPr>
          <p:cNvSpPr/>
          <p:nvPr/>
        </p:nvSpPr>
        <p:spPr bwMode="auto">
          <a:xfrm>
            <a:off x="4876804" y="0"/>
            <a:ext cx="2438392" cy="2285005"/>
          </a:xfrm>
          <a:prstGeom prst="rect">
            <a:avLst/>
          </a:prstGeom>
          <a:blipFill>
            <a:blip r:embed="rId7"/>
            <a:stretch>
              <a:fillRect l="-3389" r="-1007"/>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500" b="0" i="0" u="none" strike="noStrike" kern="1200" cap="none" spc="0" normalizeH="0" baseline="0" noProof="0">
              <a:ln>
                <a:noFill/>
              </a:ln>
              <a:noFill/>
              <a:effectLst/>
              <a:uLnTx/>
              <a:uFillTx/>
              <a:latin typeface="Segoe UI"/>
              <a:ea typeface="+mn-ea"/>
              <a:cs typeface="+mn-cs"/>
            </a:endParaRPr>
          </a:p>
        </p:txBody>
      </p:sp>
      <p:sp>
        <p:nvSpPr>
          <p:cNvPr id="55" name="Rectangle 54">
            <a:extLst>
              <a:ext uri="{FF2B5EF4-FFF2-40B4-BE49-F238E27FC236}">
                <a16:creationId xmlns:a16="http://schemas.microsoft.com/office/drawing/2014/main" id="{7AD77653-C8E0-474D-A16E-D59AD15733F0}"/>
              </a:ext>
              <a:ext uri="{C183D7F6-B498-43B3-948B-1728B52AA6E4}">
                <adec:decorative xmlns:adec="http://schemas.microsoft.com/office/drawing/2017/decorative" val="1"/>
              </a:ext>
            </a:extLst>
          </p:cNvPr>
          <p:cNvSpPr/>
          <p:nvPr/>
        </p:nvSpPr>
        <p:spPr bwMode="auto">
          <a:xfrm>
            <a:off x="7315202" y="0"/>
            <a:ext cx="2438390" cy="2285005"/>
          </a:xfrm>
          <a:prstGeom prst="rect">
            <a:avLst/>
          </a:prstGeom>
          <a:blipFill>
            <a:blip r:embed="rId8"/>
            <a:stretch>
              <a:fillRect l="-2536" r="-186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4</a:t>
            </a:r>
          </a:p>
        </p:txBody>
      </p:sp>
      <p:sp>
        <p:nvSpPr>
          <p:cNvPr id="56" name="Rectangle 55">
            <a:extLst>
              <a:ext uri="{FF2B5EF4-FFF2-40B4-BE49-F238E27FC236}">
                <a16:creationId xmlns:a16="http://schemas.microsoft.com/office/drawing/2014/main" id="{E6C904CF-A324-486A-A372-A7DC3F4E774F}"/>
              </a:ext>
              <a:ext uri="{C183D7F6-B498-43B3-948B-1728B52AA6E4}">
                <adec:decorative xmlns:adec="http://schemas.microsoft.com/office/drawing/2017/decorative" val="1"/>
              </a:ext>
            </a:extLst>
          </p:cNvPr>
          <p:cNvSpPr/>
          <p:nvPr/>
        </p:nvSpPr>
        <p:spPr bwMode="auto">
          <a:xfrm>
            <a:off x="9753586" y="2286606"/>
            <a:ext cx="2438413" cy="2285005"/>
          </a:xfrm>
          <a:prstGeom prst="rect">
            <a:avLst/>
          </a:prstGeom>
          <a:blipFill>
            <a:blip r:embed="rId9"/>
            <a:stretch>
              <a:fillRect l="-439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10</a:t>
            </a:r>
          </a:p>
        </p:txBody>
      </p:sp>
      <p:sp>
        <p:nvSpPr>
          <p:cNvPr id="57" name="Rectangle 56">
            <a:extLst>
              <a:ext uri="{FF2B5EF4-FFF2-40B4-BE49-F238E27FC236}">
                <a16:creationId xmlns:a16="http://schemas.microsoft.com/office/drawing/2014/main" id="{5CC02855-656C-49DF-9795-D28B6F929F41}"/>
              </a:ext>
              <a:ext uri="{C183D7F6-B498-43B3-948B-1728B52AA6E4}">
                <adec:decorative xmlns:adec="http://schemas.microsoft.com/office/drawing/2017/decorative" val="1"/>
              </a:ext>
            </a:extLst>
          </p:cNvPr>
          <p:cNvSpPr/>
          <p:nvPr/>
        </p:nvSpPr>
        <p:spPr bwMode="auto">
          <a:xfrm>
            <a:off x="4876799" y="2286606"/>
            <a:ext cx="2438389" cy="2285005"/>
          </a:xfrm>
          <a:prstGeom prst="rect">
            <a:avLst/>
          </a:prstGeom>
          <a:blipFill>
            <a:blip r:embed="rId10"/>
            <a:stretch>
              <a:fillRect l="-3127" r="-1269"/>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8</a:t>
            </a:r>
          </a:p>
        </p:txBody>
      </p:sp>
      <p:sp>
        <p:nvSpPr>
          <p:cNvPr id="58" name="Rectangle 57">
            <a:extLst>
              <a:ext uri="{FF2B5EF4-FFF2-40B4-BE49-F238E27FC236}">
                <a16:creationId xmlns:a16="http://schemas.microsoft.com/office/drawing/2014/main" id="{4210C0D2-D3E2-4E5D-BC48-9C95C65A2974}"/>
              </a:ext>
              <a:ext uri="{C183D7F6-B498-43B3-948B-1728B52AA6E4}">
                <adec:decorative xmlns:adec="http://schemas.microsoft.com/office/drawing/2017/decorative" val="1"/>
              </a:ext>
            </a:extLst>
          </p:cNvPr>
          <p:cNvSpPr/>
          <p:nvPr/>
        </p:nvSpPr>
        <p:spPr bwMode="auto">
          <a:xfrm>
            <a:off x="7315198" y="2286606"/>
            <a:ext cx="2438389" cy="2285005"/>
          </a:xfrm>
          <a:prstGeom prst="rect">
            <a:avLst/>
          </a:prstGeom>
          <a:blipFill>
            <a:blip r:embed="rId11"/>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9</a:t>
            </a:r>
          </a:p>
        </p:txBody>
      </p:sp>
      <p:sp>
        <p:nvSpPr>
          <p:cNvPr id="59" name="Rectangle 58">
            <a:extLst>
              <a:ext uri="{FF2B5EF4-FFF2-40B4-BE49-F238E27FC236}">
                <a16:creationId xmlns:a16="http://schemas.microsoft.com/office/drawing/2014/main" id="{12C1427D-AF26-4B40-83B2-48F7A7F5F580}"/>
              </a:ext>
              <a:ext uri="{C183D7F6-B498-43B3-948B-1728B52AA6E4}">
                <adec:decorative xmlns:adec="http://schemas.microsoft.com/office/drawing/2017/decorative" val="1"/>
              </a:ext>
            </a:extLst>
          </p:cNvPr>
          <p:cNvSpPr/>
          <p:nvPr/>
        </p:nvSpPr>
        <p:spPr bwMode="auto">
          <a:xfrm>
            <a:off x="0" y="0"/>
            <a:ext cx="2438397" cy="2285005"/>
          </a:xfrm>
          <a:prstGeom prst="rect">
            <a:avLst/>
          </a:prstGeom>
          <a:blipFill>
            <a:blip r:embed="rId12"/>
            <a:stretch>
              <a:fillRect l="-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a:t>
            </a:r>
          </a:p>
        </p:txBody>
      </p:sp>
      <p:sp>
        <p:nvSpPr>
          <p:cNvPr id="60" name="Rectangle 59">
            <a:extLst>
              <a:ext uri="{FF2B5EF4-FFF2-40B4-BE49-F238E27FC236}">
                <a16:creationId xmlns:a16="http://schemas.microsoft.com/office/drawing/2014/main" id="{648C0AB8-4148-4D7C-A4C1-E5AEE833FCC7}"/>
              </a:ext>
              <a:ext uri="{C183D7F6-B498-43B3-948B-1728B52AA6E4}">
                <adec:decorative xmlns:adec="http://schemas.microsoft.com/office/drawing/2017/decorative" val="1"/>
              </a:ext>
            </a:extLst>
          </p:cNvPr>
          <p:cNvSpPr/>
          <p:nvPr/>
        </p:nvSpPr>
        <p:spPr bwMode="auto">
          <a:xfrm>
            <a:off x="0" y="4573212"/>
            <a:ext cx="2438384" cy="2285005"/>
          </a:xfrm>
          <a:prstGeom prst="rect">
            <a:avLst/>
          </a:prstGeom>
          <a:blipFill>
            <a:blip r:embed="rId13"/>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11</a:t>
            </a:r>
          </a:p>
        </p:txBody>
      </p:sp>
      <p:sp>
        <p:nvSpPr>
          <p:cNvPr id="61" name="Rectangle 60">
            <a:extLst>
              <a:ext uri="{FF2B5EF4-FFF2-40B4-BE49-F238E27FC236}">
                <a16:creationId xmlns:a16="http://schemas.microsoft.com/office/drawing/2014/main" id="{931DF773-1B0A-4426-A012-A9292C4ED372}"/>
              </a:ext>
              <a:ext uri="{C183D7F6-B498-43B3-948B-1728B52AA6E4}">
                <adec:decorative xmlns:adec="http://schemas.microsoft.com/office/drawing/2017/decorative" val="1"/>
              </a:ext>
            </a:extLst>
          </p:cNvPr>
          <p:cNvSpPr/>
          <p:nvPr/>
        </p:nvSpPr>
        <p:spPr bwMode="auto">
          <a:xfrm>
            <a:off x="2438399" y="4573212"/>
            <a:ext cx="2438384" cy="2285005"/>
          </a:xfrm>
          <a:prstGeom prst="rect">
            <a:avLst/>
          </a:prstGeom>
          <a:blipFill>
            <a:blip r:embed="rId14"/>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12</a:t>
            </a:r>
          </a:p>
        </p:txBody>
      </p:sp>
      <p:sp>
        <p:nvSpPr>
          <p:cNvPr id="62" name="Rectangle 61">
            <a:extLst>
              <a:ext uri="{FF2B5EF4-FFF2-40B4-BE49-F238E27FC236}">
                <a16:creationId xmlns:a16="http://schemas.microsoft.com/office/drawing/2014/main" id="{9650583D-ED33-4DEA-82FE-25322BC66343}"/>
              </a:ext>
              <a:ext uri="{C183D7F6-B498-43B3-948B-1728B52AA6E4}">
                <adec:decorative xmlns:adec="http://schemas.microsoft.com/office/drawing/2017/decorative" val="1"/>
              </a:ext>
            </a:extLst>
          </p:cNvPr>
          <p:cNvSpPr/>
          <p:nvPr/>
        </p:nvSpPr>
        <p:spPr bwMode="auto">
          <a:xfrm>
            <a:off x="9753600" y="4573212"/>
            <a:ext cx="2438400" cy="2285005"/>
          </a:xfrm>
          <a:prstGeom prst="rect">
            <a:avLst/>
          </a:prstGeom>
          <a:blipFill>
            <a:blip r:embed="rId15"/>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15</a:t>
            </a:r>
          </a:p>
        </p:txBody>
      </p:sp>
      <p:sp>
        <p:nvSpPr>
          <p:cNvPr id="63" name="Rectangle 62">
            <a:extLst>
              <a:ext uri="{FF2B5EF4-FFF2-40B4-BE49-F238E27FC236}">
                <a16:creationId xmlns:a16="http://schemas.microsoft.com/office/drawing/2014/main" id="{43FA7AE4-62EB-4D0A-BE99-206E629B1BBE}"/>
              </a:ext>
              <a:ext uri="{C183D7F6-B498-43B3-948B-1728B52AA6E4}">
                <adec:decorative xmlns:adec="http://schemas.microsoft.com/office/drawing/2017/decorative" val="1"/>
              </a:ext>
            </a:extLst>
          </p:cNvPr>
          <p:cNvSpPr/>
          <p:nvPr/>
        </p:nvSpPr>
        <p:spPr bwMode="auto">
          <a:xfrm>
            <a:off x="4876783" y="4573212"/>
            <a:ext cx="2438434" cy="2285005"/>
          </a:xfrm>
          <a:prstGeom prst="rect">
            <a:avLst/>
          </a:prstGeom>
          <a:blipFill>
            <a:blip r:embed="rId16"/>
            <a:stretch>
              <a:fillRect l="-2197" r="-2197"/>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13</a:t>
            </a:r>
          </a:p>
        </p:txBody>
      </p:sp>
      <p:sp>
        <p:nvSpPr>
          <p:cNvPr id="64" name="Rectangle 63">
            <a:extLst>
              <a:ext uri="{FF2B5EF4-FFF2-40B4-BE49-F238E27FC236}">
                <a16:creationId xmlns:a16="http://schemas.microsoft.com/office/drawing/2014/main" id="{0E7C7A5D-C235-4C9E-9692-18A15CE355D4}"/>
              </a:ext>
              <a:ext uri="{C183D7F6-B498-43B3-948B-1728B52AA6E4}">
                <adec:decorative xmlns:adec="http://schemas.microsoft.com/office/drawing/2017/decorative" val="1"/>
              </a:ext>
            </a:extLst>
          </p:cNvPr>
          <p:cNvSpPr/>
          <p:nvPr/>
        </p:nvSpPr>
        <p:spPr bwMode="auto">
          <a:xfrm>
            <a:off x="7315198" y="4573212"/>
            <a:ext cx="2438373" cy="2285005"/>
          </a:xfrm>
          <a:prstGeom prst="rect">
            <a:avLst/>
          </a:prstGeom>
          <a:blipFill>
            <a:blip r:embed="rId17"/>
            <a:stretch>
              <a:fillRect r="-4396"/>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noFill/>
                <a:effectLst/>
                <a:uLnTx/>
                <a:uFillTx/>
                <a:latin typeface="Segoe UI"/>
                <a:ea typeface="+mn-ea"/>
                <a:cs typeface="+mn-cs"/>
              </a:rPr>
              <a:t>14</a:t>
            </a:r>
          </a:p>
        </p:txBody>
      </p:sp>
      <p:sp>
        <p:nvSpPr>
          <p:cNvPr id="17" name="Rectangle 16">
            <a:extLst>
              <a:ext uri="{FF2B5EF4-FFF2-40B4-BE49-F238E27FC236}">
                <a16:creationId xmlns:a16="http://schemas.microsoft.com/office/drawing/2014/main" id="{4BC3C047-795C-4131-BA6A-EAF0B08EADDB}"/>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chemeClr val="accent3">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FBE0E7C4-56D7-4C5B-A590-659FD266AA5B}"/>
              </a:ext>
              <a:ext uri="{C183D7F6-B498-43B3-948B-1728B52AA6E4}">
                <adec:decorative xmlns:adec="http://schemas.microsoft.com/office/drawing/2017/decorative" val="1"/>
              </a:ext>
            </a:extLst>
          </p:cNvPr>
          <p:cNvSpPr/>
          <p:nvPr/>
        </p:nvSpPr>
        <p:spPr bwMode="auto">
          <a:xfrm>
            <a:off x="0" y="0"/>
            <a:ext cx="2438400" cy="228478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pic>
        <p:nvPicPr>
          <p:cNvPr id="5" name="Picture 2" descr="Africa's Talking">
            <a:extLst>
              <a:ext uri="{FF2B5EF4-FFF2-40B4-BE49-F238E27FC236}">
                <a16:creationId xmlns:a16="http://schemas.microsoft.com/office/drawing/2014/main" id="{3C2DA26A-C262-498B-BE60-77D214C25EA0}"/>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853825" y="867498"/>
            <a:ext cx="1607549" cy="5497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tmosera: Microsoft Azure Services &amp; Solutions">
            <a:extLst>
              <a:ext uri="{FF2B5EF4-FFF2-40B4-BE49-F238E27FC236}">
                <a16:creationId xmlns:a16="http://schemas.microsoft.com/office/drawing/2014/main" id="{E0D2A7E0-FB1E-4498-930D-2354BF3FE031}"/>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92225" y="1017527"/>
            <a:ext cx="1607548" cy="2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vanade logo">
            <a:extLst>
              <a:ext uri="{FF2B5EF4-FFF2-40B4-BE49-F238E27FC236}">
                <a16:creationId xmlns:a16="http://schemas.microsoft.com/office/drawing/2014/main" id="{AE1276CB-54E8-49A0-8B16-891F2D58B550}"/>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648006" y="882695"/>
            <a:ext cx="1772784" cy="443198"/>
          </a:xfrm>
          <a:prstGeom prst="rect">
            <a:avLst/>
          </a:prstGeom>
        </p:spPr>
      </p:pic>
      <p:pic>
        <p:nvPicPr>
          <p:cNvPr id="10" name="Picture 9" descr="BrainScale logo">
            <a:extLst>
              <a:ext uri="{FF2B5EF4-FFF2-40B4-BE49-F238E27FC236}">
                <a16:creationId xmlns:a16="http://schemas.microsoft.com/office/drawing/2014/main" id="{99340F4A-791C-4065-8DA6-AF34668AE554}"/>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46782" y="851298"/>
            <a:ext cx="1852036" cy="429793"/>
          </a:xfrm>
          <a:prstGeom prst="rect">
            <a:avLst/>
          </a:prstGeom>
        </p:spPr>
      </p:pic>
      <p:grpSp>
        <p:nvGrpSpPr>
          <p:cNvPr id="24" name="Group 23" descr="Azure Arc">
            <a:extLst>
              <a:ext uri="{FF2B5EF4-FFF2-40B4-BE49-F238E27FC236}">
                <a16:creationId xmlns:a16="http://schemas.microsoft.com/office/drawing/2014/main" id="{95C13CCD-D84E-46FF-8C57-0DB01A670D14}"/>
              </a:ext>
            </a:extLst>
          </p:cNvPr>
          <p:cNvGrpSpPr/>
          <p:nvPr/>
        </p:nvGrpSpPr>
        <p:grpSpPr>
          <a:xfrm>
            <a:off x="361454" y="377373"/>
            <a:ext cx="1715492" cy="1530043"/>
            <a:chOff x="507259" y="631183"/>
            <a:chExt cx="1715492" cy="1530043"/>
          </a:xfrm>
        </p:grpSpPr>
        <p:pic>
          <p:nvPicPr>
            <p:cNvPr id="20" name="Graphic 19">
              <a:extLst>
                <a:ext uri="{FF2B5EF4-FFF2-40B4-BE49-F238E27FC236}">
                  <a16:creationId xmlns:a16="http://schemas.microsoft.com/office/drawing/2014/main" id="{17240666-4C7A-43B7-AF3B-3EB17F9C31B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36215" y="631183"/>
              <a:ext cx="1057581" cy="1057581"/>
            </a:xfrm>
            <a:prstGeom prst="rect">
              <a:avLst/>
            </a:prstGeom>
          </p:spPr>
        </p:pic>
        <p:sp>
          <p:nvSpPr>
            <p:cNvPr id="66" name="Rectangle 65">
              <a:extLst>
                <a:ext uri="{FF2B5EF4-FFF2-40B4-BE49-F238E27FC236}">
                  <a16:creationId xmlns:a16="http://schemas.microsoft.com/office/drawing/2014/main" id="{CD0A330F-3A74-488B-A29F-4747E582E56D}"/>
                </a:ext>
              </a:extLst>
            </p:cNvPr>
            <p:cNvSpPr/>
            <p:nvPr/>
          </p:nvSpPr>
          <p:spPr bwMode="auto">
            <a:xfrm>
              <a:off x="507259" y="1722593"/>
              <a:ext cx="1715492" cy="438633"/>
            </a:xfrm>
            <a:prstGeom prst="rect">
              <a:avLst/>
            </a:prstGeom>
            <a:noFill/>
            <a:ln w="317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a:ea typeface="+mn-ea"/>
                  <a:cs typeface="+mn-cs"/>
                </a:rPr>
                <a:t>Azure Arc</a:t>
              </a:r>
            </a:p>
          </p:txBody>
        </p:sp>
      </p:grpSp>
      <p:pic>
        <p:nvPicPr>
          <p:cNvPr id="9" name="Picture 8" descr="Crayon Logo Png - Crayon Software Logo , Transparent Cartoon - Jing.fm">
            <a:extLst>
              <a:ext uri="{FF2B5EF4-FFF2-40B4-BE49-F238E27FC236}">
                <a16:creationId xmlns:a16="http://schemas.microsoft.com/office/drawing/2014/main" id="{BADFC846-B4BD-4620-87E1-5C1F08B8B757}"/>
              </a:ext>
            </a:extLst>
          </p:cNvPr>
          <p:cNvPicPr>
            <a:picLocks noChangeAspect="1" noChangeArrowheads="1"/>
          </p:cNvPicPr>
          <p:nvPr/>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816561" y="3179865"/>
            <a:ext cx="1682076" cy="4982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EXMACH – Cloud Intelligence and Automation">
            <a:extLst>
              <a:ext uri="{FF2B5EF4-FFF2-40B4-BE49-F238E27FC236}">
                <a16:creationId xmlns:a16="http://schemas.microsoft.com/office/drawing/2014/main" id="{39E417ED-1A34-4AD2-A0BF-F62035E5C323}"/>
              </a:ext>
            </a:extLst>
          </p:cNvPr>
          <p:cNvPicPr>
            <a:picLocks noChangeAspect="1" noChangeArrowheads="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69982" y="3228890"/>
            <a:ext cx="1852035" cy="40022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Y – Logos Download">
            <a:extLst>
              <a:ext uri="{FF2B5EF4-FFF2-40B4-BE49-F238E27FC236}">
                <a16:creationId xmlns:a16="http://schemas.microsoft.com/office/drawing/2014/main" id="{408DB74E-C962-4884-811B-4A0814700316}"/>
              </a:ext>
            </a:extLst>
          </p:cNvPr>
          <p:cNvPicPr>
            <a:picLocks noChangeAspect="1" noChangeArrowheads="1"/>
          </p:cNvPicPr>
          <p:nvPr/>
        </p:nvPicPr>
        <p:blipFill>
          <a:blip r:embed="rId32">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879033" y="2959183"/>
            <a:ext cx="1310730" cy="6533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erguson logo">
            <a:extLst>
              <a:ext uri="{FF2B5EF4-FFF2-40B4-BE49-F238E27FC236}">
                <a16:creationId xmlns:a16="http://schemas.microsoft.com/office/drawing/2014/main" id="{521D1FE7-5E0A-44F6-975E-2786DFA20F87}"/>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86996" y="3312369"/>
            <a:ext cx="1771608" cy="2332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d Hat logo">
            <a:extLst>
              <a:ext uri="{FF2B5EF4-FFF2-40B4-BE49-F238E27FC236}">
                <a16:creationId xmlns:a16="http://schemas.microsoft.com/office/drawing/2014/main" id="{FE1AD5F4-83FB-41E7-B8F5-ED326DF32711}"/>
              </a:ext>
            </a:extLst>
          </p:cNvPr>
          <p:cNvPicPr>
            <a:picLocks noChangeAspect="1"/>
          </p:cNvPicPr>
          <p:nvPr/>
        </p:nvPicPr>
        <p:blipFill>
          <a:blip r:embed="rId36">
            <a:extLst>
              <a:ext uri="{BEBA8EAE-BF5A-486C-A8C5-ECC9F3942E4B}">
                <a14:imgProps xmlns:a14="http://schemas.microsoft.com/office/drawing/2010/main">
                  <a14:imgLayer r:embed="rId3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26166" y="5486285"/>
            <a:ext cx="1616465" cy="458643"/>
          </a:xfrm>
          <a:prstGeom prst="rect">
            <a:avLst/>
          </a:prstGeom>
        </p:spPr>
      </p:pic>
      <p:pic>
        <p:nvPicPr>
          <p:cNvPr id="4" name="Picture 18" descr="Siemens Healthineers">
            <a:extLst>
              <a:ext uri="{FF2B5EF4-FFF2-40B4-BE49-F238E27FC236}">
                <a16:creationId xmlns:a16="http://schemas.microsoft.com/office/drawing/2014/main" id="{08CB6486-E338-4FCB-A445-34FAFAEB93BD}"/>
              </a:ext>
            </a:extLst>
          </p:cNvPr>
          <p:cNvPicPr>
            <a:picLocks noChangeAspect="1" noChangeArrowheads="1"/>
          </p:cNvPicPr>
          <p:nvPr/>
        </p:nvPicPr>
        <p:blipFill>
          <a:blip r:embed="rId38">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037980" y="5486285"/>
            <a:ext cx="1869641" cy="458643"/>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KPMG logo">
            <a:extLst>
              <a:ext uri="{FF2B5EF4-FFF2-40B4-BE49-F238E27FC236}">
                <a16:creationId xmlns:a16="http://schemas.microsoft.com/office/drawing/2014/main" id="{5423B2A7-37DB-4907-8936-765F4C6BA2B6}"/>
              </a:ext>
            </a:extLst>
          </p:cNvPr>
          <p:cNvPicPr>
            <a:picLocks noChangeAspect="1"/>
          </p:cNvPicPr>
          <p:nvPr/>
        </p:nvPicPr>
        <p:blipFill>
          <a:blip r:embed="rId40">
            <a:lum bright="10000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01610" y="5428086"/>
            <a:ext cx="1388779" cy="575040"/>
          </a:xfrm>
          <a:prstGeom prst="rect">
            <a:avLst/>
          </a:prstGeom>
        </p:spPr>
      </p:pic>
      <p:pic>
        <p:nvPicPr>
          <p:cNvPr id="15" name="Picture 14" descr="Fujitsu logo">
            <a:extLst>
              <a:ext uri="{FF2B5EF4-FFF2-40B4-BE49-F238E27FC236}">
                <a16:creationId xmlns:a16="http://schemas.microsoft.com/office/drawing/2014/main" id="{AFF51E96-396E-4DA3-84FA-8C716D5B7255}"/>
              </a:ext>
            </a:extLst>
          </p:cNvPr>
          <p:cNvPicPr>
            <a:picLocks noChangeAspect="1" noChangeArrowheads="1"/>
          </p:cNvPicPr>
          <p:nvPr/>
        </p:nvPicPr>
        <p:blipFill>
          <a:blip r:embed="rId42">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97960" y="5423428"/>
            <a:ext cx="1242481" cy="5843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nsight logo">
            <a:extLst>
              <a:ext uri="{FF2B5EF4-FFF2-40B4-BE49-F238E27FC236}">
                <a16:creationId xmlns:a16="http://schemas.microsoft.com/office/drawing/2014/main" id="{AFF1A77A-F488-43FE-99C2-F45B204086DB}"/>
              </a:ext>
            </a:extLst>
          </p:cNvPr>
          <p:cNvPicPr>
            <a:picLocks noChangeAspect="1"/>
          </p:cNvPicPr>
          <p:nvPr/>
        </p:nvPicPr>
        <p:blipFill rotWithShape="1">
          <a:blip r:embed="rId44">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val="0"/>
              </a:ext>
            </a:extLst>
          </a:blip>
          <a:srcRect l="6882" t="17184" r="6882" b="16672"/>
          <a:stretch/>
        </p:blipFill>
        <p:spPr>
          <a:xfrm>
            <a:off x="2826870" y="5481722"/>
            <a:ext cx="1661458" cy="467769"/>
          </a:xfrm>
          <a:prstGeom prst="rect">
            <a:avLst/>
          </a:prstGeom>
        </p:spPr>
      </p:pic>
      <p:pic>
        <p:nvPicPr>
          <p:cNvPr id="25" name="Picture 24" descr="ClearDATA logo">
            <a:extLst>
              <a:ext uri="{FF2B5EF4-FFF2-40B4-BE49-F238E27FC236}">
                <a16:creationId xmlns:a16="http://schemas.microsoft.com/office/drawing/2014/main" id="{C361E34B-69C3-4651-9E35-9E3427C741E5}"/>
              </a:ext>
            </a:extLst>
          </p:cNvPr>
          <p:cNvPicPr>
            <a:picLocks noChangeAspect="1"/>
          </p:cNvPicPr>
          <p:nvPr/>
        </p:nvPicPr>
        <p:blipFill>
          <a:blip r:embed="rId46">
            <a:extLst>
              <a:ext uri="{BEBA8EAE-BF5A-486C-A8C5-ECC9F3942E4B}">
                <a14:imgProps xmlns:a14="http://schemas.microsoft.com/office/drawing/2010/main">
                  <a14:imgLayer r:embed="rId47">
                    <a14:imgEffect>
                      <a14:brightnessContrast bright="100000"/>
                    </a14:imgEffect>
                  </a14:imgLayer>
                </a14:imgProps>
              </a:ext>
            </a:extLst>
          </a:blip>
          <a:stretch>
            <a:fillRect/>
          </a:stretch>
        </p:blipFill>
        <p:spPr>
          <a:xfrm>
            <a:off x="204149" y="3245501"/>
            <a:ext cx="2030102" cy="366998"/>
          </a:xfrm>
          <a:prstGeom prst="rect">
            <a:avLst/>
          </a:prstGeom>
        </p:spPr>
      </p:pic>
    </p:spTree>
    <p:extLst>
      <p:ext uri="{BB962C8B-B14F-4D97-AF65-F5344CB8AC3E}">
        <p14:creationId xmlns:p14="http://schemas.microsoft.com/office/powerpoint/2010/main" val="2515406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25D147-16FB-46ED-AC58-3ECC18A77A69}"/>
              </a:ext>
            </a:extLst>
          </p:cNvPr>
          <p:cNvSpPr>
            <a:spLocks noGrp="1"/>
          </p:cNvSpPr>
          <p:nvPr>
            <p:ph type="title"/>
          </p:nvPr>
        </p:nvSpPr>
        <p:spPr>
          <a:xfrm>
            <a:off x="588263" y="457200"/>
            <a:ext cx="11018520" cy="553998"/>
          </a:xfrm>
        </p:spPr>
        <p:txBody>
          <a:bodyPr/>
          <a:lstStyle/>
          <a:p>
            <a:pPr algn="ctr"/>
            <a:r>
              <a:rPr lang="en-US"/>
              <a:t>Customer challenges when hybrid</a:t>
            </a:r>
          </a:p>
        </p:txBody>
      </p:sp>
      <p:sp>
        <p:nvSpPr>
          <p:cNvPr id="15" name="Rectangle 14">
            <a:extLst>
              <a:ext uri="{FF2B5EF4-FFF2-40B4-BE49-F238E27FC236}">
                <a16:creationId xmlns:a16="http://schemas.microsoft.com/office/drawing/2014/main" id="{4F0D24CC-0967-4AD0-B2E2-1229B253A05A}"/>
              </a:ext>
              <a:ext uri="{C183D7F6-B498-43B3-948B-1728B52AA6E4}">
                <adec:decorative xmlns:adec="http://schemas.microsoft.com/office/drawing/2017/decorative" val="1"/>
              </a:ext>
            </a:extLst>
          </p:cNvPr>
          <p:cNvSpPr/>
          <p:nvPr/>
        </p:nvSpPr>
        <p:spPr>
          <a:xfrm>
            <a:off x="548148" y="2116125"/>
            <a:ext cx="5250089" cy="300234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4" name="TextBox 33">
            <a:extLst>
              <a:ext uri="{FF2B5EF4-FFF2-40B4-BE49-F238E27FC236}">
                <a16:creationId xmlns:a16="http://schemas.microsoft.com/office/drawing/2014/main" id="{F330F872-4215-41B6-93D4-38B4EF605C35}"/>
              </a:ext>
            </a:extLst>
          </p:cNvPr>
          <p:cNvSpPr txBox="1"/>
          <p:nvPr/>
        </p:nvSpPr>
        <p:spPr>
          <a:xfrm>
            <a:off x="746286"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Complexity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“I need to have health visibility in a single pane of glass to</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all my existing and future infrastructure and applications.”</a:t>
            </a:r>
          </a:p>
        </p:txBody>
      </p:sp>
      <p:sp>
        <p:nvSpPr>
          <p:cNvPr id="33" name="TextBox 32">
            <a:extLst>
              <a:ext uri="{FF2B5EF4-FFF2-40B4-BE49-F238E27FC236}">
                <a16:creationId xmlns:a16="http://schemas.microsoft.com/office/drawing/2014/main" id="{BEB583C7-2CFE-44E0-B358-50AC845ED90E}"/>
              </a:ext>
            </a:extLst>
          </p:cNvPr>
          <p:cNvSpPr txBox="1"/>
          <p:nvPr/>
        </p:nvSpPr>
        <p:spPr>
          <a:xfrm>
            <a:off x="746286"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“I need to manage security and incident management across my public cloud and datacenter assets.”</a:t>
            </a:r>
          </a:p>
        </p:txBody>
      </p:sp>
      <p:sp>
        <p:nvSpPr>
          <p:cNvPr id="32" name="TextBox 31">
            <a:extLst>
              <a:ext uri="{FF2B5EF4-FFF2-40B4-BE49-F238E27FC236}">
                <a16:creationId xmlns:a16="http://schemas.microsoft.com/office/drawing/2014/main" id="{D191927F-59B7-4829-8F3E-1CA494E20199}"/>
              </a:ext>
            </a:extLst>
          </p:cNvPr>
          <p:cNvSpPr txBox="1"/>
          <p:nvPr/>
        </p:nvSpPr>
        <p:spPr>
          <a:xfrm>
            <a:off x="746286" y="4126371"/>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Inconsistency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“I want my on-prem skills to work in the cloud,</a:t>
            </a:r>
            <a:br>
              <a:rPr lang="en-US" sz="1400" kern="0">
                <a:solidFill>
                  <a:srgbClr val="FFFFFF"/>
                </a:solidFill>
              </a:rPr>
            </a:br>
            <a:r>
              <a:rPr lang="en-US" sz="1400" kern="0">
                <a:solidFill>
                  <a:srgbClr val="FFFFFF"/>
                </a:solidFill>
              </a:rPr>
              <a:t>and my cloud skills to work on-prem.”</a:t>
            </a:r>
          </a:p>
        </p:txBody>
      </p:sp>
      <p:sp>
        <p:nvSpPr>
          <p:cNvPr id="16" name="Rectangle 15">
            <a:extLst>
              <a:ext uri="{FF2B5EF4-FFF2-40B4-BE49-F238E27FC236}">
                <a16:creationId xmlns:a16="http://schemas.microsoft.com/office/drawing/2014/main" id="{65C8021A-DD41-4099-A0D3-DC1148A6CC63}"/>
              </a:ext>
              <a:ext uri="{C183D7F6-B498-43B3-948B-1728B52AA6E4}">
                <adec:decorative xmlns:adec="http://schemas.microsoft.com/office/drawing/2017/decorative" val="1"/>
              </a:ext>
            </a:extLst>
          </p:cNvPr>
          <p:cNvSpPr/>
          <p:nvPr/>
        </p:nvSpPr>
        <p:spPr>
          <a:xfrm>
            <a:off x="6282840" y="2116125"/>
            <a:ext cx="5250195" cy="300234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4" name="TextBox 13">
            <a:extLst>
              <a:ext uri="{FF2B5EF4-FFF2-40B4-BE49-F238E27FC236}">
                <a16:creationId xmlns:a16="http://schemas.microsoft.com/office/drawing/2014/main" id="{C29A879C-1DD7-4750-9D5B-3C8C72508FD9}"/>
              </a:ext>
            </a:extLst>
          </p:cNvPr>
          <p:cNvSpPr txBox="1"/>
          <p:nvPr/>
        </p:nvSpPr>
        <p:spPr>
          <a:xfrm>
            <a:off x="6481032" y="2261840"/>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Regulation</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“Our DB layer must remain on-premises due to sensitive patient data and data availability needs.”</a:t>
            </a:r>
          </a:p>
        </p:txBody>
      </p:sp>
      <p:sp>
        <p:nvSpPr>
          <p:cNvPr id="11" name="TextBox 10">
            <a:extLst>
              <a:ext uri="{FF2B5EF4-FFF2-40B4-BE49-F238E27FC236}">
                <a16:creationId xmlns:a16="http://schemas.microsoft.com/office/drawing/2014/main" id="{73C1BA6B-584A-42D2-A54C-4F4FE0758325}"/>
              </a:ext>
            </a:extLst>
          </p:cNvPr>
          <p:cNvSpPr txBox="1"/>
          <p:nvPr/>
        </p:nvSpPr>
        <p:spPr>
          <a:xfrm>
            <a:off x="6481032" y="3194106"/>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“We can’t take a dependency on the internet. If we lose connectivity, we still want to be able to access the data.”</a:t>
            </a:r>
          </a:p>
        </p:txBody>
      </p:sp>
      <p:sp>
        <p:nvSpPr>
          <p:cNvPr id="9" name="TextBox 8">
            <a:extLst>
              <a:ext uri="{FF2B5EF4-FFF2-40B4-BE49-F238E27FC236}">
                <a16:creationId xmlns:a16="http://schemas.microsoft.com/office/drawing/2014/main" id="{CA52E10C-BB96-4C0A-844F-848C63822122}"/>
              </a:ext>
            </a:extLst>
          </p:cNvPr>
          <p:cNvSpPr txBox="1"/>
          <p:nvPr/>
        </p:nvSpPr>
        <p:spPr>
          <a:xfrm>
            <a:off x="6481032" y="4126371"/>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Legacy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“Our older systems take too much maintenance. We want evergreen technology and to pay for it like a utility.”</a:t>
            </a:r>
          </a:p>
        </p:txBody>
      </p:sp>
      <p:grpSp>
        <p:nvGrpSpPr>
          <p:cNvPr id="55" name="Group 54" descr="Multi-cloud">
            <a:extLst>
              <a:ext uri="{FF2B5EF4-FFF2-40B4-BE49-F238E27FC236}">
                <a16:creationId xmlns:a16="http://schemas.microsoft.com/office/drawing/2014/main" id="{D75230C3-B1FE-4E1E-94D5-F82E57D78661}"/>
              </a:ext>
            </a:extLst>
          </p:cNvPr>
          <p:cNvGrpSpPr/>
          <p:nvPr/>
        </p:nvGrpSpPr>
        <p:grpSpPr>
          <a:xfrm>
            <a:off x="4438327" y="5918159"/>
            <a:ext cx="817531" cy="484120"/>
            <a:chOff x="6764620" y="5811979"/>
            <a:chExt cx="817531" cy="484120"/>
          </a:xfrm>
        </p:grpSpPr>
        <p:sp>
          <p:nvSpPr>
            <p:cNvPr id="56" name="Rectangle 55">
              <a:extLst>
                <a:ext uri="{FF2B5EF4-FFF2-40B4-BE49-F238E27FC236}">
                  <a16:creationId xmlns:a16="http://schemas.microsoft.com/office/drawing/2014/main" id="{F54FF049-E632-44C0-A5B1-CAF3FB77F7AA}"/>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57" name="Group 56">
              <a:extLst>
                <a:ext uri="{FF2B5EF4-FFF2-40B4-BE49-F238E27FC236}">
                  <a16:creationId xmlns:a16="http://schemas.microsoft.com/office/drawing/2014/main" id="{035CC4C7-312F-4CB7-85F6-3316D04482FB}"/>
                </a:ext>
              </a:extLst>
            </p:cNvPr>
            <p:cNvGrpSpPr/>
            <p:nvPr/>
          </p:nvGrpSpPr>
          <p:grpSpPr>
            <a:xfrm>
              <a:off x="6955186" y="5811979"/>
              <a:ext cx="436399" cy="243012"/>
              <a:chOff x="8293891" y="5276034"/>
              <a:chExt cx="575789" cy="320633"/>
            </a:xfrm>
          </p:grpSpPr>
          <p:sp>
            <p:nvSpPr>
              <p:cNvPr id="58" name="Cloud">
                <a:extLst>
                  <a:ext uri="{FF2B5EF4-FFF2-40B4-BE49-F238E27FC236}">
                    <a16:creationId xmlns:a16="http://schemas.microsoft.com/office/drawing/2014/main" id="{260D3273-DDC5-4EE4-9481-1A4293CC89DA}"/>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Cloud">
                <a:extLst>
                  <a:ext uri="{FF2B5EF4-FFF2-40B4-BE49-F238E27FC236}">
                    <a16:creationId xmlns:a16="http://schemas.microsoft.com/office/drawing/2014/main" id="{CCF9A23A-2A44-4398-830B-353BA3251704}"/>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60" name="Group 59" descr="Datacenter">
            <a:extLst>
              <a:ext uri="{FF2B5EF4-FFF2-40B4-BE49-F238E27FC236}">
                <a16:creationId xmlns:a16="http://schemas.microsoft.com/office/drawing/2014/main" id="{31146789-4558-4F88-BD3E-9BD2D41AA544}"/>
              </a:ext>
            </a:extLst>
          </p:cNvPr>
          <p:cNvGrpSpPr/>
          <p:nvPr/>
        </p:nvGrpSpPr>
        <p:grpSpPr>
          <a:xfrm>
            <a:off x="5713331" y="5905364"/>
            <a:ext cx="765338" cy="496915"/>
            <a:chOff x="7925127" y="5808392"/>
            <a:chExt cx="765338" cy="496915"/>
          </a:xfrm>
        </p:grpSpPr>
        <p:sp>
          <p:nvSpPr>
            <p:cNvPr id="61" name="Rectangle 60">
              <a:extLst>
                <a:ext uri="{FF2B5EF4-FFF2-40B4-BE49-F238E27FC236}">
                  <a16:creationId xmlns:a16="http://schemas.microsoft.com/office/drawing/2014/main" id="{17EC57DF-58A2-47CB-B6D0-D9AD0D11EE74}"/>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62" name="Picture 61">
              <a:extLst>
                <a:ext uri="{FF2B5EF4-FFF2-40B4-BE49-F238E27FC236}">
                  <a16:creationId xmlns:a16="http://schemas.microsoft.com/office/drawing/2014/main" id="{B4684A9D-24A4-4669-AFC4-F92356DD906B}"/>
                </a:ext>
              </a:extLst>
            </p:cNvPr>
            <p:cNvPicPr>
              <a:picLocks noChangeAspect="1"/>
            </p:cNvPicPr>
            <p:nvPr/>
          </p:nvPicPr>
          <p:blipFill>
            <a:blip r:embed="rId3"/>
            <a:srcRect/>
            <a:stretch/>
          </p:blipFill>
          <p:spPr>
            <a:xfrm>
              <a:off x="8170298" y="5808392"/>
              <a:ext cx="274997" cy="274997"/>
            </a:xfrm>
            <a:prstGeom prst="rect">
              <a:avLst/>
            </a:prstGeom>
          </p:spPr>
        </p:pic>
      </p:grpSp>
      <p:grpSp>
        <p:nvGrpSpPr>
          <p:cNvPr id="63" name="Group 62" descr="Edge">
            <a:extLst>
              <a:ext uri="{FF2B5EF4-FFF2-40B4-BE49-F238E27FC236}">
                <a16:creationId xmlns:a16="http://schemas.microsoft.com/office/drawing/2014/main" id="{13785D51-4B5E-4BBD-A0A5-549D9BC8AC8A}"/>
              </a:ext>
            </a:extLst>
          </p:cNvPr>
          <p:cNvGrpSpPr/>
          <p:nvPr/>
        </p:nvGrpSpPr>
        <p:grpSpPr>
          <a:xfrm>
            <a:off x="7127908" y="5901781"/>
            <a:ext cx="347852" cy="500498"/>
            <a:chOff x="9264400" y="5792951"/>
            <a:chExt cx="347852" cy="500498"/>
          </a:xfrm>
        </p:grpSpPr>
        <p:sp>
          <p:nvSpPr>
            <p:cNvPr id="64" name="Rectangle 63">
              <a:extLst>
                <a:ext uri="{FF2B5EF4-FFF2-40B4-BE49-F238E27FC236}">
                  <a16:creationId xmlns:a16="http://schemas.microsoft.com/office/drawing/2014/main" id="{BD6312A9-8BEF-4537-9990-7FF31D5DDD7D}"/>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65" name="Group 64" descr="factory, manufacturing">
              <a:extLst>
                <a:ext uri="{FF2B5EF4-FFF2-40B4-BE49-F238E27FC236}">
                  <a16:creationId xmlns:a16="http://schemas.microsoft.com/office/drawing/2014/main" id="{4EB34E8A-C797-4A69-9ECF-588FC1FFA82E}"/>
                </a:ext>
              </a:extLst>
            </p:cNvPr>
            <p:cNvGrpSpPr/>
            <p:nvPr/>
          </p:nvGrpSpPr>
          <p:grpSpPr>
            <a:xfrm>
              <a:off x="9274428" y="5792951"/>
              <a:ext cx="327797" cy="229616"/>
              <a:chOff x="4298951" y="1169989"/>
              <a:chExt cx="328613" cy="230188"/>
            </a:xfrm>
          </p:grpSpPr>
          <p:sp>
            <p:nvSpPr>
              <p:cNvPr id="66" name="Rectangle 65">
                <a:extLst>
                  <a:ext uri="{FF2B5EF4-FFF2-40B4-BE49-F238E27FC236}">
                    <a16:creationId xmlns:a16="http://schemas.microsoft.com/office/drawing/2014/main" id="{32209BED-2901-45AC-83EE-3BB030FC1BC4}"/>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9C4BE16D-B711-426E-BF2B-F0112349E3C4}"/>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8EA62CF-13F6-4AA9-962A-F731D91585A9}"/>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38631A8C-D71E-4627-B112-5B08222D7316}"/>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4639A12B-5360-4C57-B930-BF6E267BF46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559756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06000FAD-3580-4A66-84D1-ACF7996AC930}"/>
              </a:ext>
              <a:ext uri="{C183D7F6-B498-43B3-948B-1728B52AA6E4}">
                <adec:decorative xmlns:adec="http://schemas.microsoft.com/office/drawing/2017/decorative" val="1"/>
              </a:ext>
            </a:extLst>
          </p:cNvPr>
          <p:cNvSpPr txBox="1"/>
          <p:nvPr/>
        </p:nvSpPr>
        <p:spPr>
          <a:xfrm>
            <a:off x="293688" y="292100"/>
            <a:ext cx="11604625" cy="627221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65" name="Group 64" descr="Microsoft Azure logo">
            <a:extLst>
              <a:ext uri="{FF2B5EF4-FFF2-40B4-BE49-F238E27FC236}">
                <a16:creationId xmlns:a16="http://schemas.microsoft.com/office/drawing/2014/main" id="{F2DC18C5-8C98-49C4-B0CD-3382089632AC}"/>
              </a:ext>
            </a:extLst>
          </p:cNvPr>
          <p:cNvGrpSpPr/>
          <p:nvPr/>
        </p:nvGrpSpPr>
        <p:grpSpPr>
          <a:xfrm>
            <a:off x="5253037" y="489249"/>
            <a:ext cx="1685927" cy="311236"/>
            <a:chOff x="9047655" y="4372095"/>
            <a:chExt cx="1685927" cy="311236"/>
          </a:xfrm>
        </p:grpSpPr>
        <p:pic>
          <p:nvPicPr>
            <p:cNvPr id="66" name="Picture 65" descr="A picture containing drawing&#10;&#10;Description automatically generated">
              <a:extLst>
                <a:ext uri="{FF2B5EF4-FFF2-40B4-BE49-F238E27FC236}">
                  <a16:creationId xmlns:a16="http://schemas.microsoft.com/office/drawing/2014/main" id="{2B08B8BC-E0DE-4C2D-8A44-780EB5DDADFC}"/>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6957E323-2334-4FC4-A8CC-7DBF0B16745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
        <p:nvSpPr>
          <p:cNvPr id="164" name="Rectangle 163">
            <a:extLst>
              <a:ext uri="{FF2B5EF4-FFF2-40B4-BE49-F238E27FC236}">
                <a16:creationId xmlns:a16="http://schemas.microsoft.com/office/drawing/2014/main" id="{7A62EDAB-544C-4CC4-96B6-F1E51DBB2423}"/>
              </a:ext>
            </a:extLst>
          </p:cNvPr>
          <p:cNvSpPr/>
          <p:nvPr/>
        </p:nvSpPr>
        <p:spPr bwMode="auto">
          <a:xfrm>
            <a:off x="603556" y="1093356"/>
            <a:ext cx="10989301"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65" name="Rectangle 164">
            <a:extLst>
              <a:ext uri="{FF2B5EF4-FFF2-40B4-BE49-F238E27FC236}">
                <a16:creationId xmlns:a16="http://schemas.microsoft.com/office/drawing/2014/main" id="{98A1AA69-129A-4142-8E8E-126CF6BC5F58}"/>
              </a:ext>
              <a:ext uri="{C183D7F6-B498-43B3-948B-1728B52AA6E4}">
                <adec:decorative xmlns:adec="http://schemas.microsoft.com/office/drawing/2017/decorative" val="1"/>
              </a:ext>
            </a:extLst>
          </p:cNvPr>
          <p:cNvSpPr/>
          <p:nvPr/>
        </p:nvSpPr>
        <p:spPr>
          <a:xfrm>
            <a:off x="603556" y="1598775"/>
            <a:ext cx="5250089"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166" name="Rectangle 165">
            <a:extLst>
              <a:ext uri="{FF2B5EF4-FFF2-40B4-BE49-F238E27FC236}">
                <a16:creationId xmlns:a16="http://schemas.microsoft.com/office/drawing/2014/main" id="{A83B84BA-15E9-45F7-B84F-FAF8BCBA0CC4}"/>
              </a:ext>
              <a:ext uri="{C183D7F6-B498-43B3-948B-1728B52AA6E4}">
                <adec:decorative xmlns:adec="http://schemas.microsoft.com/office/drawing/2017/decorative" val="1"/>
              </a:ext>
            </a:extLst>
          </p:cNvPr>
          <p:cNvSpPr/>
          <p:nvPr/>
        </p:nvSpPr>
        <p:spPr>
          <a:xfrm>
            <a:off x="6342663" y="1598775"/>
            <a:ext cx="5250195" cy="10501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cxnSp>
        <p:nvCxnSpPr>
          <p:cNvPr id="167" name="Straight Connector 166">
            <a:extLst>
              <a:ext uri="{FF2B5EF4-FFF2-40B4-BE49-F238E27FC236}">
                <a16:creationId xmlns:a16="http://schemas.microsoft.com/office/drawing/2014/main" id="{1108F733-B4A4-4F0E-AC77-73D046CE9C98}"/>
              </a:ext>
              <a:ext uri="{C183D7F6-B498-43B3-948B-1728B52AA6E4}">
                <adec:decorative xmlns:adec="http://schemas.microsoft.com/office/drawing/2017/decorative" val="1"/>
              </a:ext>
            </a:extLst>
          </p:cNvPr>
          <p:cNvCxnSpPr>
            <a:cxnSpLocks/>
          </p:cNvCxnSpPr>
          <p:nvPr/>
        </p:nvCxnSpPr>
        <p:spPr>
          <a:xfrm>
            <a:off x="3228600" y="1338350"/>
            <a:ext cx="1" cy="318481"/>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667C15FE-2C50-418B-BEA1-DE62F18C3C40}"/>
              </a:ext>
              <a:ext uri="{C183D7F6-B498-43B3-948B-1728B52AA6E4}">
                <adec:decorative xmlns:adec="http://schemas.microsoft.com/office/drawing/2017/decorative" val="1"/>
              </a:ext>
            </a:extLst>
          </p:cNvPr>
          <p:cNvCxnSpPr>
            <a:cxnSpLocks/>
          </p:cNvCxnSpPr>
          <p:nvPr/>
        </p:nvCxnSpPr>
        <p:spPr>
          <a:xfrm>
            <a:off x="8967760" y="1355829"/>
            <a:ext cx="4415" cy="301002"/>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FC42F946-5094-4649-B18B-7001B17C7F1B}"/>
              </a:ext>
            </a:extLst>
          </p:cNvPr>
          <p:cNvSpPr txBox="1"/>
          <p:nvPr/>
        </p:nvSpPr>
        <p:spPr>
          <a:xfrm>
            <a:off x="983357" y="1682153"/>
            <a:ext cx="4490486" cy="341632"/>
          </a:xfrm>
          <a:prstGeom prst="rect">
            <a:avLst/>
          </a:prstGeom>
          <a:noFill/>
        </p:spPr>
        <p:txBody>
          <a:bodyPr wrap="square">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 enabled infrastructure</a:t>
            </a:r>
          </a:p>
        </p:txBody>
      </p:sp>
      <p:sp>
        <p:nvSpPr>
          <p:cNvPr id="206" name="TextBox 205">
            <a:extLst>
              <a:ext uri="{FF2B5EF4-FFF2-40B4-BE49-F238E27FC236}">
                <a16:creationId xmlns:a16="http://schemas.microsoft.com/office/drawing/2014/main" id="{7BAF3C79-3791-4927-A37B-230661FEDE86}"/>
              </a:ext>
            </a:extLst>
          </p:cNvPr>
          <p:cNvSpPr txBox="1"/>
          <p:nvPr/>
        </p:nvSpPr>
        <p:spPr>
          <a:xfrm>
            <a:off x="7002205" y="1645637"/>
            <a:ext cx="393111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Azure Arc enabled services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itle 3" descr="Manage and govern the way you do in the cloud with our control plane.  &#10;&#10;">
            <a:extLst>
              <a:ext uri="{FF2B5EF4-FFF2-40B4-BE49-F238E27FC236}">
                <a16:creationId xmlns:a16="http://schemas.microsoft.com/office/drawing/2014/main" id="{02849270-1D08-48F4-A84A-310C7DB5F0CF}"/>
              </a:ext>
            </a:extLst>
          </p:cNvPr>
          <p:cNvSpPr txBox="1">
            <a:spLocks/>
          </p:cNvSpPr>
          <p:nvPr/>
        </p:nvSpPr>
        <p:spPr bwMode="auto">
          <a:xfrm>
            <a:off x="1418203" y="2044635"/>
            <a:ext cx="3620794"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as native Azure resources</a:t>
            </a:r>
          </a:p>
        </p:txBody>
      </p:sp>
      <p:sp>
        <p:nvSpPr>
          <p:cNvPr id="208" name="Title 3" descr="Manage and govern the way you do in the cloud with our control plane.  &#10;&#10;">
            <a:extLst>
              <a:ext uri="{FF2B5EF4-FFF2-40B4-BE49-F238E27FC236}">
                <a16:creationId xmlns:a16="http://schemas.microsoft.com/office/drawing/2014/main" id="{E37DB405-9C23-463A-82F0-7DE2073D043C}"/>
              </a:ext>
            </a:extLst>
          </p:cNvPr>
          <p:cNvSpPr txBox="1">
            <a:spLocks/>
          </p:cNvSpPr>
          <p:nvPr/>
        </p:nvSpPr>
        <p:spPr bwMode="auto">
          <a:xfrm>
            <a:off x="6908932" y="2029330"/>
            <a:ext cx="4117656" cy="4431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742" rtl="0" eaLnBrk="1" fontAlgn="auto" latinLnBrk="0" hangingPunct="1">
              <a:lnSpc>
                <a:spcPct val="90000"/>
              </a:lnSpc>
              <a:spcBef>
                <a:spcPts val="0"/>
              </a:spcBef>
              <a:spcAft>
                <a:spcPts val="0"/>
              </a:spcAft>
              <a:buClrTx/>
              <a:buSzTx/>
              <a:buFontTx/>
              <a:buNone/>
              <a:tabLst/>
              <a:defRPr/>
            </a:pPr>
            <a:r>
              <a:rPr kumimoji="0" lang="en-US" sz="1600" b="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Deploy and run Azure services outside of Azure while still operating it from Azure</a:t>
            </a:r>
          </a:p>
        </p:txBody>
      </p:sp>
      <p:grpSp>
        <p:nvGrpSpPr>
          <p:cNvPr id="37" name="Group 36" descr="Multi-cloud">
            <a:extLst>
              <a:ext uri="{FF2B5EF4-FFF2-40B4-BE49-F238E27FC236}">
                <a16:creationId xmlns:a16="http://schemas.microsoft.com/office/drawing/2014/main" id="{444FB79A-CAD2-4A8C-99CD-8B458777CB88}"/>
              </a:ext>
            </a:extLst>
          </p:cNvPr>
          <p:cNvGrpSpPr/>
          <p:nvPr/>
        </p:nvGrpSpPr>
        <p:grpSpPr>
          <a:xfrm>
            <a:off x="4438327" y="5918159"/>
            <a:ext cx="817531" cy="484120"/>
            <a:chOff x="6764620" y="5811979"/>
            <a:chExt cx="817531" cy="484120"/>
          </a:xfrm>
        </p:grpSpPr>
        <p:sp>
          <p:nvSpPr>
            <p:cNvPr id="41" name="Rectangle 40">
              <a:extLst>
                <a:ext uri="{FF2B5EF4-FFF2-40B4-BE49-F238E27FC236}">
                  <a16:creationId xmlns:a16="http://schemas.microsoft.com/office/drawing/2014/main" id="{DE1ABA1F-E302-497D-9948-AA8FAB2170FE}"/>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42" name="Group 41">
              <a:extLst>
                <a:ext uri="{FF2B5EF4-FFF2-40B4-BE49-F238E27FC236}">
                  <a16:creationId xmlns:a16="http://schemas.microsoft.com/office/drawing/2014/main" id="{68EB7793-7D14-4556-A2D1-E3DA093366FB}"/>
                </a:ext>
              </a:extLst>
            </p:cNvPr>
            <p:cNvGrpSpPr/>
            <p:nvPr/>
          </p:nvGrpSpPr>
          <p:grpSpPr>
            <a:xfrm>
              <a:off x="6955186" y="5811979"/>
              <a:ext cx="436399" cy="243012"/>
              <a:chOff x="8293891" y="5276034"/>
              <a:chExt cx="575789" cy="320633"/>
            </a:xfrm>
          </p:grpSpPr>
          <p:sp>
            <p:nvSpPr>
              <p:cNvPr id="43" name="Cloud">
                <a:extLst>
                  <a:ext uri="{FF2B5EF4-FFF2-40B4-BE49-F238E27FC236}">
                    <a16:creationId xmlns:a16="http://schemas.microsoft.com/office/drawing/2014/main" id="{5F133B1A-6797-4E4E-9D89-47BED52F5CC0}"/>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 name="Cloud">
                <a:extLst>
                  <a:ext uri="{FF2B5EF4-FFF2-40B4-BE49-F238E27FC236}">
                    <a16:creationId xmlns:a16="http://schemas.microsoft.com/office/drawing/2014/main" id="{FF1435A1-F015-41A7-8F07-58E6D15D8492}"/>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5" name="Group 44" descr="Datacenter">
            <a:extLst>
              <a:ext uri="{FF2B5EF4-FFF2-40B4-BE49-F238E27FC236}">
                <a16:creationId xmlns:a16="http://schemas.microsoft.com/office/drawing/2014/main" id="{472C7E3B-BCC0-42C9-AB97-E6C6E5246017}"/>
              </a:ext>
            </a:extLst>
          </p:cNvPr>
          <p:cNvGrpSpPr/>
          <p:nvPr/>
        </p:nvGrpSpPr>
        <p:grpSpPr>
          <a:xfrm>
            <a:off x="5713331" y="5905364"/>
            <a:ext cx="765338" cy="496915"/>
            <a:chOff x="7925127" y="5808392"/>
            <a:chExt cx="765338" cy="496915"/>
          </a:xfrm>
        </p:grpSpPr>
        <p:sp>
          <p:nvSpPr>
            <p:cNvPr id="46" name="Rectangle 45">
              <a:extLst>
                <a:ext uri="{FF2B5EF4-FFF2-40B4-BE49-F238E27FC236}">
                  <a16:creationId xmlns:a16="http://schemas.microsoft.com/office/drawing/2014/main" id="{D7498241-8806-4A12-8204-9B53EC7C51B2}"/>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47" name="Picture 46">
              <a:extLst>
                <a:ext uri="{FF2B5EF4-FFF2-40B4-BE49-F238E27FC236}">
                  <a16:creationId xmlns:a16="http://schemas.microsoft.com/office/drawing/2014/main" id="{B0FA94BC-5429-4BD7-A739-58EA08DE9205}"/>
                </a:ext>
              </a:extLst>
            </p:cNvPr>
            <p:cNvPicPr>
              <a:picLocks noChangeAspect="1"/>
            </p:cNvPicPr>
            <p:nvPr/>
          </p:nvPicPr>
          <p:blipFill>
            <a:blip r:embed="rId6"/>
            <a:srcRect/>
            <a:stretch/>
          </p:blipFill>
          <p:spPr>
            <a:xfrm>
              <a:off x="8170298" y="5808392"/>
              <a:ext cx="274997" cy="274997"/>
            </a:xfrm>
            <a:prstGeom prst="rect">
              <a:avLst/>
            </a:prstGeom>
          </p:spPr>
        </p:pic>
      </p:grpSp>
      <p:grpSp>
        <p:nvGrpSpPr>
          <p:cNvPr id="48" name="Group 47" descr="Edge">
            <a:extLst>
              <a:ext uri="{FF2B5EF4-FFF2-40B4-BE49-F238E27FC236}">
                <a16:creationId xmlns:a16="http://schemas.microsoft.com/office/drawing/2014/main" id="{C0CBA162-5818-4419-934F-3840D4FE7D74}"/>
              </a:ext>
            </a:extLst>
          </p:cNvPr>
          <p:cNvGrpSpPr/>
          <p:nvPr/>
        </p:nvGrpSpPr>
        <p:grpSpPr>
          <a:xfrm>
            <a:off x="7127908" y="5901781"/>
            <a:ext cx="347852" cy="500498"/>
            <a:chOff x="9264400" y="5792951"/>
            <a:chExt cx="347852" cy="500498"/>
          </a:xfrm>
        </p:grpSpPr>
        <p:sp>
          <p:nvSpPr>
            <p:cNvPr id="49" name="Rectangle 48">
              <a:extLst>
                <a:ext uri="{FF2B5EF4-FFF2-40B4-BE49-F238E27FC236}">
                  <a16:creationId xmlns:a16="http://schemas.microsoft.com/office/drawing/2014/main" id="{3C30BBDF-0349-48AE-9C17-C1B4442E69CE}"/>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50" name="Group 49" descr="factory, manufacturing">
              <a:extLst>
                <a:ext uri="{FF2B5EF4-FFF2-40B4-BE49-F238E27FC236}">
                  <a16:creationId xmlns:a16="http://schemas.microsoft.com/office/drawing/2014/main" id="{4AAB4E9D-175C-4944-840A-21395D38B674}"/>
                </a:ext>
              </a:extLst>
            </p:cNvPr>
            <p:cNvGrpSpPr/>
            <p:nvPr/>
          </p:nvGrpSpPr>
          <p:grpSpPr>
            <a:xfrm>
              <a:off x="9274428" y="5792951"/>
              <a:ext cx="327797" cy="229616"/>
              <a:chOff x="4298951" y="1169989"/>
              <a:chExt cx="328613" cy="230188"/>
            </a:xfrm>
          </p:grpSpPr>
          <p:sp>
            <p:nvSpPr>
              <p:cNvPr id="51" name="Rectangle 50">
                <a:extLst>
                  <a:ext uri="{FF2B5EF4-FFF2-40B4-BE49-F238E27FC236}">
                    <a16:creationId xmlns:a16="http://schemas.microsoft.com/office/drawing/2014/main" id="{22BF5C8C-7436-45E5-AC15-D7F7ECBE9D06}"/>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4F886C74-9F1F-4689-95F6-133BD8344E60}"/>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2B3B4A4F-AB92-4E95-A41D-F1ADAD47DCF4}"/>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33AEA91E-FE0A-4A7E-8A95-D043723DD602}"/>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2AC5C188-8CBC-475A-907E-9F521100937D}"/>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9E43C389-6EB2-471A-B09D-76D85F6F9DE0}"/>
              </a:ext>
            </a:extLst>
          </p:cNvPr>
          <p:cNvSpPr txBox="1"/>
          <p:nvPr/>
        </p:nvSpPr>
        <p:spPr>
          <a:xfrm>
            <a:off x="6481032" y="4946580"/>
            <a:ext cx="4853811" cy="846386"/>
          </a:xfrm>
          <a:prstGeom prst="rect">
            <a:avLst/>
          </a:prstGeom>
          <a:noFill/>
        </p:spPr>
        <p:txBody>
          <a:bodyPr wrap="square">
            <a:spAutoFit/>
          </a:bodyPr>
          <a:lstStyle/>
          <a:p>
            <a:pPr lvl="0" algn="ctr" defTabSz="932472" fontAlgn="base">
              <a:spcBef>
                <a:spcPct val="0"/>
              </a:spcBef>
              <a:spcAft>
                <a:spcPts val="600"/>
              </a:spcAft>
              <a:defRPr/>
            </a:pPr>
            <a:r>
              <a:rPr lang="en-US" sz="1600" kern="0">
                <a:solidFill>
                  <a:schemeClr val="accent1"/>
                </a:solidFill>
                <a:latin typeface="Segoe UI Semibold"/>
              </a:rPr>
              <a:t>Always current</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Get evergreen SQL and PostgreSQL Hyperscale</a:t>
            </a:r>
            <a:br>
              <a:rPr lang="en-US" sz="1400" kern="0">
                <a:solidFill>
                  <a:srgbClr val="FFFFFF"/>
                </a:solidFill>
              </a:rPr>
            </a:br>
            <a:r>
              <a:rPr lang="en-US" sz="1400" kern="0">
                <a:solidFill>
                  <a:srgbClr val="FFFFFF"/>
                </a:solidFill>
              </a:rPr>
              <a:t>on-premises with a cloud billing model </a:t>
            </a:r>
          </a:p>
        </p:txBody>
      </p:sp>
      <p:sp>
        <p:nvSpPr>
          <p:cNvPr id="3" name="TextBox 2">
            <a:extLst>
              <a:ext uri="{FF2B5EF4-FFF2-40B4-BE49-F238E27FC236}">
                <a16:creationId xmlns:a16="http://schemas.microsoft.com/office/drawing/2014/main" id="{806E7304-86F4-4E88-BCD7-13D1EC21B957}"/>
              </a:ext>
            </a:extLst>
          </p:cNvPr>
          <p:cNvSpPr txBox="1"/>
          <p:nvPr/>
        </p:nvSpPr>
        <p:spPr>
          <a:xfrm>
            <a:off x="6481032"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Latency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Deploy data services on-premises, close to</a:t>
            </a:r>
            <a:br>
              <a:rPr lang="en-US" i="0">
                <a:latin typeface="+mn-lt"/>
              </a:rPr>
            </a:br>
            <a:r>
              <a:rPr lang="en-US" i="0">
                <a:latin typeface="+mn-lt"/>
              </a:rPr>
              <a:t>your data sources with support for both</a:t>
            </a:r>
            <a:br>
              <a:rPr lang="en-US" i="0">
                <a:latin typeface="+mn-lt"/>
              </a:rPr>
            </a:br>
            <a:r>
              <a:rPr lang="en-US" i="0">
                <a:latin typeface="+mn-lt"/>
              </a:rPr>
              <a:t>disconnected and connected workloads</a:t>
            </a:r>
          </a:p>
        </p:txBody>
      </p:sp>
      <p:sp>
        <p:nvSpPr>
          <p:cNvPr id="4" name="TextBox 3">
            <a:extLst>
              <a:ext uri="{FF2B5EF4-FFF2-40B4-BE49-F238E27FC236}">
                <a16:creationId xmlns:a16="http://schemas.microsoft.com/office/drawing/2014/main" id="{0F96378D-35AE-4E7A-B14C-8945175C34D5}"/>
              </a:ext>
            </a:extLst>
          </p:cNvPr>
          <p:cNvSpPr txBox="1"/>
          <p:nvPr/>
        </p:nvSpPr>
        <p:spPr>
          <a:xfrm>
            <a:off x="6481032"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Flexibility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Reduce risk and adhere to regulatory requirements</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by deploying cloud services on-premises</a:t>
            </a:r>
          </a:p>
        </p:txBody>
      </p:sp>
      <p:sp>
        <p:nvSpPr>
          <p:cNvPr id="5" name="TextBox 4">
            <a:extLst>
              <a:ext uri="{FF2B5EF4-FFF2-40B4-BE49-F238E27FC236}">
                <a16:creationId xmlns:a16="http://schemas.microsoft.com/office/drawing/2014/main" id="{808AD6BC-6561-4D9A-B1B0-0AC4803862B8}"/>
              </a:ext>
            </a:extLst>
          </p:cNvPr>
          <p:cNvSpPr txBox="1"/>
          <p:nvPr/>
        </p:nvSpPr>
        <p:spPr>
          <a:xfrm>
            <a:off x="746286" y="4946580"/>
            <a:ext cx="4853811" cy="846386"/>
          </a:xfrm>
          <a:prstGeom prst="rect">
            <a:avLst/>
          </a:prstGeom>
          <a:noFill/>
        </p:spPr>
        <p:txBody>
          <a:bodyPr wrap="square" lIns="91440" tIns="45720" rIns="91440" bIns="45720" anchor="t">
            <a:spAutoFit/>
          </a:bodyPr>
          <a:lstStyle/>
          <a:p>
            <a:pPr lvl="0" algn="ctr" defTabSz="932472" fontAlgn="base">
              <a:spcBef>
                <a:spcPct val="0"/>
              </a:spcBef>
              <a:spcAft>
                <a:spcPts val="600"/>
              </a:spcAft>
              <a:defRPr/>
            </a:pPr>
            <a:r>
              <a:rPr lang="en-US" sz="1600" kern="0">
                <a:solidFill>
                  <a:schemeClr val="accent1"/>
                </a:solidFill>
                <a:latin typeface="Segoe UI Semibold"/>
              </a:rPr>
              <a:t>Consistency</a:t>
            </a:r>
          </a:p>
          <a:p>
            <a:pPr marL="63500" marR="0" lvl="0" indent="-63500" algn="ctr" defTabSz="932472" rtl="0" eaLnBrk="1" fontAlgn="base" latinLnBrk="0" hangingPunct="1">
              <a:spcBef>
                <a:spcPct val="0"/>
              </a:spcBef>
              <a:spcAft>
                <a:spcPct val="0"/>
              </a:spcAft>
              <a:buClrTx/>
              <a:buSzTx/>
              <a:buFontTx/>
              <a:buNone/>
              <a:tabLst/>
              <a:defRPr/>
            </a:pPr>
            <a:r>
              <a:rPr lang="en-US" sz="1400" kern="0">
                <a:solidFill>
                  <a:srgbClr val="FFFFFF"/>
                </a:solidFill>
              </a:rPr>
              <a:t>Simplify the way you work by consolidating tooling and using cloud-native technology and practices everywhere</a:t>
            </a:r>
            <a:endParaRPr lang="en-US" sz="1400" kern="0">
              <a:solidFill>
                <a:srgbClr val="FFFFFF"/>
              </a:solidFill>
              <a:cs typeface="Segoe UI"/>
            </a:endParaRPr>
          </a:p>
        </p:txBody>
      </p:sp>
      <p:sp>
        <p:nvSpPr>
          <p:cNvPr id="6" name="TextBox 5">
            <a:extLst>
              <a:ext uri="{FF2B5EF4-FFF2-40B4-BE49-F238E27FC236}">
                <a16:creationId xmlns:a16="http://schemas.microsoft.com/office/drawing/2014/main" id="{49C5D79C-40D9-4CC0-A384-DEA2989907F6}"/>
              </a:ext>
            </a:extLst>
          </p:cNvPr>
          <p:cNvSpPr txBox="1"/>
          <p:nvPr/>
        </p:nvSpPr>
        <p:spPr>
          <a:xfrm>
            <a:off x="746286" y="3796091"/>
            <a:ext cx="4853811" cy="1061829"/>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R="0" indent="0" algn="ctr">
              <a:lnSpc>
                <a:spcPct val="100000"/>
              </a:lnSpc>
              <a:spcAft>
                <a:spcPts val="600"/>
              </a:spcAft>
              <a:buClrTx/>
              <a:buSzTx/>
              <a:buFontTx/>
              <a:buNone/>
              <a:tabLst/>
              <a:defRPr/>
            </a:pPr>
            <a:r>
              <a:rPr lang="en-US" sz="1600" i="0">
                <a:solidFill>
                  <a:schemeClr val="accent1"/>
                </a:solidFill>
              </a:rPr>
              <a:t>Compliance</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lang="en-US" i="0">
                <a:latin typeface="+mn-lt"/>
              </a:rPr>
              <a:t>Reduce risk and cost by establishing a single</a:t>
            </a:r>
            <a:br>
              <a:rPr lang="en-US" i="0">
                <a:latin typeface="+mn-lt"/>
              </a:rPr>
            </a:br>
            <a:r>
              <a:rPr lang="en-US" i="0">
                <a:latin typeface="+mn-lt"/>
              </a:rPr>
              <a:t>governance frame for all your workloads without additional overhead or additional approval processes</a:t>
            </a:r>
          </a:p>
        </p:txBody>
      </p:sp>
      <p:sp>
        <p:nvSpPr>
          <p:cNvPr id="7" name="TextBox 6">
            <a:extLst>
              <a:ext uri="{FF2B5EF4-FFF2-40B4-BE49-F238E27FC236}">
                <a16:creationId xmlns:a16="http://schemas.microsoft.com/office/drawing/2014/main" id="{D441E572-DE5B-4861-A42D-6EF6A0ACAD54}"/>
              </a:ext>
            </a:extLst>
          </p:cNvPr>
          <p:cNvSpPr txBox="1"/>
          <p:nvPr/>
        </p:nvSpPr>
        <p:spPr>
          <a:xfrm>
            <a:off x="746286" y="2863825"/>
            <a:ext cx="4853811" cy="846386"/>
          </a:xfrm>
          <a:prstGeom prst="rect">
            <a:avLst/>
          </a:prstGeom>
          <a:noFill/>
        </p:spPr>
        <p:txBody>
          <a:bodyPr wrap="square">
            <a:spAutoFit/>
          </a:bodyPr>
          <a:lstStyle>
            <a:defPPr>
              <a:defRPr lang="en-US"/>
            </a:defPPr>
            <a:lvl1pPr marR="0" lvl="0" indent="0" defTabSz="932472" fontAlgn="base">
              <a:lnSpc>
                <a:spcPct val="90000"/>
              </a:lnSpc>
              <a:spcBef>
                <a:spcPct val="0"/>
              </a:spcBef>
              <a:spcAft>
                <a:spcPct val="0"/>
              </a:spcAft>
              <a:buClrTx/>
              <a:buSzTx/>
              <a:buFontTx/>
              <a:buNone/>
              <a:tabLst/>
              <a:defRPr kumimoji="0" sz="1400" b="0" i="1" u="none" strike="noStrike" kern="0" cap="none" spc="0" normalizeH="0" baseline="0">
                <a:ln>
                  <a:noFill/>
                </a:ln>
                <a:solidFill>
                  <a:srgbClr val="FFFFFF"/>
                </a:solidFill>
                <a:effectLst/>
                <a:uLnTx/>
                <a:uFillTx/>
                <a:latin typeface="Segoe UI Semibold"/>
              </a:defRPr>
            </a:lvl1pPr>
          </a:lstStyle>
          <a:p>
            <a:pPr marL="0" marR="0" lvl="0" indent="0" algn="ctr" defTabSz="932472" rtl="0" eaLnBrk="1" fontAlgn="base" latinLnBrk="0" hangingPunct="1">
              <a:lnSpc>
                <a:spcPct val="100000"/>
              </a:lnSpc>
              <a:spcBef>
                <a:spcPct val="0"/>
              </a:spcBef>
              <a:spcAft>
                <a:spcPts val="600"/>
              </a:spcAft>
              <a:buClrTx/>
              <a:buSzTx/>
              <a:buFontTx/>
              <a:buNone/>
              <a:tabLst/>
              <a:defRPr/>
            </a:pPr>
            <a:r>
              <a:rPr lang="en-US" sz="1600" i="0">
                <a:solidFill>
                  <a:schemeClr val="accent1"/>
                </a:solidFill>
              </a:rPr>
              <a:t>Visibility</a:t>
            </a:r>
          </a:p>
          <a:p>
            <a:pPr marL="63500" marR="0" lvl="0" indent="-6350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mn-lt"/>
                <a:ea typeface="+mn-ea"/>
                <a:cs typeface="+mn-cs"/>
              </a:rPr>
              <a:t>Bring distributed Windows, Linux, SQL and</a:t>
            </a:r>
            <a:br>
              <a:rPr kumimoji="0" lang="en-US" sz="1400" b="0" i="0" u="none" strike="noStrike" kern="0" cap="none" spc="0" normalizeH="0" baseline="0" noProof="0">
                <a:ln>
                  <a:noFill/>
                </a:ln>
                <a:solidFill>
                  <a:srgbClr val="FFFFFF"/>
                </a:solidFill>
                <a:effectLst/>
                <a:uLnTx/>
                <a:uFillTx/>
                <a:latin typeface="+mn-lt"/>
                <a:ea typeface="+mn-ea"/>
                <a:cs typeface="+mn-cs"/>
              </a:rPr>
            </a:br>
            <a:r>
              <a:rPr kumimoji="0" lang="en-US" sz="1400" b="0" i="0" u="none" strike="noStrike" kern="0" cap="none" spc="0" normalizeH="0" baseline="0" noProof="0">
                <a:ln>
                  <a:noFill/>
                </a:ln>
                <a:solidFill>
                  <a:srgbClr val="FFFFFF"/>
                </a:solidFill>
                <a:effectLst/>
                <a:uLnTx/>
                <a:uFillTx/>
                <a:latin typeface="+mn-lt"/>
                <a:ea typeface="+mn-ea"/>
                <a:cs typeface="+mn-cs"/>
              </a:rPr>
              <a:t>Kubernetes together a single plane of glass</a:t>
            </a:r>
          </a:p>
        </p:txBody>
      </p:sp>
    </p:spTree>
    <p:extLst>
      <p:ext uri="{BB962C8B-B14F-4D97-AF65-F5344CB8AC3E}">
        <p14:creationId xmlns:p14="http://schemas.microsoft.com/office/powerpoint/2010/main" val="2233493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C2332D-3749-4987-A2A9-A6887DD34E29}"/>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6" name="Rectangle 5">
            <a:extLst>
              <a:ext uri="{FF2B5EF4-FFF2-40B4-BE49-F238E27FC236}">
                <a16:creationId xmlns:a16="http://schemas.microsoft.com/office/drawing/2014/main" id="{E52A2C16-58D2-4CF2-A1DA-1A1EAE1F4EFB}"/>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7" name="Rectangle 6">
            <a:extLst>
              <a:ext uri="{FF2B5EF4-FFF2-40B4-BE49-F238E27FC236}">
                <a16:creationId xmlns:a16="http://schemas.microsoft.com/office/drawing/2014/main" id="{D7E04155-D9EC-4DAE-8D97-79312DAFEE60}"/>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7" name="Rectangle 46">
            <a:extLst>
              <a:ext uri="{FF2B5EF4-FFF2-40B4-BE49-F238E27FC236}">
                <a16:creationId xmlns:a16="http://schemas.microsoft.com/office/drawing/2014/main" id="{F4955A0F-556F-4BFA-ADA3-64BC6D995EAA}"/>
              </a:ext>
              <a:ext uri="{C183D7F6-B498-43B3-948B-1728B52AA6E4}">
                <adec:decorative xmlns:adec="http://schemas.microsoft.com/office/drawing/2017/decorative" val="1"/>
              </a:ext>
            </a:extLst>
          </p:cNvPr>
          <p:cNvSpPr/>
          <p:nvPr/>
        </p:nvSpPr>
        <p:spPr>
          <a:xfrm>
            <a:off x="4139062" y="2741781"/>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49" name="Rectangle 48">
            <a:extLst>
              <a:ext uri="{FF2B5EF4-FFF2-40B4-BE49-F238E27FC236}">
                <a16:creationId xmlns:a16="http://schemas.microsoft.com/office/drawing/2014/main" id="{9F405A7F-60E2-42AD-8B3E-B6CD4F2A292A}"/>
              </a:ext>
              <a:ext uri="{C183D7F6-B498-43B3-948B-1728B52AA6E4}">
                <adec:decorative xmlns:adec="http://schemas.microsoft.com/office/drawing/2017/decorative" val="1"/>
              </a:ext>
            </a:extLst>
          </p:cNvPr>
          <p:cNvSpPr/>
          <p:nvPr/>
        </p:nvSpPr>
        <p:spPr>
          <a:xfrm>
            <a:off x="4135155" y="4113338"/>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36" name="Rectangle 35">
            <a:extLst>
              <a:ext uri="{FF2B5EF4-FFF2-40B4-BE49-F238E27FC236}">
                <a16:creationId xmlns:a16="http://schemas.microsoft.com/office/drawing/2014/main" id="{356535B4-6DFF-4699-801D-9A60F8DE6DDC}"/>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37" name="Rectangle 36">
            <a:extLst>
              <a:ext uri="{FF2B5EF4-FFF2-40B4-BE49-F238E27FC236}">
                <a16:creationId xmlns:a16="http://schemas.microsoft.com/office/drawing/2014/main" id="{59A494BE-79AE-49A9-8117-704ED87FB66B}"/>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6744" y="5134012"/>
            <a:ext cx="7911239"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84" name="Rectangle 83">
            <a:extLst>
              <a:ext uri="{FF2B5EF4-FFF2-40B4-BE49-F238E27FC236}">
                <a16:creationId xmlns:a16="http://schemas.microsoft.com/office/drawing/2014/main" id="{BED85656-2C33-4627-B9F9-9435E7236738}"/>
              </a:ext>
            </a:extLst>
          </p:cNvPr>
          <p:cNvSpPr/>
          <p:nvPr/>
        </p:nvSpPr>
        <p:spPr bwMode="auto">
          <a:xfrm>
            <a:off x="9007893" y="4171128"/>
            <a:ext cx="642146" cy="4657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Over 200 services</a:t>
            </a:r>
          </a:p>
        </p:txBody>
      </p:sp>
      <p:sp>
        <p:nvSpPr>
          <p:cNvPr id="82" name="Rectangle 81">
            <a:extLst>
              <a:ext uri="{FF2B5EF4-FFF2-40B4-BE49-F238E27FC236}">
                <a16:creationId xmlns:a16="http://schemas.microsoft.com/office/drawing/2014/main" id="{9F91BA6F-B530-4997-8552-C5B87C33A73F}"/>
              </a:ext>
            </a:extLst>
          </p:cNvPr>
          <p:cNvSpPr/>
          <p:nvPr/>
        </p:nvSpPr>
        <p:spPr bwMode="auto">
          <a:xfrm>
            <a:off x="9006175" y="2803500"/>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40" name="Rectangle 39">
            <a:extLst>
              <a:ext uri="{FF2B5EF4-FFF2-40B4-BE49-F238E27FC236}">
                <a16:creationId xmlns:a16="http://schemas.microsoft.com/office/drawing/2014/main" id="{F77BE4A1-DC73-4FDF-A00B-7B4E719F00E3}"/>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41" name="Rectangle 40">
            <a:extLst>
              <a:ext uri="{FF2B5EF4-FFF2-40B4-BE49-F238E27FC236}">
                <a16:creationId xmlns:a16="http://schemas.microsoft.com/office/drawing/2014/main" id="{D8A73DDA-FC6D-436A-B30A-6EC73DB53C10}"/>
              </a:ext>
            </a:extLst>
          </p:cNvPr>
          <p:cNvSpPr/>
          <p:nvPr/>
        </p:nvSpPr>
        <p:spPr>
          <a:xfrm>
            <a:off x="3096520" y="4296014"/>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46" name="Rectangle 45">
            <a:extLst>
              <a:ext uri="{FF2B5EF4-FFF2-40B4-BE49-F238E27FC236}">
                <a16:creationId xmlns:a16="http://schemas.microsoft.com/office/drawing/2014/main" id="{F283AB1C-239A-4DC1-9A4B-8623981E1B42}"/>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sp>
        <p:nvSpPr>
          <p:cNvPr id="48" name="Rectangle 47">
            <a:extLst>
              <a:ext uri="{FF2B5EF4-FFF2-40B4-BE49-F238E27FC236}">
                <a16:creationId xmlns:a16="http://schemas.microsoft.com/office/drawing/2014/main" id="{CFB51008-31FA-4789-8A7C-6F9A464E1B5E}"/>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5" name="Straight Arrow Connector 4">
            <a:extLst>
              <a:ext uri="{FF2B5EF4-FFF2-40B4-BE49-F238E27FC236}">
                <a16:creationId xmlns:a16="http://schemas.microsoft.com/office/drawing/2014/main" id="{CBD65520-B139-4B6B-B012-0675ADEAAAB3}"/>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0853DF2-FA6C-462C-BA1F-C43A4AFC7E56}"/>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3D38362-0725-41BB-9EAC-B545314C7C66}"/>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37354E-D888-4BEC-88B3-240D2D60F6D8}"/>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30" name="Graphic 29" descr="Users">
            <a:extLst>
              <a:ext uri="{FF2B5EF4-FFF2-40B4-BE49-F238E27FC236}">
                <a16:creationId xmlns:a16="http://schemas.microsoft.com/office/drawing/2014/main" id="{5044657E-16A9-4535-98AA-5218D78E1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7555" y="1272415"/>
            <a:ext cx="540462" cy="540462"/>
          </a:xfrm>
          <a:prstGeom prst="rect">
            <a:avLst/>
          </a:prstGeom>
        </p:spPr>
      </p:pic>
      <p:sp>
        <p:nvSpPr>
          <p:cNvPr id="31" name="Rectangle 30">
            <a:extLst>
              <a:ext uri="{FF2B5EF4-FFF2-40B4-BE49-F238E27FC236}">
                <a16:creationId xmlns:a16="http://schemas.microsoft.com/office/drawing/2014/main" id="{EAA97C6B-210B-4D39-9253-FB338F676696}"/>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32" name="Straight Arrow Connector 31">
            <a:extLst>
              <a:ext uri="{FF2B5EF4-FFF2-40B4-BE49-F238E27FC236}">
                <a16:creationId xmlns:a16="http://schemas.microsoft.com/office/drawing/2014/main" id="{3D528BB8-E4FF-4BA5-BEEB-77A54D23DC12}"/>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6ABBB8A-D427-4506-8DA5-D26FADCFF749}"/>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3527504-EF11-4FEF-B5EA-82A87D5E7174}"/>
              </a:ext>
              <a:ext uri="{C183D7F6-B498-43B3-948B-1728B52AA6E4}">
                <adec:decorative xmlns:adec="http://schemas.microsoft.com/office/drawing/2017/decorative" val="1"/>
              </a:ext>
            </a:extLst>
          </p:cNvPr>
          <p:cNvSpPr/>
          <p:nvPr/>
        </p:nvSpPr>
        <p:spPr>
          <a:xfrm>
            <a:off x="4162165" y="5235479"/>
            <a:ext cx="6075488"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grpSp>
        <p:nvGrpSpPr>
          <p:cNvPr id="10" name="Group 9" descr="Microsoft Azure logo">
            <a:extLst>
              <a:ext uri="{FF2B5EF4-FFF2-40B4-BE49-F238E27FC236}">
                <a16:creationId xmlns:a16="http://schemas.microsoft.com/office/drawing/2014/main" id="{37458CAE-44AC-4346-8CAE-32DA30D47D6B}"/>
              </a:ext>
            </a:extLst>
          </p:cNvPr>
          <p:cNvGrpSpPr/>
          <p:nvPr/>
        </p:nvGrpSpPr>
        <p:grpSpPr>
          <a:xfrm>
            <a:off x="5724601" y="755607"/>
            <a:ext cx="1685927" cy="311236"/>
            <a:chOff x="9047655" y="4372095"/>
            <a:chExt cx="1685927" cy="311236"/>
          </a:xfrm>
        </p:grpSpPr>
        <p:pic>
          <p:nvPicPr>
            <p:cNvPr id="8" name="Picture 7" descr="A picture containing drawing&#10;&#10;Description automatically generated">
              <a:extLst>
                <a:ext uri="{FF2B5EF4-FFF2-40B4-BE49-F238E27FC236}">
                  <a16:creationId xmlns:a16="http://schemas.microsoft.com/office/drawing/2014/main" id="{C13FA152-B6F5-4247-BDE7-FAED47E42088}"/>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3D1DF11-BA22-4D4A-B825-B4622BED9EDC}"/>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97821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6DC71FB2-21CB-4E81-85CE-9EB3939E9924}"/>
              </a:ext>
              <a:ext uri="{C183D7F6-B498-43B3-948B-1728B52AA6E4}">
                <adec:decorative xmlns:adec="http://schemas.microsoft.com/office/drawing/2017/decorative" val="1"/>
              </a:ext>
            </a:extLst>
          </p:cNvPr>
          <p:cNvSpPr txBox="1"/>
          <p:nvPr/>
        </p:nvSpPr>
        <p:spPr>
          <a:xfrm>
            <a:off x="2381930" y="537156"/>
            <a:ext cx="8371268" cy="55689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42" name="Rectangle 41">
            <a:extLst>
              <a:ext uri="{FF2B5EF4-FFF2-40B4-BE49-F238E27FC236}">
                <a16:creationId xmlns:a16="http://schemas.microsoft.com/office/drawing/2014/main" id="{DF6120B8-77B2-4614-8A2E-33084E0C7BDD}"/>
              </a:ext>
              <a:ext uri="{C183D7F6-B498-43B3-948B-1728B52AA6E4}">
                <adec:decorative xmlns:adec="http://schemas.microsoft.com/office/drawing/2017/decorative" val="1"/>
              </a:ext>
            </a:extLst>
          </p:cNvPr>
          <p:cNvSpPr/>
          <p:nvPr/>
        </p:nvSpPr>
        <p:spPr>
          <a:xfrm>
            <a:off x="2616745" y="2409137"/>
            <a:ext cx="7911241" cy="12466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5" name="Rectangle 54">
            <a:extLst>
              <a:ext uri="{FF2B5EF4-FFF2-40B4-BE49-F238E27FC236}">
                <a16:creationId xmlns:a16="http://schemas.microsoft.com/office/drawing/2014/main" id="{6A3EFD33-32ED-4F2C-8D71-51FFA3D78B4C}"/>
              </a:ext>
              <a:ext uri="{C183D7F6-B498-43B3-948B-1728B52AA6E4}">
                <adec:decorative xmlns:adec="http://schemas.microsoft.com/office/drawing/2017/decorative" val="1"/>
              </a:ext>
            </a:extLst>
          </p:cNvPr>
          <p:cNvSpPr/>
          <p:nvPr/>
        </p:nvSpPr>
        <p:spPr bwMode="auto">
          <a:xfrm>
            <a:off x="2616745" y="3766747"/>
            <a:ext cx="7911240" cy="127455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45" name="Rectangle 44">
            <a:extLst>
              <a:ext uri="{FF2B5EF4-FFF2-40B4-BE49-F238E27FC236}">
                <a16:creationId xmlns:a16="http://schemas.microsoft.com/office/drawing/2014/main" id="{FD95B2B0-2F45-47C6-AEB8-90B509F32A70}"/>
              </a:ext>
              <a:ext uri="{C183D7F6-B498-43B3-948B-1728B52AA6E4}">
                <adec:decorative xmlns:adec="http://schemas.microsoft.com/office/drawing/2017/decorative" val="1"/>
              </a:ext>
            </a:extLst>
          </p:cNvPr>
          <p:cNvSpPr/>
          <p:nvPr/>
        </p:nvSpPr>
        <p:spPr bwMode="auto">
          <a:xfrm>
            <a:off x="2617125" y="5134012"/>
            <a:ext cx="7910860" cy="78430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srgbClr val="50E6FF"/>
              </a:solidFill>
              <a:effectLst/>
              <a:uLnTx/>
              <a:uFillTx/>
              <a:latin typeface="Segoe UI Semibold"/>
              <a:ea typeface="+mj-ea"/>
              <a:cs typeface="+mj-cs"/>
            </a:endParaRPr>
          </a:p>
        </p:txBody>
      </p:sp>
      <p:sp>
        <p:nvSpPr>
          <p:cNvPr id="3" name="Rectangle 2">
            <a:extLst>
              <a:ext uri="{FF2B5EF4-FFF2-40B4-BE49-F238E27FC236}">
                <a16:creationId xmlns:a16="http://schemas.microsoft.com/office/drawing/2014/main" id="{3866B730-8CB1-4B91-8449-BDE59DC25686}"/>
              </a:ext>
            </a:extLst>
          </p:cNvPr>
          <p:cNvSpPr/>
          <p:nvPr/>
        </p:nvSpPr>
        <p:spPr bwMode="auto">
          <a:xfrm>
            <a:off x="6816321" y="3166556"/>
            <a:ext cx="3421340" cy="39163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149" name="Rectangle 148">
            <a:extLst>
              <a:ext uri="{FF2B5EF4-FFF2-40B4-BE49-F238E27FC236}">
                <a16:creationId xmlns:a16="http://schemas.microsoft.com/office/drawing/2014/main" id="{34F2A3DE-B4F2-47E8-973D-4506010B203F}"/>
              </a:ext>
            </a:extLst>
          </p:cNvPr>
          <p:cNvSpPr/>
          <p:nvPr/>
        </p:nvSpPr>
        <p:spPr>
          <a:xfrm>
            <a:off x="6781287"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 enabled infrastructure</a:t>
            </a:r>
          </a:p>
        </p:txBody>
      </p:sp>
      <p:sp>
        <p:nvSpPr>
          <p:cNvPr id="152" name="Rectangle 151">
            <a:extLst>
              <a:ext uri="{FF2B5EF4-FFF2-40B4-BE49-F238E27FC236}">
                <a16:creationId xmlns:a16="http://schemas.microsoft.com/office/drawing/2014/main" id="{A2879748-B529-4238-BFF5-CE5374CAADF7}"/>
              </a:ext>
              <a:ext uri="{C183D7F6-B498-43B3-948B-1728B52AA6E4}">
                <adec:decorative xmlns:adec="http://schemas.microsoft.com/office/drawing/2017/decorative" val="1"/>
              </a:ext>
            </a:extLst>
          </p:cNvPr>
          <p:cNvSpPr/>
          <p:nvPr/>
        </p:nvSpPr>
        <p:spPr>
          <a:xfrm>
            <a:off x="8636098" y="3995969"/>
            <a:ext cx="1718620" cy="90614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Arc enabled </a:t>
            </a:r>
            <a:br>
              <a:rPr lang="en-US" sz="1200" b="0" i="0" u="none" strike="noStrike" kern="1200" cap="none" spc="0" normalizeH="0" baseline="0" noProof="0">
                <a:ln>
                  <a:noFill/>
                </a:ln>
                <a:effectLst/>
                <a:uLnTx/>
                <a:uFillTx/>
                <a:latin typeface="Segoe UI Semibold"/>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 services</a:t>
            </a:r>
          </a:p>
        </p:txBody>
      </p:sp>
      <p:cxnSp>
        <p:nvCxnSpPr>
          <p:cNvPr id="150" name="Straight Connector 149">
            <a:extLst>
              <a:ext uri="{FF2B5EF4-FFF2-40B4-BE49-F238E27FC236}">
                <a16:creationId xmlns:a16="http://schemas.microsoft.com/office/drawing/2014/main" id="{4120A9F8-E650-4561-844D-8E832EFDA484}"/>
              </a:ext>
              <a:ext uri="{C183D7F6-B498-43B3-948B-1728B52AA6E4}">
                <adec:decorative xmlns:adec="http://schemas.microsoft.com/office/drawing/2017/decorative" val="1"/>
              </a:ext>
            </a:extLst>
          </p:cNvPr>
          <p:cNvCxnSpPr>
            <a:cxnSpLocks/>
          </p:cNvCxnSpPr>
          <p:nvPr/>
        </p:nvCxnSpPr>
        <p:spPr>
          <a:xfrm>
            <a:off x="7640597" y="3360666"/>
            <a:ext cx="0" cy="645763"/>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2" name="Group 21" descr="multi cloud">
            <a:extLst>
              <a:ext uri="{FF2B5EF4-FFF2-40B4-BE49-F238E27FC236}">
                <a16:creationId xmlns:a16="http://schemas.microsoft.com/office/drawing/2014/main" id="{0757C03B-4F47-43D6-9890-1821BDAB6123}"/>
              </a:ext>
            </a:extLst>
          </p:cNvPr>
          <p:cNvGrpSpPr/>
          <p:nvPr/>
        </p:nvGrpSpPr>
        <p:grpSpPr>
          <a:xfrm>
            <a:off x="7030758" y="5285686"/>
            <a:ext cx="817531" cy="536510"/>
            <a:chOff x="8220178" y="5364480"/>
            <a:chExt cx="817531" cy="536510"/>
          </a:xfrm>
        </p:grpSpPr>
        <p:sp>
          <p:nvSpPr>
            <p:cNvPr id="131" name="Rectangle 130">
              <a:extLst>
                <a:ext uri="{FF2B5EF4-FFF2-40B4-BE49-F238E27FC236}">
                  <a16:creationId xmlns:a16="http://schemas.microsoft.com/office/drawing/2014/main" id="{18BCD02B-F122-48E3-9EFD-F92138012030}"/>
                </a:ext>
              </a:extLst>
            </p:cNvPr>
            <p:cNvSpPr/>
            <p:nvPr/>
          </p:nvSpPr>
          <p:spPr>
            <a:xfrm>
              <a:off x="8220178" y="5716324"/>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Multi-cloud</a:t>
              </a:r>
            </a:p>
          </p:txBody>
        </p:sp>
        <p:grpSp>
          <p:nvGrpSpPr>
            <p:cNvPr id="20" name="Group 19">
              <a:extLst>
                <a:ext uri="{FF2B5EF4-FFF2-40B4-BE49-F238E27FC236}">
                  <a16:creationId xmlns:a16="http://schemas.microsoft.com/office/drawing/2014/main" id="{0361FAA0-EA2E-4194-9677-A4231EEE2F27}"/>
                </a:ext>
              </a:extLst>
            </p:cNvPr>
            <p:cNvGrpSpPr/>
            <p:nvPr/>
          </p:nvGrpSpPr>
          <p:grpSpPr>
            <a:xfrm>
              <a:off x="8372584" y="5364480"/>
              <a:ext cx="512747" cy="285527"/>
              <a:chOff x="8293891" y="5276034"/>
              <a:chExt cx="575789" cy="320633"/>
            </a:xfrm>
          </p:grpSpPr>
          <p:sp>
            <p:nvSpPr>
              <p:cNvPr id="19" name="Cloud">
                <a:extLst>
                  <a:ext uri="{FF2B5EF4-FFF2-40B4-BE49-F238E27FC236}">
                    <a16:creationId xmlns:a16="http://schemas.microsoft.com/office/drawing/2014/main" id="{22A14E43-426F-4F55-80BB-494B21DB948C}"/>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Cloud">
                <a:extLst>
                  <a:ext uri="{FF2B5EF4-FFF2-40B4-BE49-F238E27FC236}">
                    <a16:creationId xmlns:a16="http://schemas.microsoft.com/office/drawing/2014/main" id="{8954073D-9CF8-402D-92C1-021624BB3891}"/>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24" name="Group 23" descr="data center">
            <a:extLst>
              <a:ext uri="{FF2B5EF4-FFF2-40B4-BE49-F238E27FC236}">
                <a16:creationId xmlns:a16="http://schemas.microsoft.com/office/drawing/2014/main" id="{349C258F-6A50-4CAD-B76C-9AE86F5B98AB}"/>
              </a:ext>
            </a:extLst>
          </p:cNvPr>
          <p:cNvGrpSpPr/>
          <p:nvPr/>
        </p:nvGrpSpPr>
        <p:grpSpPr>
          <a:xfrm>
            <a:off x="8216271" y="5270653"/>
            <a:ext cx="765338" cy="551543"/>
            <a:chOff x="9405691" y="5349447"/>
            <a:chExt cx="765338" cy="551543"/>
          </a:xfrm>
        </p:grpSpPr>
        <p:sp>
          <p:nvSpPr>
            <p:cNvPr id="118" name="Rectangle 117">
              <a:extLst>
                <a:ext uri="{FF2B5EF4-FFF2-40B4-BE49-F238E27FC236}">
                  <a16:creationId xmlns:a16="http://schemas.microsoft.com/office/drawing/2014/main" id="{76CFFA06-7E26-4DAB-89DF-EB5ED14A049B}"/>
                </a:ext>
              </a:extLst>
            </p:cNvPr>
            <p:cNvSpPr/>
            <p:nvPr/>
          </p:nvSpPr>
          <p:spPr>
            <a:xfrm>
              <a:off x="9405691" y="5716324"/>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23" name="Picture 22">
              <a:extLst>
                <a:ext uri="{FF2B5EF4-FFF2-40B4-BE49-F238E27FC236}">
                  <a16:creationId xmlns:a16="http://schemas.microsoft.com/office/drawing/2014/main" id="{AC6C9EF4-A4DA-4400-80D4-E62B347374AA}"/>
                </a:ext>
              </a:extLst>
            </p:cNvPr>
            <p:cNvPicPr>
              <a:picLocks noChangeAspect="1"/>
            </p:cNvPicPr>
            <p:nvPr/>
          </p:nvPicPr>
          <p:blipFill>
            <a:blip r:embed="rId3"/>
            <a:srcRect/>
            <a:stretch/>
          </p:blipFill>
          <p:spPr>
            <a:xfrm>
              <a:off x="9626806" y="5349447"/>
              <a:ext cx="323108" cy="323108"/>
            </a:xfrm>
            <a:prstGeom prst="rect">
              <a:avLst/>
            </a:prstGeom>
          </p:spPr>
        </p:pic>
      </p:grpSp>
      <p:grpSp>
        <p:nvGrpSpPr>
          <p:cNvPr id="25" name="Group 24" descr="edge">
            <a:extLst>
              <a:ext uri="{FF2B5EF4-FFF2-40B4-BE49-F238E27FC236}">
                <a16:creationId xmlns:a16="http://schemas.microsoft.com/office/drawing/2014/main" id="{FC0395F8-DAD5-4997-9DFC-5B6771F73810}"/>
              </a:ext>
            </a:extLst>
          </p:cNvPr>
          <p:cNvGrpSpPr/>
          <p:nvPr/>
        </p:nvGrpSpPr>
        <p:grpSpPr>
          <a:xfrm>
            <a:off x="9457640" y="5255205"/>
            <a:ext cx="385145" cy="555753"/>
            <a:chOff x="10647060" y="5333999"/>
            <a:chExt cx="385145" cy="555753"/>
          </a:xfrm>
        </p:grpSpPr>
        <p:sp>
          <p:nvSpPr>
            <p:cNvPr id="110" name="Rectangle 109">
              <a:extLst>
                <a:ext uri="{FF2B5EF4-FFF2-40B4-BE49-F238E27FC236}">
                  <a16:creationId xmlns:a16="http://schemas.microsoft.com/office/drawing/2014/main" id="{CF88673A-59D3-4D76-887E-C9B99550CA3A}"/>
                </a:ext>
              </a:extLst>
            </p:cNvPr>
            <p:cNvSpPr/>
            <p:nvPr/>
          </p:nvSpPr>
          <p:spPr>
            <a:xfrm>
              <a:off x="10665706" y="5705086"/>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Edge</a:t>
              </a:r>
            </a:p>
          </p:txBody>
        </p:sp>
        <p:grpSp>
          <p:nvGrpSpPr>
            <p:cNvPr id="79" name="Group 78" descr="factory, manufacturing">
              <a:extLst>
                <a:ext uri="{FF2B5EF4-FFF2-40B4-BE49-F238E27FC236}">
                  <a16:creationId xmlns:a16="http://schemas.microsoft.com/office/drawing/2014/main" id="{24FF4BD5-7431-4192-AE8B-186A1AB96265}"/>
                </a:ext>
              </a:extLst>
            </p:cNvPr>
            <p:cNvGrpSpPr/>
            <p:nvPr/>
          </p:nvGrpSpPr>
          <p:grpSpPr>
            <a:xfrm>
              <a:off x="10647060" y="5333999"/>
              <a:ext cx="385145" cy="269787"/>
              <a:chOff x="4298951" y="1169989"/>
              <a:chExt cx="328613" cy="230188"/>
            </a:xfrm>
          </p:grpSpPr>
          <p:sp>
            <p:nvSpPr>
              <p:cNvPr id="80" name="Rectangle 79">
                <a:extLst>
                  <a:ext uri="{FF2B5EF4-FFF2-40B4-BE49-F238E27FC236}">
                    <a16:creationId xmlns:a16="http://schemas.microsoft.com/office/drawing/2014/main" id="{D123C6FE-7C6E-4D50-9E24-6F104E1775E2}"/>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81">
                <a:extLst>
                  <a:ext uri="{FF2B5EF4-FFF2-40B4-BE49-F238E27FC236}">
                    <a16:creationId xmlns:a16="http://schemas.microsoft.com/office/drawing/2014/main" id="{AD02793F-FBB5-4183-A5AE-E8A96AFF66F6}"/>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F94A50DD-4E81-4121-9F0C-AD152BB99827}"/>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51F80E84-CC93-46A3-B129-568B071101EB}"/>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3447BC5A-6694-435B-AC0B-10E190D0564A}"/>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6" name="Straight Connector 5">
            <a:extLst>
              <a:ext uri="{FF2B5EF4-FFF2-40B4-BE49-F238E27FC236}">
                <a16:creationId xmlns:a16="http://schemas.microsoft.com/office/drawing/2014/main" id="{D4496608-CB4B-4FCF-9B7F-AF6896E1E2C8}"/>
              </a:ext>
              <a:ext uri="{C183D7F6-B498-43B3-948B-1728B52AA6E4}">
                <adec:decorative xmlns:adec="http://schemas.microsoft.com/office/drawing/2017/decorative" val="1"/>
              </a:ext>
            </a:extLst>
          </p:cNvPr>
          <p:cNvCxnSpPr>
            <a:cxnSpLocks/>
          </p:cNvCxnSpPr>
          <p:nvPr/>
        </p:nvCxnSpPr>
        <p:spPr>
          <a:xfrm>
            <a:off x="9495408" y="3401335"/>
            <a:ext cx="0" cy="605094"/>
          </a:xfrm>
          <a:prstGeom prst="line">
            <a:avLst/>
          </a:prstGeom>
          <a:ln w="19050">
            <a:solidFill>
              <a:schemeClr val="accent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B5D2070-6D88-4D33-8123-5DC7100E3389}"/>
              </a:ext>
              <a:ext uri="{C183D7F6-B498-43B3-948B-1728B52AA6E4}">
                <adec:decorative xmlns:adec="http://schemas.microsoft.com/office/drawing/2017/decorative" val="1"/>
              </a:ext>
            </a:extLst>
          </p:cNvPr>
          <p:cNvSpPr/>
          <p:nvPr/>
        </p:nvSpPr>
        <p:spPr>
          <a:xfrm>
            <a:off x="4139062" y="2521475"/>
            <a:ext cx="610250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Inventory, Organization, Governance</a:t>
            </a:r>
          </a:p>
        </p:txBody>
      </p:sp>
      <p:sp>
        <p:nvSpPr>
          <p:cNvPr id="21" name="Rectangle 20">
            <a:extLst>
              <a:ext uri="{FF2B5EF4-FFF2-40B4-BE49-F238E27FC236}">
                <a16:creationId xmlns:a16="http://schemas.microsoft.com/office/drawing/2014/main" id="{F2883567-9360-4930-88DD-E6FF3E96AF1F}"/>
              </a:ext>
            </a:extLst>
          </p:cNvPr>
          <p:cNvSpPr/>
          <p:nvPr/>
        </p:nvSpPr>
        <p:spPr bwMode="auto">
          <a:xfrm>
            <a:off x="9006175" y="2592052"/>
            <a:ext cx="642146" cy="45793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j-ea"/>
                <a:cs typeface="+mj-cs"/>
              </a:rPr>
              <a:t>Extensibility </a:t>
            </a:r>
            <a:br>
              <a:rPr kumimoji="0" lang="en-US" sz="800" b="0" i="0" u="none" strike="noStrike" kern="1200" cap="none" spc="0" normalizeH="0" baseline="0" noProof="0">
                <a:ln>
                  <a:noFill/>
                </a:ln>
                <a:solidFill>
                  <a:srgbClr val="FFFFFF"/>
                </a:solidFill>
                <a:effectLst/>
                <a:uLnTx/>
                <a:uFillTx/>
                <a:latin typeface="Segoe UI"/>
                <a:ea typeface="+mj-ea"/>
                <a:cs typeface="+mj-cs"/>
              </a:rPr>
            </a:br>
            <a:r>
              <a:rPr kumimoji="0" lang="en-US" sz="800" b="0" i="0" u="none" strike="noStrike" kern="1200" cap="none" spc="0" normalizeH="0" baseline="0" noProof="0">
                <a:ln>
                  <a:noFill/>
                </a:ln>
                <a:solidFill>
                  <a:srgbClr val="FFFFFF"/>
                </a:solidFill>
                <a:effectLst/>
                <a:uLnTx/>
                <a:uFillTx/>
                <a:latin typeface="Segoe UI"/>
                <a:ea typeface="+mj-ea"/>
                <a:cs typeface="+mj-cs"/>
              </a:rPr>
              <a:t>for new resources</a:t>
            </a:r>
          </a:p>
        </p:txBody>
      </p:sp>
      <p:sp>
        <p:nvSpPr>
          <p:cNvPr id="74" name="Rectangle 73">
            <a:extLst>
              <a:ext uri="{FF2B5EF4-FFF2-40B4-BE49-F238E27FC236}">
                <a16:creationId xmlns:a16="http://schemas.microsoft.com/office/drawing/2014/main" id="{71E00AC4-3A0F-4B33-AD59-79D96D500F1B}"/>
              </a:ext>
            </a:extLst>
          </p:cNvPr>
          <p:cNvSpPr/>
          <p:nvPr/>
        </p:nvSpPr>
        <p:spPr>
          <a:xfrm>
            <a:off x="3096520" y="2924745"/>
            <a:ext cx="1146793"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Control</a:t>
            </a:r>
          </a:p>
        </p:txBody>
      </p:sp>
      <p:sp>
        <p:nvSpPr>
          <p:cNvPr id="75" name="Rectangle 74">
            <a:extLst>
              <a:ext uri="{FF2B5EF4-FFF2-40B4-BE49-F238E27FC236}">
                <a16:creationId xmlns:a16="http://schemas.microsoft.com/office/drawing/2014/main" id="{F9130DFC-5F50-4AAD-9605-8FDEEBD18498}"/>
              </a:ext>
            </a:extLst>
          </p:cNvPr>
          <p:cNvSpPr/>
          <p:nvPr/>
        </p:nvSpPr>
        <p:spPr>
          <a:xfrm>
            <a:off x="3096520" y="4296302"/>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Resources</a:t>
            </a:r>
          </a:p>
        </p:txBody>
      </p:sp>
      <p:sp>
        <p:nvSpPr>
          <p:cNvPr id="77" name="Rectangle 76">
            <a:extLst>
              <a:ext uri="{FF2B5EF4-FFF2-40B4-BE49-F238E27FC236}">
                <a16:creationId xmlns:a16="http://schemas.microsoft.com/office/drawing/2014/main" id="{E21C51ED-85B6-4966-B65B-A6B2A287DF03}"/>
              </a:ext>
            </a:extLst>
          </p:cNvPr>
          <p:cNvSpPr/>
          <p:nvPr/>
        </p:nvSpPr>
        <p:spPr>
          <a:xfrm>
            <a:off x="3096520" y="5418443"/>
            <a:ext cx="1065645" cy="215444"/>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Facilities</a:t>
            </a:r>
          </a:p>
        </p:txBody>
      </p:sp>
      <p:cxnSp>
        <p:nvCxnSpPr>
          <p:cNvPr id="78" name="Straight Arrow Connector 77">
            <a:extLst>
              <a:ext uri="{FF2B5EF4-FFF2-40B4-BE49-F238E27FC236}">
                <a16:creationId xmlns:a16="http://schemas.microsoft.com/office/drawing/2014/main" id="{C56B06ED-DFF1-4A6D-AC7C-78FC7996BFBD}"/>
              </a:ext>
              <a:ext uri="{C183D7F6-B498-43B3-948B-1728B52AA6E4}">
                <adec:decorative xmlns:adec="http://schemas.microsoft.com/office/drawing/2017/decorative" val="1"/>
              </a:ext>
            </a:extLst>
          </p:cNvPr>
          <p:cNvCxnSpPr>
            <a:cxnSpLocks/>
          </p:cNvCxnSpPr>
          <p:nvPr/>
        </p:nvCxnSpPr>
        <p:spPr>
          <a:xfrm>
            <a:off x="2797567" y="3430616"/>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3038D26-C9AA-4065-AD71-7C8469719C0F}"/>
              </a:ext>
              <a:ext uri="{C183D7F6-B498-43B3-948B-1728B52AA6E4}">
                <adec:decorative xmlns:adec="http://schemas.microsoft.com/office/drawing/2017/decorative" val="1"/>
              </a:ext>
            </a:extLst>
          </p:cNvPr>
          <p:cNvCxnSpPr>
            <a:cxnSpLocks/>
          </p:cNvCxnSpPr>
          <p:nvPr/>
        </p:nvCxnSpPr>
        <p:spPr>
          <a:xfrm>
            <a:off x="2797567" y="4805595"/>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8D3F5F4-2A1D-4C5E-8EDC-75E8DAEDFA2E}"/>
              </a:ext>
              <a:ext uri="{C183D7F6-B498-43B3-948B-1728B52AA6E4}">
                <adec:decorative xmlns:adec="http://schemas.microsoft.com/office/drawing/2017/decorative" val="1"/>
              </a:ext>
            </a:extLst>
          </p:cNvPr>
          <p:cNvSpPr/>
          <p:nvPr/>
        </p:nvSpPr>
        <p:spPr>
          <a:xfrm>
            <a:off x="4135155" y="4113338"/>
            <a:ext cx="2027115"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Servers | Kubernetes Clusters | Databases | etc.</a:t>
            </a:r>
          </a:p>
        </p:txBody>
      </p:sp>
      <p:sp>
        <p:nvSpPr>
          <p:cNvPr id="28" name="Rectangle 27">
            <a:extLst>
              <a:ext uri="{FF2B5EF4-FFF2-40B4-BE49-F238E27FC236}">
                <a16:creationId xmlns:a16="http://schemas.microsoft.com/office/drawing/2014/main" id="{3C1CDA1F-8725-432A-A6AA-DAF4D5464363}"/>
              </a:ext>
              <a:ext uri="{C183D7F6-B498-43B3-948B-1728B52AA6E4}">
                <adec:decorative xmlns:adec="http://schemas.microsoft.com/office/drawing/2017/decorative" val="1"/>
              </a:ext>
            </a:extLst>
          </p:cNvPr>
          <p:cNvSpPr/>
          <p:nvPr/>
        </p:nvSpPr>
        <p:spPr>
          <a:xfrm>
            <a:off x="4162165" y="5235479"/>
            <a:ext cx="2018143"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Regions</a:t>
            </a:r>
          </a:p>
        </p:txBody>
      </p:sp>
      <p:sp>
        <p:nvSpPr>
          <p:cNvPr id="48" name="Rectangle 47">
            <a:extLst>
              <a:ext uri="{FF2B5EF4-FFF2-40B4-BE49-F238E27FC236}">
                <a16:creationId xmlns:a16="http://schemas.microsoft.com/office/drawing/2014/main" id="{C6A49F1C-C694-4D8B-8DAA-9F4D819FC43E}"/>
              </a:ext>
            </a:extLst>
          </p:cNvPr>
          <p:cNvSpPr/>
          <p:nvPr/>
        </p:nvSpPr>
        <p:spPr>
          <a:xfrm>
            <a:off x="850689" y="1256034"/>
            <a:ext cx="1163718" cy="104781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457200"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Azure </a:t>
            </a:r>
            <a:br>
              <a:rPr kumimoji="0" lang="en-US" sz="1200" b="0" i="0" u="none" strike="noStrike" kern="1200" cap="none" spc="0" normalizeH="0" baseline="0" noProof="0">
                <a:ln>
                  <a:noFill/>
                </a:ln>
                <a:solidFill>
                  <a:srgbClr val="50E6FF"/>
                </a:solidFill>
                <a:effectLst/>
                <a:uLnTx/>
                <a:uFillTx/>
                <a:latin typeface="Segoe UI Semibold"/>
                <a:ea typeface="+mj-ea"/>
                <a:cs typeface="+mj-cs"/>
              </a:rPr>
            </a:br>
            <a:r>
              <a:rPr kumimoji="0" lang="en-US" sz="1200" b="0" i="0" u="none" strike="noStrike" kern="1200" cap="none" spc="0" normalizeH="0" baseline="0" noProof="0">
                <a:ln>
                  <a:noFill/>
                </a:ln>
                <a:solidFill>
                  <a:srgbClr val="50E6FF"/>
                </a:solidFill>
                <a:effectLst/>
                <a:uLnTx/>
                <a:uFillTx/>
                <a:latin typeface="Segoe UI Semibold"/>
                <a:ea typeface="+mj-ea"/>
                <a:cs typeface="+mj-cs"/>
              </a:rPr>
              <a:t>customers</a:t>
            </a:r>
          </a:p>
        </p:txBody>
      </p:sp>
      <p:pic>
        <p:nvPicPr>
          <p:cNvPr id="49" name="Graphic 48" descr="Users">
            <a:extLst>
              <a:ext uri="{FF2B5EF4-FFF2-40B4-BE49-F238E27FC236}">
                <a16:creationId xmlns:a16="http://schemas.microsoft.com/office/drawing/2014/main" id="{D59F6F66-519F-4AA0-ADD3-C6139D3218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7555" y="1272415"/>
            <a:ext cx="540462" cy="540462"/>
          </a:xfrm>
          <a:prstGeom prst="rect">
            <a:avLst/>
          </a:prstGeom>
        </p:spPr>
      </p:pic>
      <p:sp>
        <p:nvSpPr>
          <p:cNvPr id="53" name="Rectangle 52">
            <a:extLst>
              <a:ext uri="{FF2B5EF4-FFF2-40B4-BE49-F238E27FC236}">
                <a16:creationId xmlns:a16="http://schemas.microsoft.com/office/drawing/2014/main" id="{746CC710-9730-4177-AB32-37D86BCDFEC8}"/>
              </a:ext>
            </a:extLst>
          </p:cNvPr>
          <p:cNvSpPr/>
          <p:nvPr/>
        </p:nvSpPr>
        <p:spPr>
          <a:xfrm>
            <a:off x="850616" y="2520708"/>
            <a:ext cx="1163718" cy="10478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Tools and experiences</a:t>
            </a:r>
          </a:p>
        </p:txBody>
      </p:sp>
      <p:cxnSp>
        <p:nvCxnSpPr>
          <p:cNvPr id="54" name="Straight Arrow Connector 53">
            <a:extLst>
              <a:ext uri="{FF2B5EF4-FFF2-40B4-BE49-F238E27FC236}">
                <a16:creationId xmlns:a16="http://schemas.microsoft.com/office/drawing/2014/main" id="{CAF8487E-B34E-4218-82EE-A5682DFE8CA1}"/>
              </a:ext>
              <a:ext uri="{C183D7F6-B498-43B3-948B-1728B52AA6E4}">
                <adec:decorative xmlns:adec="http://schemas.microsoft.com/office/drawing/2017/decorative" val="1"/>
              </a:ext>
            </a:extLst>
          </p:cNvPr>
          <p:cNvCxnSpPr>
            <a:cxnSpLocks/>
          </p:cNvCxnSpPr>
          <p:nvPr/>
        </p:nvCxnSpPr>
        <p:spPr>
          <a:xfrm flipV="1">
            <a:off x="1432476" y="2213506"/>
            <a:ext cx="0" cy="363697"/>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6A2C5F0-92AE-4092-A502-3473D13045E5}"/>
              </a:ext>
              <a:ext uri="{C183D7F6-B498-43B3-948B-1728B52AA6E4}">
                <adec:decorative xmlns:adec="http://schemas.microsoft.com/office/drawing/2017/decorative" val="1"/>
              </a:ext>
            </a:extLst>
          </p:cNvPr>
          <p:cNvCxnSpPr>
            <a:cxnSpLocks/>
          </p:cNvCxnSpPr>
          <p:nvPr/>
        </p:nvCxnSpPr>
        <p:spPr>
          <a:xfrm>
            <a:off x="1855866" y="3044618"/>
            <a:ext cx="919347"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A1C75AD3-AF19-413B-8075-ECA94112E054}"/>
              </a:ext>
              <a:ext uri="{C183D7F6-B498-43B3-948B-1728B52AA6E4}">
                <adec:decorative xmlns:adec="http://schemas.microsoft.com/office/drawing/2017/decorative" val="1"/>
              </a:ext>
            </a:extLst>
          </p:cNvPr>
          <p:cNvSpPr/>
          <p:nvPr/>
        </p:nvSpPr>
        <p:spPr>
          <a:xfrm>
            <a:off x="2616744" y="1337487"/>
            <a:ext cx="7911241" cy="88749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58" name="Rectangle 57">
            <a:extLst>
              <a:ext uri="{FF2B5EF4-FFF2-40B4-BE49-F238E27FC236}">
                <a16:creationId xmlns:a16="http://schemas.microsoft.com/office/drawing/2014/main" id="{5387882B-0A3F-4E6C-BAD6-77128486685E}"/>
              </a:ext>
              <a:ext uri="{C183D7F6-B498-43B3-948B-1728B52AA6E4}">
                <adec:decorative xmlns:adec="http://schemas.microsoft.com/office/drawing/2017/decorative" val="1"/>
              </a:ext>
            </a:extLst>
          </p:cNvPr>
          <p:cNvSpPr/>
          <p:nvPr/>
        </p:nvSpPr>
        <p:spPr>
          <a:xfrm>
            <a:off x="4135154" y="1490550"/>
            <a:ext cx="6102506" cy="58137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j-ea"/>
                <a:cs typeface="+mj-cs"/>
              </a:rPr>
              <a:t>Secure | Monitor | Protect | Automate | Develop</a:t>
            </a:r>
          </a:p>
        </p:txBody>
      </p:sp>
      <p:sp>
        <p:nvSpPr>
          <p:cNvPr id="63" name="Rectangle 62">
            <a:extLst>
              <a:ext uri="{FF2B5EF4-FFF2-40B4-BE49-F238E27FC236}">
                <a16:creationId xmlns:a16="http://schemas.microsoft.com/office/drawing/2014/main" id="{299DD8FE-C15B-429C-A692-ABB7645BF69F}"/>
              </a:ext>
            </a:extLst>
          </p:cNvPr>
          <p:cNvSpPr/>
          <p:nvPr/>
        </p:nvSpPr>
        <p:spPr>
          <a:xfrm>
            <a:off x="3096519" y="1565793"/>
            <a:ext cx="965994" cy="430887"/>
          </a:xfrm>
          <a:prstGeom prst="rect">
            <a:avLst/>
          </a:prstGeom>
        </p:spPr>
        <p:txBody>
          <a:bodyPr wrap="squar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&amp; operate</a:t>
            </a:r>
          </a:p>
        </p:txBody>
      </p:sp>
      <p:cxnSp>
        <p:nvCxnSpPr>
          <p:cNvPr id="64" name="Straight Arrow Connector 63">
            <a:extLst>
              <a:ext uri="{FF2B5EF4-FFF2-40B4-BE49-F238E27FC236}">
                <a16:creationId xmlns:a16="http://schemas.microsoft.com/office/drawing/2014/main" id="{ACC65BA0-DC6D-4A92-93DA-C8C9F869B154}"/>
              </a:ext>
              <a:ext uri="{C183D7F6-B498-43B3-948B-1728B52AA6E4}">
                <adec:decorative xmlns:adec="http://schemas.microsoft.com/office/drawing/2017/decorative" val="1"/>
              </a:ext>
            </a:extLst>
          </p:cNvPr>
          <p:cNvCxnSpPr>
            <a:cxnSpLocks/>
          </p:cNvCxnSpPr>
          <p:nvPr/>
        </p:nvCxnSpPr>
        <p:spPr>
          <a:xfrm>
            <a:off x="2797567" y="2025509"/>
            <a:ext cx="0" cy="612848"/>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5" name="Group 64" descr="Microsoft Azure logo">
            <a:extLst>
              <a:ext uri="{FF2B5EF4-FFF2-40B4-BE49-F238E27FC236}">
                <a16:creationId xmlns:a16="http://schemas.microsoft.com/office/drawing/2014/main" id="{69ABD5AC-591A-4874-BB83-501B0DF0A711}"/>
              </a:ext>
            </a:extLst>
          </p:cNvPr>
          <p:cNvGrpSpPr/>
          <p:nvPr/>
        </p:nvGrpSpPr>
        <p:grpSpPr>
          <a:xfrm>
            <a:off x="5724601" y="755607"/>
            <a:ext cx="1685927" cy="311236"/>
            <a:chOff x="9047655" y="4372095"/>
            <a:chExt cx="1685927" cy="311236"/>
          </a:xfrm>
        </p:grpSpPr>
        <p:pic>
          <p:nvPicPr>
            <p:cNvPr id="66" name="Picture 65" descr="A picture containing drawing&#10;&#10;Description automatically generated">
              <a:extLst>
                <a:ext uri="{FF2B5EF4-FFF2-40B4-BE49-F238E27FC236}">
                  <a16:creationId xmlns:a16="http://schemas.microsoft.com/office/drawing/2014/main" id="{8F89D1E5-CA29-49F6-8378-3E5F173F4DA9}"/>
                </a:ext>
              </a:extLst>
            </p:cNvPr>
            <p:cNvPicPr>
              <a:picLocks noChangeAspect="1"/>
            </p:cNvPicPr>
            <p:nvPr/>
          </p:nvPicPr>
          <p:blipFill rotWithShape="1">
            <a:blip r:embed="rId6">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F098152A-8D70-42FC-922B-F08A2E7F9E7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3560860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A4D8-755A-4A32-832E-58762EAD3D08}"/>
              </a:ext>
            </a:extLst>
          </p:cNvPr>
          <p:cNvSpPr>
            <a:spLocks noGrp="1"/>
          </p:cNvSpPr>
          <p:nvPr>
            <p:ph type="title"/>
          </p:nvPr>
        </p:nvSpPr>
        <p:spPr/>
        <p:txBody>
          <a:bodyPr/>
          <a:lstStyle/>
          <a:p>
            <a:pPr lvl="0"/>
            <a:r>
              <a:rPr lang="en-US" noProof="0"/>
              <a:t>Azure Arc</a:t>
            </a:r>
            <a:br>
              <a:rPr lang="en-US" noProof="0"/>
            </a:br>
            <a:r>
              <a:rPr lang="en-US" sz="2000" spc="0">
                <a:latin typeface="+mn-lt"/>
              </a:rPr>
              <a:t>Bring Azure services and management to any infrastructure</a:t>
            </a:r>
          </a:p>
        </p:txBody>
      </p:sp>
      <p:grpSp>
        <p:nvGrpSpPr>
          <p:cNvPr id="9" name="Group 8" descr="Organize and govern &#10;across environments&#10;">
            <a:extLst>
              <a:ext uri="{FF2B5EF4-FFF2-40B4-BE49-F238E27FC236}">
                <a16:creationId xmlns:a16="http://schemas.microsoft.com/office/drawing/2014/main" id="{1298D0A4-8272-4906-95B2-DCA4458AD20A}"/>
              </a:ext>
            </a:extLst>
          </p:cNvPr>
          <p:cNvGrpSpPr/>
          <p:nvPr/>
        </p:nvGrpSpPr>
        <p:grpSpPr>
          <a:xfrm>
            <a:off x="577486" y="2017713"/>
            <a:ext cx="3616755" cy="4436528"/>
            <a:chOff x="577486" y="2017713"/>
            <a:chExt cx="3616755" cy="4436528"/>
          </a:xfrm>
        </p:grpSpPr>
        <p:sp>
          <p:nvSpPr>
            <p:cNvPr id="7" name="Rectangle 6">
              <a:extLst>
                <a:ext uri="{FF2B5EF4-FFF2-40B4-BE49-F238E27FC236}">
                  <a16:creationId xmlns:a16="http://schemas.microsoft.com/office/drawing/2014/main" id="{46E13873-8E95-4FC3-9277-6A995E8A3E40}"/>
                </a:ext>
              </a:extLst>
            </p:cNvPr>
            <p:cNvSpPr/>
            <p:nvPr/>
          </p:nvSpPr>
          <p:spPr bwMode="auto">
            <a:xfrm>
              <a:off x="628081" y="201771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221" name="Rectangle 220">
              <a:extLst>
                <a:ext uri="{FF2B5EF4-FFF2-40B4-BE49-F238E27FC236}">
                  <a16:creationId xmlns:a16="http://schemas.microsoft.com/office/drawing/2014/main" id="{21397C9C-7719-488E-85E4-C23B9C75616F}"/>
                </a:ext>
              </a:extLst>
            </p:cNvPr>
            <p:cNvSpPr/>
            <p:nvPr/>
          </p:nvSpPr>
          <p:spPr bwMode="auto">
            <a:xfrm>
              <a:off x="628081" y="4836813"/>
              <a:ext cx="3566160" cy="15973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Get servers and Kubernetes clusters that are sprawling across clouds, datacenters and edge under control by centrally organizing and governing from a single place. </a:t>
              </a:r>
            </a:p>
          </p:txBody>
        </p:sp>
        <p:sp>
          <p:nvSpPr>
            <p:cNvPr id="223" name="Rectangle 222">
              <a:extLst>
                <a:ext uri="{FF2B5EF4-FFF2-40B4-BE49-F238E27FC236}">
                  <a16:creationId xmlns:a16="http://schemas.microsoft.com/office/drawing/2014/main" id="{3F0F7642-A71B-4E21-8E2F-2086C67233EA}"/>
                </a:ext>
              </a:extLst>
            </p:cNvPr>
            <p:cNvSpPr/>
            <p:nvPr/>
          </p:nvSpPr>
          <p:spPr bwMode="auto">
            <a:xfrm>
              <a:off x="577486" y="402834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Organize and govern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across environments</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8" name="Group 7">
              <a:extLst>
                <a:ext uri="{FF2B5EF4-FFF2-40B4-BE49-F238E27FC236}">
                  <a16:creationId xmlns:a16="http://schemas.microsoft.com/office/drawing/2014/main" id="{54B974A3-2363-4D48-99EB-7D9AB03AED8A}"/>
                </a:ext>
              </a:extLst>
            </p:cNvPr>
            <p:cNvGrpSpPr/>
            <p:nvPr/>
          </p:nvGrpSpPr>
          <p:grpSpPr>
            <a:xfrm>
              <a:off x="996568" y="2293266"/>
              <a:ext cx="2727997" cy="1612797"/>
              <a:chOff x="930694" y="2293266"/>
              <a:chExt cx="2727997" cy="1612797"/>
            </a:xfrm>
          </p:grpSpPr>
          <p:grpSp>
            <p:nvGrpSpPr>
              <p:cNvPr id="224" name="Group 223">
                <a:extLst>
                  <a:ext uri="{FF2B5EF4-FFF2-40B4-BE49-F238E27FC236}">
                    <a16:creationId xmlns:a16="http://schemas.microsoft.com/office/drawing/2014/main" id="{CF3D5511-A8B1-430F-8ABF-A5F15ECAF32F}"/>
                  </a:ext>
                </a:extLst>
              </p:cNvPr>
              <p:cNvGrpSpPr/>
              <p:nvPr/>
            </p:nvGrpSpPr>
            <p:grpSpPr>
              <a:xfrm>
                <a:off x="1163631" y="2479127"/>
                <a:ext cx="2495060" cy="1261024"/>
                <a:chOff x="1147337" y="2070101"/>
                <a:chExt cx="2495060" cy="1182727"/>
              </a:xfrm>
            </p:grpSpPr>
            <p:sp>
              <p:nvSpPr>
                <p:cNvPr id="249" name="Rectangle 248">
                  <a:extLst>
                    <a:ext uri="{FF2B5EF4-FFF2-40B4-BE49-F238E27FC236}">
                      <a16:creationId xmlns:a16="http://schemas.microsoft.com/office/drawing/2014/main" id="{3891E953-271C-4E78-A80A-3380364A152E}"/>
                    </a:ext>
                  </a:extLst>
                </p:cNvPr>
                <p:cNvSpPr/>
                <p:nvPr/>
              </p:nvSpPr>
              <p:spPr bwMode="auto">
                <a:xfrm>
                  <a:off x="1147337" y="2070101"/>
                  <a:ext cx="2495060" cy="589496"/>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C451DF2-20FC-4164-956B-25DFBD01B01C}"/>
                    </a:ext>
                  </a:extLst>
                </p:cNvPr>
                <p:cNvSpPr/>
                <p:nvPr/>
              </p:nvSpPr>
              <p:spPr bwMode="auto">
                <a:xfrm>
                  <a:off x="1147337" y="2823547"/>
                  <a:ext cx="2495060" cy="429281"/>
                </a:xfrm>
                <a:prstGeom prst="rect">
                  <a:avLst/>
                </a:prstGeom>
                <a:noFill/>
                <a:ln w="15875">
                  <a:solidFill>
                    <a:schemeClr val="tx1"/>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useBgFill="1">
            <p:nvSpPr>
              <p:cNvPr id="225" name="TextBox 224">
                <a:extLst>
                  <a:ext uri="{FF2B5EF4-FFF2-40B4-BE49-F238E27FC236}">
                    <a16:creationId xmlns:a16="http://schemas.microsoft.com/office/drawing/2014/main" id="{946AF234-CD10-4545-A3F4-D8477A9A961A}"/>
                  </a:ext>
                </a:extLst>
              </p:cNvPr>
              <p:cNvSpPr txBox="1"/>
              <p:nvPr/>
            </p:nvSpPr>
            <p:spPr>
              <a:xfrm>
                <a:off x="2276079" y="2310209"/>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Multi-cloud</a:t>
                </a:r>
              </a:p>
            </p:txBody>
          </p:sp>
          <p:sp useBgFill="1">
            <p:nvSpPr>
              <p:cNvPr id="226" name="TextBox 225">
                <a:extLst>
                  <a:ext uri="{FF2B5EF4-FFF2-40B4-BE49-F238E27FC236}">
                    <a16:creationId xmlns:a16="http://schemas.microsoft.com/office/drawing/2014/main" id="{4BD3E358-3304-48C5-ADAD-2E90BB5FF390}"/>
                  </a:ext>
                </a:extLst>
              </p:cNvPr>
              <p:cNvSpPr txBox="1"/>
              <p:nvPr/>
            </p:nvSpPr>
            <p:spPr>
              <a:xfrm>
                <a:off x="2149079" y="3567509"/>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Datacenter &amp; hosted</a:t>
                </a:r>
              </a:p>
            </p:txBody>
          </p:sp>
          <p:grpSp>
            <p:nvGrpSpPr>
              <p:cNvPr id="227" name="Group 226">
                <a:extLst>
                  <a:ext uri="{FF2B5EF4-FFF2-40B4-BE49-F238E27FC236}">
                    <a16:creationId xmlns:a16="http://schemas.microsoft.com/office/drawing/2014/main" id="{44198970-1101-4921-8FDE-DA18D8F40A54}"/>
                  </a:ext>
                </a:extLst>
              </p:cNvPr>
              <p:cNvGrpSpPr/>
              <p:nvPr/>
            </p:nvGrpSpPr>
            <p:grpSpPr>
              <a:xfrm>
                <a:off x="1716688" y="2791063"/>
                <a:ext cx="1388947" cy="807973"/>
                <a:chOff x="1700394" y="2341905"/>
                <a:chExt cx="1388947" cy="807973"/>
              </a:xfrm>
            </p:grpSpPr>
            <p:pic>
              <p:nvPicPr>
                <p:cNvPr id="233" name="Graphic 232">
                  <a:extLst>
                    <a:ext uri="{FF2B5EF4-FFF2-40B4-BE49-F238E27FC236}">
                      <a16:creationId xmlns:a16="http://schemas.microsoft.com/office/drawing/2014/main" id="{6A7D5012-5D04-4278-A254-59AF2E390F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00394" y="2348857"/>
                  <a:ext cx="247970" cy="247969"/>
                </a:xfrm>
                <a:prstGeom prst="rect">
                  <a:avLst/>
                </a:prstGeom>
              </p:spPr>
            </p:pic>
            <p:grpSp>
              <p:nvGrpSpPr>
                <p:cNvPr id="234" name="storage3" descr="storage">
                  <a:extLst>
                    <a:ext uri="{FF2B5EF4-FFF2-40B4-BE49-F238E27FC236}">
                      <a16:creationId xmlns:a16="http://schemas.microsoft.com/office/drawing/2014/main" id="{DAE9E55E-529B-43DB-B06B-E4FC679971A8}"/>
                    </a:ext>
                  </a:extLst>
                </p:cNvPr>
                <p:cNvGrpSpPr/>
                <p:nvPr/>
              </p:nvGrpSpPr>
              <p:grpSpPr>
                <a:xfrm>
                  <a:off x="2298699" y="2341905"/>
                  <a:ext cx="197143" cy="261873"/>
                  <a:chOff x="19547751" y="2337953"/>
                  <a:chExt cx="652767" cy="867099"/>
                </a:xfrm>
              </p:grpSpPr>
              <p:sp>
                <p:nvSpPr>
                  <p:cNvPr id="246" name="Freeform: Shape 245">
                    <a:extLst>
                      <a:ext uri="{FF2B5EF4-FFF2-40B4-BE49-F238E27FC236}">
                        <a16:creationId xmlns:a16="http://schemas.microsoft.com/office/drawing/2014/main" id="{509588DD-9AD5-4AF9-A05F-5BA711ECF0EF}"/>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160B807-9DCF-4E14-9105-7D8B7999D7D8}"/>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5C0D076A-0998-4B2A-9B87-66EB49B65497}"/>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35" name="Kubernetes" descr="Kubernetes">
                  <a:extLst>
                    <a:ext uri="{FF2B5EF4-FFF2-40B4-BE49-F238E27FC236}">
                      <a16:creationId xmlns:a16="http://schemas.microsoft.com/office/drawing/2014/main" id="{E7D2D402-38CD-49F1-ADD2-BED0746BA2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6188" y="2351265"/>
                  <a:ext cx="243153" cy="243153"/>
                </a:xfrm>
                <a:prstGeom prst="rect">
                  <a:avLst/>
                </a:prstGeom>
              </p:spPr>
            </p:pic>
            <p:grpSp>
              <p:nvGrpSpPr>
                <p:cNvPr id="236" name="Group 235">
                  <a:extLst>
                    <a:ext uri="{FF2B5EF4-FFF2-40B4-BE49-F238E27FC236}">
                      <a16:creationId xmlns:a16="http://schemas.microsoft.com/office/drawing/2014/main" id="{A54D0D81-C580-4FDF-AA74-D6FC299EBD05}"/>
                    </a:ext>
                  </a:extLst>
                </p:cNvPr>
                <p:cNvGrpSpPr/>
                <p:nvPr/>
              </p:nvGrpSpPr>
              <p:grpSpPr>
                <a:xfrm>
                  <a:off x="1700394" y="2888005"/>
                  <a:ext cx="1388947" cy="261873"/>
                  <a:chOff x="1721424" y="2341905"/>
                  <a:chExt cx="1388947" cy="261873"/>
                </a:xfrm>
              </p:grpSpPr>
              <p:pic>
                <p:nvPicPr>
                  <p:cNvPr id="240" name="Graphic 239">
                    <a:extLst>
                      <a:ext uri="{FF2B5EF4-FFF2-40B4-BE49-F238E27FC236}">
                        <a16:creationId xmlns:a16="http://schemas.microsoft.com/office/drawing/2014/main" id="{2502E9D8-15E5-49CE-AB34-2FCA9F9642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1424" y="2348857"/>
                    <a:ext cx="247970" cy="247969"/>
                  </a:xfrm>
                  <a:prstGeom prst="rect">
                    <a:avLst/>
                  </a:prstGeom>
                </p:spPr>
              </p:pic>
              <p:grpSp>
                <p:nvGrpSpPr>
                  <p:cNvPr id="241" name="storage3" descr="storage">
                    <a:extLst>
                      <a:ext uri="{FF2B5EF4-FFF2-40B4-BE49-F238E27FC236}">
                        <a16:creationId xmlns:a16="http://schemas.microsoft.com/office/drawing/2014/main" id="{A359A308-D543-4511-96A9-6010C648B94A}"/>
                      </a:ext>
                    </a:extLst>
                  </p:cNvPr>
                  <p:cNvGrpSpPr/>
                  <p:nvPr/>
                </p:nvGrpSpPr>
                <p:grpSpPr>
                  <a:xfrm>
                    <a:off x="2319729" y="2341905"/>
                    <a:ext cx="197143" cy="261873"/>
                    <a:chOff x="19547751" y="2337953"/>
                    <a:chExt cx="652767" cy="867099"/>
                  </a:xfrm>
                </p:grpSpPr>
                <p:sp>
                  <p:nvSpPr>
                    <p:cNvPr id="243" name="Freeform: Shape 242">
                      <a:extLst>
                        <a:ext uri="{FF2B5EF4-FFF2-40B4-BE49-F238E27FC236}">
                          <a16:creationId xmlns:a16="http://schemas.microsoft.com/office/drawing/2014/main" id="{17825E36-A688-4AB6-8226-675A125D89AB}"/>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18DA8FFA-3C37-41D3-A7A0-6630A2CB5920}"/>
                        </a:ext>
                      </a:extLst>
                    </p:cNvPr>
                    <p:cNvSpPr/>
                    <p:nvPr/>
                  </p:nvSpPr>
                  <p:spPr>
                    <a:xfrm>
                      <a:off x="19547774" y="2471726"/>
                      <a:ext cx="652744" cy="733326"/>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0FD2B890-A2FD-475F-85B7-3E6C6A05557E}"/>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42" name="Kubernetes" descr="Kubernetes">
                    <a:extLst>
                      <a:ext uri="{FF2B5EF4-FFF2-40B4-BE49-F238E27FC236}">
                        <a16:creationId xmlns:a16="http://schemas.microsoft.com/office/drawing/2014/main" id="{1407F717-3475-4E0D-B3BE-FD340E328F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67218" y="2351265"/>
                    <a:ext cx="243153" cy="243153"/>
                  </a:xfrm>
                  <a:prstGeom prst="rect">
                    <a:avLst/>
                  </a:prstGeom>
                </p:spPr>
              </p:pic>
            </p:grpSp>
            <p:cxnSp>
              <p:nvCxnSpPr>
                <p:cNvPr id="237" name="Straight Connector 236">
                  <a:extLst>
                    <a:ext uri="{FF2B5EF4-FFF2-40B4-BE49-F238E27FC236}">
                      <a16:creationId xmlns:a16="http://schemas.microsoft.com/office/drawing/2014/main" id="{7F9ECC9F-47B5-425D-A069-E60A04A61BC4}"/>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1DEE38B-ABC5-4DBD-9942-1EDDCD927BF0}"/>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6719BB-91C4-4B73-861F-33402C751EA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28" name="Picture 227">
                <a:extLst>
                  <a:ext uri="{FF2B5EF4-FFF2-40B4-BE49-F238E27FC236}">
                    <a16:creationId xmlns:a16="http://schemas.microsoft.com/office/drawing/2014/main" id="{F463F2E7-7F6E-4468-BA17-B1B0160FB7E4}"/>
                  </a:ext>
                </a:extLst>
              </p:cNvPr>
              <p:cNvPicPr>
                <a:picLocks noChangeAspect="1"/>
              </p:cNvPicPr>
              <p:nvPr/>
            </p:nvPicPr>
            <p:blipFill rotWithShape="1">
              <a:blip r:embed="rId7"/>
              <a:srcRect l="7868" t="75623" r="62322" b="1137"/>
              <a:stretch/>
            </p:blipFill>
            <p:spPr>
              <a:xfrm>
                <a:off x="930694" y="3352657"/>
                <a:ext cx="476250" cy="353606"/>
              </a:xfrm>
              <a:prstGeom prst="rect">
                <a:avLst/>
              </a:prstGeom>
              <a:solidFill>
                <a:schemeClr val="bg1"/>
              </a:solidFill>
            </p:spPr>
          </p:pic>
          <p:grpSp>
            <p:nvGrpSpPr>
              <p:cNvPr id="229" name="Group 228">
                <a:extLst>
                  <a:ext uri="{FF2B5EF4-FFF2-40B4-BE49-F238E27FC236}">
                    <a16:creationId xmlns:a16="http://schemas.microsoft.com/office/drawing/2014/main" id="{2D3BB26F-3777-49A7-9777-A8D87E7627BC}"/>
                  </a:ext>
                </a:extLst>
              </p:cNvPr>
              <p:cNvGrpSpPr/>
              <p:nvPr/>
            </p:nvGrpSpPr>
            <p:grpSpPr>
              <a:xfrm>
                <a:off x="1678698" y="2293266"/>
                <a:ext cx="575953" cy="290130"/>
                <a:chOff x="1419697" y="2812532"/>
                <a:chExt cx="1091632" cy="549900"/>
              </a:xfrm>
            </p:grpSpPr>
            <p:sp>
              <p:nvSpPr>
                <p:cNvPr id="230" name="cloud 4" descr="cloud">
                  <a:extLst>
                    <a:ext uri="{FF2B5EF4-FFF2-40B4-BE49-F238E27FC236}">
                      <a16:creationId xmlns:a16="http://schemas.microsoft.com/office/drawing/2014/main" id="{1E51B15F-217B-4EC0-8B15-50FF8A25AD35}"/>
                    </a:ext>
                  </a:extLst>
                </p:cNvPr>
                <p:cNvSpPr>
                  <a:spLocks noChangeAspect="1"/>
                </p:cNvSpPr>
                <p:nvPr/>
              </p:nvSpPr>
              <p:spPr bwMode="auto">
                <a:xfrm flipV="1">
                  <a:off x="1419697" y="2812532"/>
                  <a:ext cx="558499" cy="30787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1" name="cloud 4" descr="cloud">
                  <a:extLst>
                    <a:ext uri="{FF2B5EF4-FFF2-40B4-BE49-F238E27FC236}">
                      <a16:creationId xmlns:a16="http://schemas.microsoft.com/office/drawing/2014/main" id="{4B20AE6B-608A-4381-92B7-44BDE36A3981}"/>
                    </a:ext>
                  </a:extLst>
                </p:cNvPr>
                <p:cNvSpPr>
                  <a:spLocks noChangeAspect="1"/>
                </p:cNvSpPr>
                <p:nvPr/>
              </p:nvSpPr>
              <p:spPr bwMode="auto">
                <a:xfrm flipV="1">
                  <a:off x="2078600" y="2940283"/>
                  <a:ext cx="432729"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2" name="cloud 4" descr="cloud">
                  <a:extLst>
                    <a:ext uri="{FF2B5EF4-FFF2-40B4-BE49-F238E27FC236}">
                      <a16:creationId xmlns:a16="http://schemas.microsoft.com/office/drawing/2014/main" id="{4A7CA85B-2EDE-4D94-9AD2-DCB1A3496683}"/>
                    </a:ext>
                  </a:extLst>
                </p:cNvPr>
                <p:cNvSpPr>
                  <a:spLocks noChangeAspect="1"/>
                </p:cNvSpPr>
                <p:nvPr/>
              </p:nvSpPr>
              <p:spPr bwMode="auto">
                <a:xfrm flipV="1">
                  <a:off x="1701951"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grpSp>
      <p:grpSp>
        <p:nvGrpSpPr>
          <p:cNvPr id="10" name="Group 9" descr="At-scale Kubernetes &#10;app management&#10;">
            <a:extLst>
              <a:ext uri="{FF2B5EF4-FFF2-40B4-BE49-F238E27FC236}">
                <a16:creationId xmlns:a16="http://schemas.microsoft.com/office/drawing/2014/main" id="{02E73AF3-2D2D-4E30-B86D-D0B70E876215}"/>
              </a:ext>
            </a:extLst>
          </p:cNvPr>
          <p:cNvGrpSpPr/>
          <p:nvPr/>
        </p:nvGrpSpPr>
        <p:grpSpPr>
          <a:xfrm>
            <a:off x="4308984" y="2017713"/>
            <a:ext cx="3594327" cy="4436529"/>
            <a:chOff x="4308984" y="2017713"/>
            <a:chExt cx="3594327" cy="4436529"/>
          </a:xfrm>
        </p:grpSpPr>
        <p:sp>
          <p:nvSpPr>
            <p:cNvPr id="109" name="Rectangle 108">
              <a:extLst>
                <a:ext uri="{FF2B5EF4-FFF2-40B4-BE49-F238E27FC236}">
                  <a16:creationId xmlns:a16="http://schemas.microsoft.com/office/drawing/2014/main" id="{D3F314A4-5D1D-46B0-B338-C038D09D8C80}"/>
                </a:ext>
              </a:extLst>
            </p:cNvPr>
            <p:cNvSpPr/>
            <p:nvPr/>
          </p:nvSpPr>
          <p:spPr bwMode="auto">
            <a:xfrm>
              <a:off x="4337151" y="201771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11" name="Rectangle 110">
              <a:extLst>
                <a:ext uri="{FF2B5EF4-FFF2-40B4-BE49-F238E27FC236}">
                  <a16:creationId xmlns:a16="http://schemas.microsoft.com/office/drawing/2014/main" id="{FFBE0998-1C14-4203-8B68-29201678C278}"/>
                </a:ext>
              </a:extLst>
            </p:cNvPr>
            <p:cNvSpPr/>
            <p:nvPr/>
          </p:nvSpPr>
          <p:spPr bwMode="auto">
            <a:xfrm>
              <a:off x="4355572" y="4836814"/>
              <a:ext cx="3547739" cy="16174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1"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ensuring that applications are deployed and configured consistently from source control, at scale.</a:t>
              </a:r>
            </a:p>
          </p:txBody>
        </p:sp>
        <p:sp>
          <p:nvSpPr>
            <p:cNvPr id="112" name="Rectangle 111">
              <a:extLst>
                <a:ext uri="{FF2B5EF4-FFF2-40B4-BE49-F238E27FC236}">
                  <a16:creationId xmlns:a16="http://schemas.microsoft.com/office/drawing/2014/main" id="{D13AAC95-8442-4C7C-A177-F5A1CA7B1FC7}"/>
                </a:ext>
              </a:extLst>
            </p:cNvPr>
            <p:cNvSpPr/>
            <p:nvPr/>
          </p:nvSpPr>
          <p:spPr bwMode="auto">
            <a:xfrm>
              <a:off x="4308984" y="402834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At-scale Kubernetes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app management</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endParaRPr>
            </a:p>
          </p:txBody>
        </p:sp>
        <p:grpSp>
          <p:nvGrpSpPr>
            <p:cNvPr id="5" name="Group 4">
              <a:extLst>
                <a:ext uri="{FF2B5EF4-FFF2-40B4-BE49-F238E27FC236}">
                  <a16:creationId xmlns:a16="http://schemas.microsoft.com/office/drawing/2014/main" id="{BB4C9E4C-8553-44CF-9A19-4351A2184026}"/>
                </a:ext>
              </a:extLst>
            </p:cNvPr>
            <p:cNvGrpSpPr/>
            <p:nvPr/>
          </p:nvGrpSpPr>
          <p:grpSpPr>
            <a:xfrm>
              <a:off x="4910932" y="2676474"/>
              <a:ext cx="2362264" cy="830647"/>
              <a:chOff x="5155718" y="2572948"/>
              <a:chExt cx="2362264" cy="830647"/>
            </a:xfrm>
          </p:grpSpPr>
          <p:grpSp>
            <p:nvGrpSpPr>
              <p:cNvPr id="120" name="Group 119">
                <a:extLst>
                  <a:ext uri="{FF2B5EF4-FFF2-40B4-BE49-F238E27FC236}">
                    <a16:creationId xmlns:a16="http://schemas.microsoft.com/office/drawing/2014/main" id="{54B43760-D5D9-46BD-BAA7-3B3468262049}"/>
                  </a:ext>
                </a:extLst>
              </p:cNvPr>
              <p:cNvGrpSpPr/>
              <p:nvPr/>
            </p:nvGrpSpPr>
            <p:grpSpPr>
              <a:xfrm>
                <a:off x="5155718" y="2682058"/>
                <a:ext cx="2362264" cy="721537"/>
                <a:chOff x="4607560" y="2803716"/>
                <a:chExt cx="1880033" cy="574244"/>
              </a:xfrm>
            </p:grpSpPr>
            <p:grpSp>
              <p:nvGrpSpPr>
                <p:cNvPr id="121" name="Group 120">
                  <a:extLst>
                    <a:ext uri="{FF2B5EF4-FFF2-40B4-BE49-F238E27FC236}">
                      <a16:creationId xmlns:a16="http://schemas.microsoft.com/office/drawing/2014/main" id="{AC0D27D2-151A-4898-AA16-A07E2002E3AE}"/>
                    </a:ext>
                  </a:extLst>
                </p:cNvPr>
                <p:cNvGrpSpPr/>
                <p:nvPr/>
              </p:nvGrpSpPr>
              <p:grpSpPr>
                <a:xfrm>
                  <a:off x="4836485" y="3049171"/>
                  <a:ext cx="1267691" cy="83127"/>
                  <a:chOff x="1558636" y="2758787"/>
                  <a:chExt cx="1267691" cy="83127"/>
                </a:xfrm>
              </p:grpSpPr>
              <p:cxnSp>
                <p:nvCxnSpPr>
                  <p:cNvPr id="180" name="Straight Connector 179">
                    <a:extLst>
                      <a:ext uri="{FF2B5EF4-FFF2-40B4-BE49-F238E27FC236}">
                        <a16:creationId xmlns:a16="http://schemas.microsoft.com/office/drawing/2014/main" id="{DE0212B2-BC2A-4A69-ABDD-1E19FEC686FD}"/>
                      </a:ext>
                    </a:extLst>
                  </p:cNvPr>
                  <p:cNvCxnSpPr>
                    <a:cxnSpLocks/>
                  </p:cNvCxnSpPr>
                  <p:nvPr/>
                </p:nvCxnSpPr>
                <p:spPr>
                  <a:xfrm>
                    <a:off x="1558636" y="2800350"/>
                    <a:ext cx="1267691" cy="0"/>
                  </a:xfrm>
                  <a:prstGeom prst="lin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1" name="Rectangle 40">
                    <a:extLst>
                      <a:ext uri="{FF2B5EF4-FFF2-40B4-BE49-F238E27FC236}">
                        <a16:creationId xmlns:a16="http://schemas.microsoft.com/office/drawing/2014/main" id="{B6DB8E61-EC68-4A7A-9084-F5083A389450}"/>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useBgFill="1">
              <p:nvSpPr>
                <p:cNvPr id="123" name="Oval 122">
                  <a:extLst>
                    <a:ext uri="{FF2B5EF4-FFF2-40B4-BE49-F238E27FC236}">
                      <a16:creationId xmlns:a16="http://schemas.microsoft.com/office/drawing/2014/main" id="{C66BED23-3004-4114-AA46-F388BEC67906}"/>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2" name="spreadsheet" descr="spreadsheet, data, paper, list">
                  <a:extLst>
                    <a:ext uri="{FF2B5EF4-FFF2-40B4-BE49-F238E27FC236}">
                      <a16:creationId xmlns:a16="http://schemas.microsoft.com/office/drawing/2014/main" id="{97CDBFB2-99F1-4545-9D97-16FB7081ED55}"/>
                    </a:ext>
                  </a:extLst>
                </p:cNvPr>
                <p:cNvGrpSpPr/>
                <p:nvPr/>
              </p:nvGrpSpPr>
              <p:grpSpPr>
                <a:xfrm>
                  <a:off x="6223458" y="2922863"/>
                  <a:ext cx="264135" cy="333644"/>
                  <a:chOff x="6392789" y="3964742"/>
                  <a:chExt cx="297505" cy="375795"/>
                </a:xfrm>
              </p:grpSpPr>
              <p:sp>
                <p:nvSpPr>
                  <p:cNvPr id="172" name="Freeform: Shape 171">
                    <a:extLst>
                      <a:ext uri="{FF2B5EF4-FFF2-40B4-BE49-F238E27FC236}">
                        <a16:creationId xmlns:a16="http://schemas.microsoft.com/office/drawing/2014/main" id="{678E66A9-E11B-41D0-A19F-DFDFF849B7C4}"/>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5B56C14-3EE5-497C-B983-CE7A482D4E2A}"/>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C43B558-E716-41CE-932D-5AE71465F7D8}"/>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7763825F-175F-4F4B-AC4F-CDC882693E06}"/>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AA7B5A52-EC97-400D-98BD-D0D04413A400}"/>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76A4A83-1153-4F29-A7A3-73E83DC749C3}"/>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09DB3AA7-597D-4FB5-8104-F26C24C553FF}"/>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874133A-7482-419A-BB07-CA3DFB3BA690}"/>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code samples" descr="code samples">
                  <a:extLst>
                    <a:ext uri="{FF2B5EF4-FFF2-40B4-BE49-F238E27FC236}">
                      <a16:creationId xmlns:a16="http://schemas.microsoft.com/office/drawing/2014/main" id="{A92A8B33-B8B2-4C8A-A155-C1472ED7ABD4}"/>
                    </a:ext>
                  </a:extLst>
                </p:cNvPr>
                <p:cNvGrpSpPr/>
                <p:nvPr/>
              </p:nvGrpSpPr>
              <p:grpSpPr>
                <a:xfrm>
                  <a:off x="5379789" y="3013129"/>
                  <a:ext cx="393190" cy="198902"/>
                  <a:chOff x="2548477" y="4015530"/>
                  <a:chExt cx="500554" cy="253214"/>
                </a:xfrm>
              </p:grpSpPr>
              <p:sp>
                <p:nvSpPr>
                  <p:cNvPr id="165" name="Freeform: Shape 164">
                    <a:extLst>
                      <a:ext uri="{FF2B5EF4-FFF2-40B4-BE49-F238E27FC236}">
                        <a16:creationId xmlns:a16="http://schemas.microsoft.com/office/drawing/2014/main" id="{EF871BB8-0E7B-46A0-9A8A-39CE6D329B8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0166213-7BE8-4D61-8892-1E6E7118B0D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8193F27A-4864-4085-B8EC-CAA37C4C530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34C7D95-3772-440F-8700-5D9389BA21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330F014-4415-4CF7-A41D-52BC303F894B}"/>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6" name="globe" descr="globe, earth">
                  <a:extLst>
                    <a:ext uri="{FF2B5EF4-FFF2-40B4-BE49-F238E27FC236}">
                      <a16:creationId xmlns:a16="http://schemas.microsoft.com/office/drawing/2014/main" id="{534C97D9-157D-4879-9EEE-2D0956B61AC2}"/>
                    </a:ext>
                  </a:extLst>
                </p:cNvPr>
                <p:cNvGrpSpPr/>
                <p:nvPr/>
              </p:nvGrpSpPr>
              <p:grpSpPr>
                <a:xfrm>
                  <a:off x="4607560" y="2803716"/>
                  <a:ext cx="574039" cy="574036"/>
                  <a:chOff x="8617745" y="2840833"/>
                  <a:chExt cx="896938" cy="896934"/>
                </a:xfrm>
              </p:grpSpPr>
              <p:sp>
                <p:nvSpPr>
                  <p:cNvPr id="151" name="Oval 150">
                    <a:extLst>
                      <a:ext uri="{FF2B5EF4-FFF2-40B4-BE49-F238E27FC236}">
                        <a16:creationId xmlns:a16="http://schemas.microsoft.com/office/drawing/2014/main" id="{55011279-D42F-4120-B883-D3816E28F633}"/>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1" name="Group 4">
                    <a:extLst>
                      <a:ext uri="{FF2B5EF4-FFF2-40B4-BE49-F238E27FC236}">
                        <a16:creationId xmlns:a16="http://schemas.microsoft.com/office/drawing/2014/main" id="{B665FF6C-4D6E-46DB-94E8-F5CE26209553}"/>
                      </a:ext>
                    </a:extLst>
                  </p:cNvPr>
                  <p:cNvGrpSpPr>
                    <a:grpSpLocks noChangeAspect="1"/>
                  </p:cNvGrpSpPr>
                  <p:nvPr/>
                </p:nvGrpSpPr>
                <p:grpSpPr bwMode="auto">
                  <a:xfrm>
                    <a:off x="8617745" y="2840833"/>
                    <a:ext cx="896938" cy="896934"/>
                    <a:chOff x="2177" y="498"/>
                    <a:chExt cx="3324" cy="3324"/>
                  </a:xfrm>
                  <a:solidFill>
                    <a:srgbClr val="243A5E"/>
                  </a:solidFill>
                </p:grpSpPr>
                <p:sp>
                  <p:nvSpPr>
                    <p:cNvPr id="162" name="Freeform 5">
                      <a:extLst>
                        <a:ext uri="{FF2B5EF4-FFF2-40B4-BE49-F238E27FC236}">
                          <a16:creationId xmlns:a16="http://schemas.microsoft.com/office/drawing/2014/main" id="{5377BB35-1703-4381-9759-3F3757C7B64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6">
                      <a:extLst>
                        <a:ext uri="{FF2B5EF4-FFF2-40B4-BE49-F238E27FC236}">
                          <a16:creationId xmlns:a16="http://schemas.microsoft.com/office/drawing/2014/main" id="{E6BB22BA-F6DB-40B7-B57F-1645A9F4D998}"/>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7">
                      <a:extLst>
                        <a:ext uri="{FF2B5EF4-FFF2-40B4-BE49-F238E27FC236}">
                          <a16:creationId xmlns:a16="http://schemas.microsoft.com/office/drawing/2014/main" id="{534C790C-0D9E-47AA-95BE-6E3BA9BA05EB}"/>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02" name="Kubernetes" descr="Kubernetes">
                <a:extLst>
                  <a:ext uri="{FF2B5EF4-FFF2-40B4-BE49-F238E27FC236}">
                    <a16:creationId xmlns:a16="http://schemas.microsoft.com/office/drawing/2014/main" id="{1C739D25-779E-2A48-BE7A-4DB8F1EC3D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67718" y="2572948"/>
                <a:ext cx="352754" cy="352754"/>
              </a:xfrm>
              <a:prstGeom prst="rect">
                <a:avLst/>
              </a:prstGeom>
            </p:spPr>
          </p:pic>
        </p:grpSp>
      </p:grpSp>
      <p:grpSp>
        <p:nvGrpSpPr>
          <p:cNvPr id="11" name="Group 10" descr="Run data &#10;services anywhere&#10;">
            <a:extLst>
              <a:ext uri="{FF2B5EF4-FFF2-40B4-BE49-F238E27FC236}">
                <a16:creationId xmlns:a16="http://schemas.microsoft.com/office/drawing/2014/main" id="{FED4317E-8F77-44BC-94F7-D775CCB3F594}"/>
              </a:ext>
            </a:extLst>
          </p:cNvPr>
          <p:cNvGrpSpPr/>
          <p:nvPr/>
        </p:nvGrpSpPr>
        <p:grpSpPr>
          <a:xfrm>
            <a:off x="8034744" y="2017713"/>
            <a:ext cx="3577636" cy="4436529"/>
            <a:chOff x="8034744" y="2017713"/>
            <a:chExt cx="3577636" cy="4436529"/>
          </a:xfrm>
        </p:grpSpPr>
        <p:sp>
          <p:nvSpPr>
            <p:cNvPr id="113" name="Rectangle 112">
              <a:extLst>
                <a:ext uri="{FF2B5EF4-FFF2-40B4-BE49-F238E27FC236}">
                  <a16:creationId xmlns:a16="http://schemas.microsoft.com/office/drawing/2014/main" id="{FE1F01B2-6754-4E42-9402-1AAA06D99FDE}"/>
                </a:ext>
              </a:extLst>
            </p:cNvPr>
            <p:cNvSpPr/>
            <p:nvPr/>
          </p:nvSpPr>
          <p:spPr bwMode="auto">
            <a:xfrm>
              <a:off x="8046220" y="2017713"/>
              <a:ext cx="3566160" cy="443652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j-ea"/>
                <a:cs typeface="+mj-cs"/>
              </a:endParaRPr>
            </a:p>
          </p:txBody>
        </p:sp>
        <p:sp>
          <p:nvSpPr>
            <p:cNvPr id="183" name="Rectangle 182">
              <a:extLst>
                <a:ext uri="{FF2B5EF4-FFF2-40B4-BE49-F238E27FC236}">
                  <a16:creationId xmlns:a16="http://schemas.microsoft.com/office/drawing/2014/main" id="{E2831848-0321-457F-991A-53DB31CEAD56}"/>
                </a:ext>
              </a:extLst>
            </p:cNvPr>
            <p:cNvSpPr/>
            <p:nvPr/>
          </p:nvSpPr>
          <p:spPr bwMode="auto">
            <a:xfrm>
              <a:off x="8046220" y="4810016"/>
              <a:ext cx="3554684" cy="1644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marL="0" marR="0" lvl="1" algn="ctr" defTabSz="932472" rtl="0" eaLnBrk="1" fontAlgn="base" latinLnBrk="0" hangingPunct="1">
                <a:lnSpc>
                  <a:spcPct val="90000"/>
                </a:lnSpc>
                <a:spcBef>
                  <a:spcPts val="60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a:ea typeface="+mn-ea"/>
                  <a:cs typeface="Segoe UI"/>
                </a:rPr>
                <a:t>Deploy and manage data services</a:t>
              </a:r>
              <a:br>
                <a:rPr kumimoji="0" lang="en-US" sz="1300" b="0" i="0" u="none" strike="noStrike" kern="1200" cap="none" spc="0" normalizeH="0" baseline="0" noProof="0">
                  <a:ln>
                    <a:noFill/>
                  </a:ln>
                  <a:solidFill>
                    <a:srgbClr val="FFFFFF"/>
                  </a:solidFill>
                  <a:effectLst/>
                  <a:uLnTx/>
                  <a:uFillTx/>
                  <a:latin typeface="Segoe UI"/>
                  <a:ea typeface="+mn-ea"/>
                  <a:cs typeface="Segoe UI"/>
                </a:rPr>
              </a:br>
              <a:r>
                <a:rPr kumimoji="0" lang="en-US" sz="1300" b="0" i="0" u="none" strike="noStrike" kern="1200" cap="none" spc="0" normalizeH="0" baseline="0" noProof="0">
                  <a:ln>
                    <a:noFill/>
                  </a:ln>
                  <a:solidFill>
                    <a:srgbClr val="FFFFFF"/>
                  </a:solidFill>
                  <a:effectLst/>
                  <a:uLnTx/>
                  <a:uFillTx/>
                  <a:latin typeface="Segoe UI"/>
                  <a:ea typeface="+mn-ea"/>
                  <a:cs typeface="Segoe UI"/>
                </a:rPr>
                <a:t> where you need it for latency or</a:t>
              </a:r>
              <a:br>
                <a:rPr kumimoji="0" lang="en-US" sz="1300" b="0" i="0" u="none" strike="noStrike" kern="1200" cap="none" spc="0" normalizeH="0" baseline="0" noProof="0">
                  <a:ln>
                    <a:noFill/>
                  </a:ln>
                  <a:solidFill>
                    <a:srgbClr val="FFFFFF"/>
                  </a:solidFill>
                  <a:effectLst/>
                  <a:uLnTx/>
                  <a:uFillTx/>
                  <a:latin typeface="Segoe UI"/>
                  <a:ea typeface="+mn-ea"/>
                  <a:cs typeface="Segoe UI"/>
                </a:rPr>
              </a:br>
              <a:r>
                <a:rPr kumimoji="0" lang="en-US" sz="1300" b="0" i="0" u="none" strike="noStrike" kern="1200" cap="none" spc="0" normalizeH="0" baseline="0" noProof="0">
                  <a:ln>
                    <a:noFill/>
                  </a:ln>
                  <a:solidFill>
                    <a:srgbClr val="FFFFFF"/>
                  </a:solidFill>
                  <a:effectLst/>
                  <a:uLnTx/>
                  <a:uFillTx/>
                  <a:latin typeface="Segoe UI"/>
                  <a:ea typeface="+mn-ea"/>
                  <a:cs typeface="Segoe UI"/>
                </a:rPr>
                <a:t>compliance requirements. Stay always current with evergreen SQL and seamlessly manage and secure your data assets across on-premises, clouds, and edge.</a:t>
              </a:r>
            </a:p>
            <a:p>
              <a:pPr marR="0" lvl="0" algn="ctr" defTabSz="932472" rtl="0" eaLnBrk="1" fontAlgn="base"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379DA39E-7B4D-48C6-A13C-EE3CD77518EB}"/>
                </a:ext>
              </a:extLst>
            </p:cNvPr>
            <p:cNvSpPr/>
            <p:nvPr/>
          </p:nvSpPr>
          <p:spPr bwMode="auto">
            <a:xfrm>
              <a:off x="8034744" y="4028342"/>
              <a:ext cx="3566160"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Run data </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2000" b="0" i="0" u="none" strike="noStrike" kern="1200" cap="none" spc="0" normalizeH="0" baseline="0" noProof="0">
                  <a:ln>
                    <a:noFill/>
                  </a:ln>
                  <a:solidFill>
                    <a:srgbClr val="50E6FF"/>
                  </a:solidFill>
                  <a:effectLst/>
                  <a:uLnTx/>
                  <a:uFillTx/>
                  <a:latin typeface="Segoe UI Semibold"/>
                  <a:ea typeface="+mn-ea"/>
                  <a:cs typeface="+mn-cs"/>
                </a:rPr>
                <a:t>services anywhere</a:t>
              </a:r>
            </a:p>
          </p:txBody>
        </p:sp>
        <p:grpSp>
          <p:nvGrpSpPr>
            <p:cNvPr id="4" name="Group 3">
              <a:extLst>
                <a:ext uri="{FF2B5EF4-FFF2-40B4-BE49-F238E27FC236}">
                  <a16:creationId xmlns:a16="http://schemas.microsoft.com/office/drawing/2014/main" id="{E9E51DB3-C770-470C-A65D-872F11513048}"/>
                </a:ext>
              </a:extLst>
            </p:cNvPr>
            <p:cNvGrpSpPr/>
            <p:nvPr/>
          </p:nvGrpSpPr>
          <p:grpSpPr>
            <a:xfrm>
              <a:off x="9000232" y="2252710"/>
              <a:ext cx="1635184" cy="1492599"/>
              <a:chOff x="9333793" y="2297385"/>
              <a:chExt cx="1635184" cy="1492599"/>
            </a:xfrm>
          </p:grpSpPr>
          <p:sp>
            <p:nvSpPr>
              <p:cNvPr id="186" name="Oval 185">
                <a:extLst>
                  <a:ext uri="{FF2B5EF4-FFF2-40B4-BE49-F238E27FC236}">
                    <a16:creationId xmlns:a16="http://schemas.microsoft.com/office/drawing/2014/main" id="{F4F826A8-C3DC-4CEF-AB4B-04ABE0A0CFF3}"/>
                  </a:ext>
                </a:extLst>
              </p:cNvPr>
              <p:cNvSpPr/>
              <p:nvPr/>
            </p:nvSpPr>
            <p:spPr bwMode="auto">
              <a:xfrm>
                <a:off x="9446536" y="2421529"/>
                <a:ext cx="1362075" cy="1362075"/>
              </a:xfrm>
              <a:prstGeom prst="ellipse">
                <a:avLst/>
              </a:pr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useBgFill="1">
            <p:nvSpPr>
              <p:cNvPr id="187" name="Oval 186">
                <a:extLst>
                  <a:ext uri="{FF2B5EF4-FFF2-40B4-BE49-F238E27FC236}">
                    <a16:creationId xmlns:a16="http://schemas.microsoft.com/office/drawing/2014/main" id="{7E97F46D-FA89-4767-8CC7-B6246C17D512}"/>
                  </a:ext>
                </a:extLst>
              </p:cNvPr>
              <p:cNvSpPr/>
              <p:nvPr/>
            </p:nvSpPr>
            <p:spPr bwMode="auto">
              <a:xfrm>
                <a:off x="9968793" y="2297385"/>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88" name="Oval 187">
                <a:extLst>
                  <a:ext uri="{FF2B5EF4-FFF2-40B4-BE49-F238E27FC236}">
                    <a16:creationId xmlns:a16="http://schemas.microsoft.com/office/drawing/2014/main" id="{FA14F3ED-8494-40D0-AF97-877B684ECC40}"/>
                  </a:ext>
                </a:extLst>
              </p:cNvPr>
              <p:cNvSpPr/>
              <p:nvPr/>
            </p:nvSpPr>
            <p:spPr bwMode="auto">
              <a:xfrm>
                <a:off x="10651417" y="2770460"/>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DE9704C7-2F80-490A-AEC9-F49D4B6ADB69}"/>
                  </a:ext>
                </a:extLst>
              </p:cNvPr>
              <p:cNvGrpSpPr/>
              <p:nvPr/>
            </p:nvGrpSpPr>
            <p:grpSpPr>
              <a:xfrm>
                <a:off x="9846234" y="2765512"/>
                <a:ext cx="562678" cy="674109"/>
                <a:chOff x="9542399" y="2520950"/>
                <a:chExt cx="562678" cy="674109"/>
              </a:xfrm>
            </p:grpSpPr>
            <p:grpSp>
              <p:nvGrpSpPr>
                <p:cNvPr id="201" name="Group 200">
                  <a:extLst>
                    <a:ext uri="{FF2B5EF4-FFF2-40B4-BE49-F238E27FC236}">
                      <a16:creationId xmlns:a16="http://schemas.microsoft.com/office/drawing/2014/main" id="{3C4FBFFC-A490-417F-AC79-0E56E54144F5}"/>
                    </a:ext>
                  </a:extLst>
                </p:cNvPr>
                <p:cNvGrpSpPr/>
                <p:nvPr/>
              </p:nvGrpSpPr>
              <p:grpSpPr>
                <a:xfrm>
                  <a:off x="9542399" y="2520950"/>
                  <a:ext cx="562678" cy="283442"/>
                  <a:chOff x="1419697" y="2812532"/>
                  <a:chExt cx="1091633" cy="549900"/>
                </a:xfrm>
              </p:grpSpPr>
              <p:sp>
                <p:nvSpPr>
                  <p:cNvPr id="217" name="cloud 4" descr="cloud">
                    <a:extLst>
                      <a:ext uri="{FF2B5EF4-FFF2-40B4-BE49-F238E27FC236}">
                        <a16:creationId xmlns:a16="http://schemas.microsoft.com/office/drawing/2014/main" id="{8795D560-7840-4185-A9EF-6832E7EC24F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8" name="cloud 4" descr="cloud">
                    <a:extLst>
                      <a:ext uri="{FF2B5EF4-FFF2-40B4-BE49-F238E27FC236}">
                        <a16:creationId xmlns:a16="http://schemas.microsoft.com/office/drawing/2014/main" id="{7F0D417E-946C-45DE-8153-94D9A1B155F9}"/>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19" name="cloud 4" descr="cloud">
                    <a:extLst>
                      <a:ext uri="{FF2B5EF4-FFF2-40B4-BE49-F238E27FC236}">
                        <a16:creationId xmlns:a16="http://schemas.microsoft.com/office/drawing/2014/main" id="{4B17D593-501F-4E1F-8DB5-B5F59FC17E5B}"/>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E158C256-D42E-4595-9E0B-EE5BC2EF09A8}"/>
                    </a:ext>
                  </a:extLst>
                </p:cNvPr>
                <p:cNvGrpSpPr/>
                <p:nvPr/>
              </p:nvGrpSpPr>
              <p:grpSpPr>
                <a:xfrm>
                  <a:off x="9562077" y="2746782"/>
                  <a:ext cx="423298" cy="448277"/>
                  <a:chOff x="6510727" y="4347819"/>
                  <a:chExt cx="499674" cy="529160"/>
                </a:xfrm>
              </p:grpSpPr>
              <p:sp>
                <p:nvSpPr>
                  <p:cNvPr id="203" name="Freeform: Shape 202">
                    <a:extLst>
                      <a:ext uri="{FF2B5EF4-FFF2-40B4-BE49-F238E27FC236}">
                        <a16:creationId xmlns:a16="http://schemas.microsoft.com/office/drawing/2014/main" id="{DD6C4273-7473-44BA-9CF7-EEACA1C8FAC3}"/>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nvGrpSpPr>
                  <p:cNvPr id="204" name="Group 203">
                    <a:extLst>
                      <a:ext uri="{FF2B5EF4-FFF2-40B4-BE49-F238E27FC236}">
                        <a16:creationId xmlns:a16="http://schemas.microsoft.com/office/drawing/2014/main" id="{A4498D86-BC49-412A-BBB7-5AE617743F06}"/>
                      </a:ext>
                    </a:extLst>
                  </p:cNvPr>
                  <p:cNvGrpSpPr/>
                  <p:nvPr/>
                </p:nvGrpSpPr>
                <p:grpSpPr>
                  <a:xfrm>
                    <a:off x="6558486" y="4441365"/>
                    <a:ext cx="282496" cy="101334"/>
                    <a:chOff x="3292936" y="2556427"/>
                    <a:chExt cx="597929" cy="214484"/>
                  </a:xfrm>
                  <a:solidFill>
                    <a:schemeClr val="bg1"/>
                  </a:solidFill>
                </p:grpSpPr>
                <p:sp useBgFill="1">
                  <p:nvSpPr>
                    <p:cNvPr id="213" name="Rectangle 212">
                      <a:extLst>
                        <a:ext uri="{FF2B5EF4-FFF2-40B4-BE49-F238E27FC236}">
                          <a16:creationId xmlns:a16="http://schemas.microsoft.com/office/drawing/2014/main" id="{31FE8D15-05C1-46CD-BF79-B3B49EB0616D}"/>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4" name="Rectangle 213">
                      <a:extLst>
                        <a:ext uri="{FF2B5EF4-FFF2-40B4-BE49-F238E27FC236}">
                          <a16:creationId xmlns:a16="http://schemas.microsoft.com/office/drawing/2014/main" id="{5264DF21-DC08-4AB1-B170-EA9D17D0BDB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5" name="Rectangle 214">
                      <a:extLst>
                        <a:ext uri="{FF2B5EF4-FFF2-40B4-BE49-F238E27FC236}">
                          <a16:creationId xmlns:a16="http://schemas.microsoft.com/office/drawing/2014/main" id="{0780A707-079A-4C1B-A513-8F1F830FCE2E}"/>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6" name="Rectangle 215">
                      <a:extLst>
                        <a:ext uri="{FF2B5EF4-FFF2-40B4-BE49-F238E27FC236}">
                          <a16:creationId xmlns:a16="http://schemas.microsoft.com/office/drawing/2014/main" id="{604F6A94-AFBA-430D-AA20-BDF62223655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nvGrpSpPr>
                  <p:cNvPr id="205" name="Group 204">
                    <a:extLst>
                      <a:ext uri="{FF2B5EF4-FFF2-40B4-BE49-F238E27FC236}">
                        <a16:creationId xmlns:a16="http://schemas.microsoft.com/office/drawing/2014/main" id="{0C048A30-B2B6-4CCA-BC6B-747D3877A37E}"/>
                      </a:ext>
                    </a:extLst>
                  </p:cNvPr>
                  <p:cNvGrpSpPr/>
                  <p:nvPr/>
                </p:nvGrpSpPr>
                <p:grpSpPr>
                  <a:xfrm>
                    <a:off x="6558486" y="4576276"/>
                    <a:ext cx="282496" cy="101334"/>
                    <a:chOff x="3292936" y="2556427"/>
                    <a:chExt cx="597929" cy="214484"/>
                  </a:xfrm>
                  <a:solidFill>
                    <a:schemeClr val="bg1"/>
                  </a:solidFill>
                </p:grpSpPr>
                <p:sp useBgFill="1">
                  <p:nvSpPr>
                    <p:cNvPr id="209" name="Rectangle 208">
                      <a:extLst>
                        <a:ext uri="{FF2B5EF4-FFF2-40B4-BE49-F238E27FC236}">
                          <a16:creationId xmlns:a16="http://schemas.microsoft.com/office/drawing/2014/main" id="{74A72D23-BC5F-4DB3-B4C6-81BF1B7B303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0" name="Rectangle 209">
                      <a:extLst>
                        <a:ext uri="{FF2B5EF4-FFF2-40B4-BE49-F238E27FC236}">
                          <a16:creationId xmlns:a16="http://schemas.microsoft.com/office/drawing/2014/main" id="{B76168DF-33AC-41CA-A714-1701591B481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1" name="Rectangle 210">
                      <a:extLst>
                        <a:ext uri="{FF2B5EF4-FFF2-40B4-BE49-F238E27FC236}">
                          <a16:creationId xmlns:a16="http://schemas.microsoft.com/office/drawing/2014/main" id="{F51452B2-C872-49C8-AEC0-CCB5273BC2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12" name="Rectangle 211">
                      <a:extLst>
                        <a:ext uri="{FF2B5EF4-FFF2-40B4-BE49-F238E27FC236}">
                          <a16:creationId xmlns:a16="http://schemas.microsoft.com/office/drawing/2014/main" id="{BD2CD303-251F-4863-A4B1-F5D6F41DCB5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sp>
                <p:nvSpPr>
                  <p:cNvPr id="206" name="Rectangle 205">
                    <a:extLst>
                      <a:ext uri="{FF2B5EF4-FFF2-40B4-BE49-F238E27FC236}">
                        <a16:creationId xmlns:a16="http://schemas.microsoft.com/office/drawing/2014/main" id="{E46BC0E5-4F39-4544-B6C1-49715E011F43}"/>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7" name="Rectangle 206">
                    <a:extLst>
                      <a:ext uri="{FF2B5EF4-FFF2-40B4-BE49-F238E27FC236}">
                        <a16:creationId xmlns:a16="http://schemas.microsoft.com/office/drawing/2014/main" id="{763A37C5-E88B-45C1-81DA-480E1851C25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sp useBgFill="1">
                <p:nvSpPr>
                  <p:cNvPr id="208" name="Rectangle 207">
                    <a:extLst>
                      <a:ext uri="{FF2B5EF4-FFF2-40B4-BE49-F238E27FC236}">
                        <a16:creationId xmlns:a16="http://schemas.microsoft.com/office/drawing/2014/main" id="{DBB5A20F-6D39-47EC-8498-BCC27EB93E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solidFill>
                        <a:srgbClr val="FFFFFF"/>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614F06C2-22A8-4099-9EB5-F9EEE46885E1}"/>
                  </a:ext>
                </a:extLst>
              </p:cNvPr>
              <p:cNvGrpSpPr/>
              <p:nvPr/>
            </p:nvGrpSpPr>
            <p:grpSpPr>
              <a:xfrm>
                <a:off x="10450816" y="3472424"/>
                <a:ext cx="317560" cy="317560"/>
                <a:chOff x="9978965" y="3311263"/>
                <a:chExt cx="317560" cy="317560"/>
              </a:xfrm>
            </p:grpSpPr>
            <p:sp useBgFill="1">
              <p:nvSpPr>
                <p:cNvPr id="199" name="Oval 198">
                  <a:extLst>
                    <a:ext uri="{FF2B5EF4-FFF2-40B4-BE49-F238E27FC236}">
                      <a16:creationId xmlns:a16="http://schemas.microsoft.com/office/drawing/2014/main" id="{E0AD317E-7FB0-4C9A-B58A-764861E48A64}"/>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20F93ED3-4509-456E-86B3-D7845B5C3F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6141" y="3370345"/>
                  <a:ext cx="204159" cy="204159"/>
                </a:xfrm>
                <a:prstGeom prst="rect">
                  <a:avLst/>
                </a:prstGeom>
              </p:spPr>
            </p:pic>
          </p:grpSp>
          <p:grpSp>
            <p:nvGrpSpPr>
              <p:cNvPr id="191" name="Group 190">
                <a:extLst>
                  <a:ext uri="{FF2B5EF4-FFF2-40B4-BE49-F238E27FC236}">
                    <a16:creationId xmlns:a16="http://schemas.microsoft.com/office/drawing/2014/main" id="{7EB7087D-DAE2-49FE-B469-428022573652}"/>
                  </a:ext>
                </a:extLst>
              </p:cNvPr>
              <p:cNvGrpSpPr/>
              <p:nvPr/>
            </p:nvGrpSpPr>
            <p:grpSpPr>
              <a:xfrm>
                <a:off x="9333793" y="2770460"/>
                <a:ext cx="317560" cy="317560"/>
                <a:chOff x="9109015" y="2269863"/>
                <a:chExt cx="317560" cy="317560"/>
              </a:xfrm>
            </p:grpSpPr>
            <p:sp useBgFill="1">
              <p:nvSpPr>
                <p:cNvPr id="197" name="Oval 196">
                  <a:extLst>
                    <a:ext uri="{FF2B5EF4-FFF2-40B4-BE49-F238E27FC236}">
                      <a16:creationId xmlns:a16="http://schemas.microsoft.com/office/drawing/2014/main" id="{6A4B598B-13AF-4BBD-8E6D-2ECC6AB4A725}"/>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Graphic 197">
                  <a:extLst>
                    <a:ext uri="{FF2B5EF4-FFF2-40B4-BE49-F238E27FC236}">
                      <a16:creationId xmlns:a16="http://schemas.microsoft.com/office/drawing/2014/main" id="{2FCF4D6D-9E15-4F68-84F0-BD3A74D363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48702" y="2309550"/>
                  <a:ext cx="238186" cy="238186"/>
                </a:xfrm>
                <a:prstGeom prst="rect">
                  <a:avLst/>
                </a:prstGeom>
              </p:spPr>
            </p:pic>
          </p:grpSp>
          <p:grpSp>
            <p:nvGrpSpPr>
              <p:cNvPr id="192" name="Group 191">
                <a:extLst>
                  <a:ext uri="{FF2B5EF4-FFF2-40B4-BE49-F238E27FC236}">
                    <a16:creationId xmlns:a16="http://schemas.microsoft.com/office/drawing/2014/main" id="{663ADDA1-96CF-4594-944F-C580D6A179B6}"/>
                  </a:ext>
                </a:extLst>
              </p:cNvPr>
              <p:cNvGrpSpPr/>
              <p:nvPr/>
            </p:nvGrpSpPr>
            <p:grpSpPr>
              <a:xfrm>
                <a:off x="9537570" y="3472424"/>
                <a:ext cx="317560" cy="317560"/>
                <a:chOff x="8975665" y="2882638"/>
                <a:chExt cx="317560" cy="317560"/>
              </a:xfrm>
            </p:grpSpPr>
            <p:sp useBgFill="1">
              <p:nvSpPr>
                <p:cNvPr id="195" name="Oval 194">
                  <a:extLst>
                    <a:ext uri="{FF2B5EF4-FFF2-40B4-BE49-F238E27FC236}">
                      <a16:creationId xmlns:a16="http://schemas.microsoft.com/office/drawing/2014/main" id="{872A14AC-B77B-4BEE-A5B0-708E143B3B1F}"/>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Graphic 195">
                  <a:extLst>
                    <a:ext uri="{FF2B5EF4-FFF2-40B4-BE49-F238E27FC236}">
                      <a16:creationId xmlns:a16="http://schemas.microsoft.com/office/drawing/2014/main" id="{D893DFC9-2648-4EAE-A3A7-2075D8A470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12971" y="2919944"/>
                  <a:ext cx="242948" cy="242948"/>
                </a:xfrm>
                <a:prstGeom prst="rect">
                  <a:avLst/>
                </a:prstGeom>
              </p:spPr>
            </p:pic>
          </p:grpSp>
          <p:pic>
            <p:nvPicPr>
              <p:cNvPr id="193" name="Graphic 192">
                <a:extLst>
                  <a:ext uri="{FF2B5EF4-FFF2-40B4-BE49-F238E27FC236}">
                    <a16:creationId xmlns:a16="http://schemas.microsoft.com/office/drawing/2014/main" id="{363AADBC-C143-47A0-9F90-EA36684A2E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001888" y="2330480"/>
                <a:ext cx="251370" cy="251370"/>
              </a:xfrm>
              <a:prstGeom prst="rect">
                <a:avLst/>
              </a:prstGeom>
            </p:spPr>
          </p:pic>
          <p:pic>
            <p:nvPicPr>
              <p:cNvPr id="194" name="Kubernetes" descr="Kubernetes">
                <a:extLst>
                  <a:ext uri="{FF2B5EF4-FFF2-40B4-BE49-F238E27FC236}">
                    <a16:creationId xmlns:a16="http://schemas.microsoft.com/office/drawing/2014/main" id="{CE815409-C311-4980-8C26-DF7BCFA0AC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83197" y="2802240"/>
                <a:ext cx="254000" cy="254000"/>
              </a:xfrm>
              <a:prstGeom prst="rect">
                <a:avLst/>
              </a:prstGeom>
            </p:spPr>
          </p:pic>
        </p:grpSp>
      </p:grpSp>
    </p:spTree>
    <p:extLst>
      <p:ext uri="{BB962C8B-B14F-4D97-AF65-F5344CB8AC3E}">
        <p14:creationId xmlns:p14="http://schemas.microsoft.com/office/powerpoint/2010/main" val="904040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2.59259E-6 L -3.125E-6 0.04352 " pathEditMode="relative" rAng="0" ptsTypes="AA">
                                      <p:cBhvr>
                                        <p:cTn id="9" dur="600" spd="-100000" fill="hold"/>
                                        <p:tgtEl>
                                          <p:spTgt spid="9"/>
                                        </p:tgtEl>
                                        <p:attrNameLst>
                                          <p:attrName>ppt_x</p:attrName>
                                          <p:attrName>ppt_y</p:attrName>
                                        </p:attrNameLst>
                                      </p:cBhvr>
                                      <p:rCtr x="0" y="2176"/>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50"/>
                                  </p:stCondLst>
                                  <p:childTnLst>
                                    <p:animMotion origin="layout" path="M -1.25E-6 -2.59259E-6 L -1.25E-6 0.04352 " pathEditMode="relative" rAng="0" ptsTypes="AA">
                                      <p:cBhvr>
                                        <p:cTn id="14" dur="600" spd="-100000" fill="hold"/>
                                        <p:tgtEl>
                                          <p:spTgt spid="10"/>
                                        </p:tgtEl>
                                        <p:attrNameLst>
                                          <p:attrName>ppt_x</p:attrName>
                                          <p:attrName>ppt_y</p:attrName>
                                        </p:attrNameLst>
                                      </p:cBhvr>
                                      <p:rCtr x="0" y="2176"/>
                                    </p:animMotion>
                                  </p:childTnLst>
                                </p:cTn>
                              </p:par>
                              <p:par>
                                <p:cTn id="15" presetID="10" presetClass="entr" presetSubtype="0"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nodeType="withEffect">
                                  <p:stCondLst>
                                    <p:cond delay="500"/>
                                  </p:stCondLst>
                                  <p:childTnLst>
                                    <p:animMotion origin="layout" path="M 8.33333E-7 -2.59259E-6 L 8.33333E-7 0.04352 " pathEditMode="relative" rAng="0" ptsTypes="AA">
                                      <p:cBhvr>
                                        <p:cTn id="19" dur="600" spd="-100000" fill="hold"/>
                                        <p:tgtEl>
                                          <p:spTgt spid="11"/>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EC335-69F8-40A1-BAD2-A8CE1252A1AD}"/>
              </a:ext>
            </a:extLst>
          </p:cNvPr>
          <p:cNvSpPr>
            <a:spLocks noGrp="1"/>
          </p:cNvSpPr>
          <p:nvPr>
            <p:ph type="title"/>
          </p:nvPr>
        </p:nvSpPr>
        <p:spPr>
          <a:xfrm>
            <a:off x="588263" y="457200"/>
            <a:ext cx="11018520" cy="1169551"/>
          </a:xfrm>
        </p:spPr>
        <p:txBody>
          <a:bodyPr/>
          <a:lstStyle/>
          <a:p>
            <a:pPr algn="ctr"/>
            <a:r>
              <a:rPr lang="en-US" noProof="0"/>
              <a:t>Azure Arc enabled infrastructure</a:t>
            </a:r>
            <a:br>
              <a:rPr lang="en-US" noProof="0"/>
            </a:br>
            <a:r>
              <a:rPr lang="en-US" sz="2000" noProof="0">
                <a:latin typeface="+mn-lt"/>
              </a:rPr>
              <a:t>Bring on-premises and multi-cloud infrastructure to Azure with Azure Arc</a:t>
            </a:r>
            <a:br>
              <a:rPr lang="en-US" sz="2000" noProof="0">
                <a:latin typeface="+mn-lt"/>
              </a:rPr>
            </a:br>
            <a:endParaRPr lang="en-US" sz="2000">
              <a:latin typeface="+mn-lt"/>
            </a:endParaRPr>
          </a:p>
        </p:txBody>
      </p:sp>
      <p:sp>
        <p:nvSpPr>
          <p:cNvPr id="37" name="Rectangle 36">
            <a:extLst>
              <a:ext uri="{FF2B5EF4-FFF2-40B4-BE49-F238E27FC236}">
                <a16:creationId xmlns:a16="http://schemas.microsoft.com/office/drawing/2014/main" id="{6BDC3E58-D010-413E-ADEE-6AC5526F3FBC}"/>
              </a:ext>
              <a:ext uri="{C183D7F6-B498-43B3-948B-1728B52AA6E4}">
                <adec:decorative xmlns:adec="http://schemas.microsoft.com/office/drawing/2017/decorative" val="1"/>
              </a:ext>
            </a:extLst>
          </p:cNvPr>
          <p:cNvSpPr/>
          <p:nvPr/>
        </p:nvSpPr>
        <p:spPr bwMode="auto">
          <a:xfrm>
            <a:off x="451846"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38" name="Graphic 37" descr="servers">
            <a:extLst>
              <a:ext uri="{FF2B5EF4-FFF2-40B4-BE49-F238E27FC236}">
                <a16:creationId xmlns:a16="http://schemas.microsoft.com/office/drawing/2014/main" id="{37D0FC51-EBCF-4CA7-A5BC-A90D62132E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3003" y="1886783"/>
            <a:ext cx="542161" cy="542161"/>
          </a:xfrm>
          <a:prstGeom prst="rect">
            <a:avLst/>
          </a:prstGeom>
        </p:spPr>
      </p:pic>
      <p:sp>
        <p:nvSpPr>
          <p:cNvPr id="46" name="Rectangle 45">
            <a:extLst>
              <a:ext uri="{FF2B5EF4-FFF2-40B4-BE49-F238E27FC236}">
                <a16:creationId xmlns:a16="http://schemas.microsoft.com/office/drawing/2014/main" id="{D456B27C-77BE-440A-B43E-7DE29DB62993}"/>
              </a:ext>
            </a:extLst>
          </p:cNvPr>
          <p:cNvSpPr/>
          <p:nvPr/>
        </p:nvSpPr>
        <p:spPr bwMode="auto">
          <a:xfrm>
            <a:off x="897088" y="2686072"/>
            <a:ext cx="2633991"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enabled servers</a:t>
            </a:r>
          </a:p>
        </p:txBody>
      </p:sp>
      <p:sp>
        <p:nvSpPr>
          <p:cNvPr id="40" name="Rectangle 39">
            <a:extLst>
              <a:ext uri="{FF2B5EF4-FFF2-40B4-BE49-F238E27FC236}">
                <a16:creationId xmlns:a16="http://schemas.microsoft.com/office/drawing/2014/main" id="{07B6C0A8-E336-4C9A-8722-1D87B4E41909}"/>
              </a:ext>
            </a:extLst>
          </p:cNvPr>
          <p:cNvSpPr/>
          <p:nvPr/>
        </p:nvSpPr>
        <p:spPr bwMode="auto">
          <a:xfrm>
            <a:off x="598256" y="3062140"/>
            <a:ext cx="3231654" cy="1292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Simplified role-based operations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Physical, Virtual, Windows, Linux</a:t>
            </a:r>
          </a:p>
        </p:txBody>
      </p:sp>
      <p:sp>
        <p:nvSpPr>
          <p:cNvPr id="298" name="Rectangle 297">
            <a:extLst>
              <a:ext uri="{FF2B5EF4-FFF2-40B4-BE49-F238E27FC236}">
                <a16:creationId xmlns:a16="http://schemas.microsoft.com/office/drawing/2014/main" id="{FE9496A8-BB4D-498E-96C2-484C4E1EBE34}"/>
              </a:ext>
            </a:extLst>
          </p:cNvPr>
          <p:cNvSpPr/>
          <p:nvPr/>
        </p:nvSpPr>
        <p:spPr bwMode="auto">
          <a:xfrm>
            <a:off x="1190604"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Now available</a:t>
            </a:r>
          </a:p>
        </p:txBody>
      </p:sp>
      <p:sp>
        <p:nvSpPr>
          <p:cNvPr id="35" name="Rectangle 34">
            <a:extLst>
              <a:ext uri="{FF2B5EF4-FFF2-40B4-BE49-F238E27FC236}">
                <a16:creationId xmlns:a16="http://schemas.microsoft.com/office/drawing/2014/main" id="{A8868574-4FF3-4B83-938B-9C40DF51C827}"/>
              </a:ext>
              <a:ext uri="{C183D7F6-B498-43B3-948B-1728B52AA6E4}">
                <adec:decorative xmlns:adec="http://schemas.microsoft.com/office/drawing/2017/decorative" val="1"/>
              </a:ext>
            </a:extLst>
          </p:cNvPr>
          <p:cNvSpPr/>
          <p:nvPr/>
        </p:nvSpPr>
        <p:spPr bwMode="auto">
          <a:xfrm>
            <a:off x="4302110"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50" name="Group 49" descr="Server and database">
            <a:extLst>
              <a:ext uri="{FF2B5EF4-FFF2-40B4-BE49-F238E27FC236}">
                <a16:creationId xmlns:a16="http://schemas.microsoft.com/office/drawing/2014/main" id="{2DAA8193-F766-402B-9A26-DBA868138B97}"/>
              </a:ext>
            </a:extLst>
          </p:cNvPr>
          <p:cNvGrpSpPr/>
          <p:nvPr/>
        </p:nvGrpSpPr>
        <p:grpSpPr>
          <a:xfrm>
            <a:off x="5499748" y="1882765"/>
            <a:ext cx="1024959" cy="542161"/>
            <a:chOff x="-1606918" y="2945898"/>
            <a:chExt cx="1024959" cy="542161"/>
          </a:xfrm>
        </p:grpSpPr>
        <p:pic>
          <p:nvPicPr>
            <p:cNvPr id="51" name="Graphic 50">
              <a:extLst>
                <a:ext uri="{FF2B5EF4-FFF2-40B4-BE49-F238E27FC236}">
                  <a16:creationId xmlns:a16="http://schemas.microsoft.com/office/drawing/2014/main" id="{AC1F2F9B-C623-408B-9CE7-1ED32CA33F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17C55414-2FF2-438D-AF7F-8CA911C17489}"/>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48" name="Rectangle 47">
            <a:extLst>
              <a:ext uri="{FF2B5EF4-FFF2-40B4-BE49-F238E27FC236}">
                <a16:creationId xmlns:a16="http://schemas.microsoft.com/office/drawing/2014/main" id="{B72E75E5-941D-4F52-B298-3B50FB8DBA22}"/>
              </a:ext>
            </a:extLst>
          </p:cNvPr>
          <p:cNvSpPr/>
          <p:nvPr/>
        </p:nvSpPr>
        <p:spPr bwMode="auto">
          <a:xfrm>
            <a:off x="4549381" y="2686072"/>
            <a:ext cx="3029932"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enabled SQL Server</a:t>
            </a:r>
          </a:p>
        </p:txBody>
      </p:sp>
      <p:sp>
        <p:nvSpPr>
          <p:cNvPr id="45" name="Rectangle 44">
            <a:extLst>
              <a:ext uri="{FF2B5EF4-FFF2-40B4-BE49-F238E27FC236}">
                <a16:creationId xmlns:a16="http://schemas.microsoft.com/office/drawing/2014/main" id="{333CF3B9-7812-433B-A7F1-48874133933D}"/>
              </a:ext>
            </a:extLst>
          </p:cNvPr>
          <p:cNvSpPr/>
          <p:nvPr/>
        </p:nvSpPr>
        <p:spPr bwMode="auto">
          <a:xfrm>
            <a:off x="4412124" y="3062140"/>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SQL on Windows or Linux servers</a:t>
            </a:r>
          </a:p>
        </p:txBody>
      </p:sp>
      <p:pic>
        <p:nvPicPr>
          <p:cNvPr id="3" name="Graphic 2" descr="Azure SQL">
            <a:extLst>
              <a:ext uri="{FF2B5EF4-FFF2-40B4-BE49-F238E27FC236}">
                <a16:creationId xmlns:a16="http://schemas.microsoft.com/office/drawing/2014/main" id="{21606FB0-7163-48A7-B93F-242E19FE22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70961" y="4581767"/>
            <a:ext cx="1102345" cy="1102345"/>
          </a:xfrm>
          <a:prstGeom prst="rect">
            <a:avLst/>
          </a:prstGeom>
        </p:spPr>
      </p:pic>
      <p:sp>
        <p:nvSpPr>
          <p:cNvPr id="302" name="Rectangle 301">
            <a:extLst>
              <a:ext uri="{FF2B5EF4-FFF2-40B4-BE49-F238E27FC236}">
                <a16:creationId xmlns:a16="http://schemas.microsoft.com/office/drawing/2014/main" id="{CBD24A8A-D76E-4C60-9C30-FB4AEC8049BD}"/>
              </a:ext>
            </a:extLst>
          </p:cNvPr>
          <p:cNvSpPr/>
          <p:nvPr/>
        </p:nvSpPr>
        <p:spPr bwMode="auto">
          <a:xfrm>
            <a:off x="5040868"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Now in public preview</a:t>
            </a:r>
          </a:p>
        </p:txBody>
      </p:sp>
      <p:sp>
        <p:nvSpPr>
          <p:cNvPr id="39" name="Rectangle 38">
            <a:extLst>
              <a:ext uri="{FF2B5EF4-FFF2-40B4-BE49-F238E27FC236}">
                <a16:creationId xmlns:a16="http://schemas.microsoft.com/office/drawing/2014/main" id="{F964E636-B8BC-4405-8E81-F77B59694375}"/>
              </a:ext>
              <a:ext uri="{C183D7F6-B498-43B3-948B-1728B52AA6E4}">
                <adec:decorative xmlns:adec="http://schemas.microsoft.com/office/drawing/2017/decorative" val="1"/>
              </a:ext>
            </a:extLst>
          </p:cNvPr>
          <p:cNvSpPr/>
          <p:nvPr/>
        </p:nvSpPr>
        <p:spPr bwMode="auto">
          <a:xfrm>
            <a:off x="8207618" y="1489683"/>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44" name="Picture 43" descr="kubernetes">
            <a:extLst>
              <a:ext uri="{FF2B5EF4-FFF2-40B4-BE49-F238E27FC236}">
                <a16:creationId xmlns:a16="http://schemas.microsoft.com/office/drawing/2014/main" id="{606CA2DD-2E57-4836-BEB2-64601CDD25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13152" y="1814542"/>
            <a:ext cx="713408" cy="692006"/>
          </a:xfrm>
          <a:prstGeom prst="rect">
            <a:avLst/>
          </a:prstGeom>
        </p:spPr>
      </p:pic>
      <p:sp>
        <p:nvSpPr>
          <p:cNvPr id="42" name="Rectangle 41">
            <a:extLst>
              <a:ext uri="{FF2B5EF4-FFF2-40B4-BE49-F238E27FC236}">
                <a16:creationId xmlns:a16="http://schemas.microsoft.com/office/drawing/2014/main" id="{9059F0DC-B36F-4E78-833F-EC30DE2A8BC4}"/>
              </a:ext>
            </a:extLst>
          </p:cNvPr>
          <p:cNvSpPr/>
          <p:nvPr/>
        </p:nvSpPr>
        <p:spPr bwMode="auto">
          <a:xfrm>
            <a:off x="8438314" y="2686072"/>
            <a:ext cx="3063082"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enabled Kubernetes</a:t>
            </a:r>
          </a:p>
        </p:txBody>
      </p:sp>
      <p:sp>
        <p:nvSpPr>
          <p:cNvPr id="41" name="Rectangle 40">
            <a:extLst>
              <a:ext uri="{FF2B5EF4-FFF2-40B4-BE49-F238E27FC236}">
                <a16:creationId xmlns:a16="http://schemas.microsoft.com/office/drawing/2014/main" id="{361339E1-FD49-42B9-B7F7-C555246E729B}"/>
              </a:ext>
            </a:extLst>
          </p:cNvPr>
          <p:cNvSpPr/>
          <p:nvPr/>
        </p:nvSpPr>
        <p:spPr bwMode="auto">
          <a:xfrm>
            <a:off x="8414105" y="3062140"/>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Governance and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and Policy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GitOps-based zero-touch deploy</a:t>
            </a:r>
          </a:p>
        </p:txBody>
      </p:sp>
      <p:grpSp>
        <p:nvGrpSpPr>
          <p:cNvPr id="53" name="Group 52" descr="kubernetee. canonical, aks on azure, rancher, open shift">
            <a:extLst>
              <a:ext uri="{FF2B5EF4-FFF2-40B4-BE49-F238E27FC236}">
                <a16:creationId xmlns:a16="http://schemas.microsoft.com/office/drawing/2014/main" id="{7667DA97-7888-42D1-8371-F6FE0BC62A9A}"/>
              </a:ext>
            </a:extLst>
          </p:cNvPr>
          <p:cNvGrpSpPr/>
          <p:nvPr/>
        </p:nvGrpSpPr>
        <p:grpSpPr>
          <a:xfrm>
            <a:off x="8634949" y="4421443"/>
            <a:ext cx="1865040" cy="1381034"/>
            <a:chOff x="5018732" y="4497888"/>
            <a:chExt cx="1865040" cy="1381034"/>
          </a:xfrm>
        </p:grpSpPr>
        <p:pic>
          <p:nvPicPr>
            <p:cNvPr id="64" name="Picture 63" descr="A picture containing drawing&#10;&#10;Description automatically generated">
              <a:extLst>
                <a:ext uri="{FF2B5EF4-FFF2-40B4-BE49-F238E27FC236}">
                  <a16:creationId xmlns:a16="http://schemas.microsoft.com/office/drawing/2014/main" id="{904D8320-D1F9-4FEE-9D23-0242B2F45F7B}"/>
                </a:ext>
              </a:extLst>
            </p:cNvPr>
            <p:cNvPicPr>
              <a:picLocks noChangeAspect="1"/>
            </p:cNvPicPr>
            <p:nvPr/>
          </p:nvPicPr>
          <p:blipFill>
            <a:blip r:embed="rId9"/>
            <a:stretch>
              <a:fillRect/>
            </a:stretch>
          </p:blipFill>
          <p:spPr>
            <a:xfrm>
              <a:off x="6075028" y="4497888"/>
              <a:ext cx="620301" cy="527256"/>
            </a:xfrm>
            <a:prstGeom prst="rect">
              <a:avLst/>
            </a:prstGeom>
          </p:spPr>
        </p:pic>
        <p:pic>
          <p:nvPicPr>
            <p:cNvPr id="67" name="Kubernetes" descr="Kubernetes">
              <a:extLst>
                <a:ext uri="{FF2B5EF4-FFF2-40B4-BE49-F238E27FC236}">
                  <a16:creationId xmlns:a16="http://schemas.microsoft.com/office/drawing/2014/main" id="{CBD0631A-2C3E-46BF-AF86-8E62FAE02C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151515" y="4559286"/>
              <a:ext cx="428244" cy="428242"/>
            </a:xfrm>
            <a:prstGeom prst="rect">
              <a:avLst/>
            </a:prstGeom>
          </p:spPr>
        </p:pic>
        <p:grpSp>
          <p:nvGrpSpPr>
            <p:cNvPr id="68" name="Group 67" descr="OpenShift logo">
              <a:extLst>
                <a:ext uri="{FF2B5EF4-FFF2-40B4-BE49-F238E27FC236}">
                  <a16:creationId xmlns:a16="http://schemas.microsoft.com/office/drawing/2014/main" id="{2939CFCF-540F-4761-B8AE-EA82B2B47349}"/>
                </a:ext>
              </a:extLst>
            </p:cNvPr>
            <p:cNvGrpSpPr/>
            <p:nvPr/>
          </p:nvGrpSpPr>
          <p:grpSpPr>
            <a:xfrm>
              <a:off x="5864660" y="5318605"/>
              <a:ext cx="1019112" cy="560317"/>
              <a:chOff x="7283594" y="4604759"/>
              <a:chExt cx="1019112" cy="560317"/>
            </a:xfrm>
          </p:grpSpPr>
          <p:pic>
            <p:nvPicPr>
              <p:cNvPr id="72" name="Picture 4" descr="Image result for openshift">
                <a:extLst>
                  <a:ext uri="{FF2B5EF4-FFF2-40B4-BE49-F238E27FC236}">
                    <a16:creationId xmlns:a16="http://schemas.microsoft.com/office/drawing/2014/main" id="{0E31F7CD-033A-4AA0-BA44-48D8CFF2233E}"/>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21931"/>
              <a:stretch/>
            </p:blipFill>
            <p:spPr bwMode="auto">
              <a:xfrm>
                <a:off x="7562713" y="4604759"/>
                <a:ext cx="460874" cy="378998"/>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090">
                <a:extLst>
                  <a:ext uri="{FF2B5EF4-FFF2-40B4-BE49-F238E27FC236}">
                    <a16:creationId xmlns:a16="http://schemas.microsoft.com/office/drawing/2014/main" id="{D9D6C72D-CC48-4598-AFE8-0B6413C03BF6}"/>
                  </a:ext>
                </a:extLst>
              </p:cNvPr>
              <p:cNvSpPr txBox="1"/>
              <p:nvPr/>
            </p:nvSpPr>
            <p:spPr>
              <a:xfrm>
                <a:off x="7283594" y="4949632"/>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OpenShift</a:t>
                </a:r>
              </a:p>
            </p:txBody>
          </p:sp>
        </p:grpSp>
        <p:grpSp>
          <p:nvGrpSpPr>
            <p:cNvPr id="69" name="Group 68" descr="Rancher logo">
              <a:extLst>
                <a:ext uri="{FF2B5EF4-FFF2-40B4-BE49-F238E27FC236}">
                  <a16:creationId xmlns:a16="http://schemas.microsoft.com/office/drawing/2014/main" id="{704920E4-F2E3-4443-BDCC-053D41B52AF0}"/>
                </a:ext>
              </a:extLst>
            </p:cNvPr>
            <p:cNvGrpSpPr/>
            <p:nvPr/>
          </p:nvGrpSpPr>
          <p:grpSpPr>
            <a:xfrm>
              <a:off x="5018732" y="5448033"/>
              <a:ext cx="693812" cy="352564"/>
              <a:chOff x="8253139" y="4775717"/>
              <a:chExt cx="693812" cy="352564"/>
            </a:xfrm>
          </p:grpSpPr>
          <p:pic>
            <p:nvPicPr>
              <p:cNvPr id="70" name="Picture 69" descr="A close up of a sign&#10;&#10;Description automatically generated">
                <a:extLst>
                  <a:ext uri="{FF2B5EF4-FFF2-40B4-BE49-F238E27FC236}">
                    <a16:creationId xmlns:a16="http://schemas.microsoft.com/office/drawing/2014/main" id="{E70F20A8-466C-4511-8E1B-F0DF9C1E41E3}"/>
                  </a:ext>
                </a:extLst>
              </p:cNvPr>
              <p:cNvPicPr>
                <a:picLocks noChangeAspect="1"/>
              </p:cNvPicPr>
              <p:nvPr/>
            </p:nvPicPr>
            <p:blipFill rotWithShape="1">
              <a:blip r:embed="rId13"/>
              <a:srcRect b="38834"/>
              <a:stretch/>
            </p:blipFill>
            <p:spPr>
              <a:xfrm>
                <a:off x="8253139" y="4775717"/>
                <a:ext cx="693812" cy="215445"/>
              </a:xfrm>
              <a:prstGeom prst="rect">
                <a:avLst/>
              </a:prstGeom>
            </p:spPr>
          </p:pic>
          <p:pic>
            <p:nvPicPr>
              <p:cNvPr id="71" name="Picture 70" descr="A close up of a sign&#10;&#10;Description automatically generated">
                <a:extLst>
                  <a:ext uri="{FF2B5EF4-FFF2-40B4-BE49-F238E27FC236}">
                    <a16:creationId xmlns:a16="http://schemas.microsoft.com/office/drawing/2014/main" id="{F1460237-790D-4C72-9167-C499C963EF95}"/>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t="56865"/>
              <a:stretch/>
            </p:blipFill>
            <p:spPr>
              <a:xfrm>
                <a:off x="8380221" y="5032003"/>
                <a:ext cx="439647" cy="96278"/>
              </a:xfrm>
              <a:prstGeom prst="rect">
                <a:avLst/>
              </a:prstGeom>
            </p:spPr>
          </p:pic>
        </p:grpSp>
      </p:grpSp>
      <p:grpSp>
        <p:nvGrpSpPr>
          <p:cNvPr id="74" name="Group 73" descr="AKS on azure stack">
            <a:extLst>
              <a:ext uri="{FF2B5EF4-FFF2-40B4-BE49-F238E27FC236}">
                <a16:creationId xmlns:a16="http://schemas.microsoft.com/office/drawing/2014/main" id="{F6B4EBA5-92B8-4295-94BC-99E8A4632A9B}"/>
              </a:ext>
            </a:extLst>
          </p:cNvPr>
          <p:cNvGrpSpPr/>
          <p:nvPr/>
        </p:nvGrpSpPr>
        <p:grpSpPr>
          <a:xfrm>
            <a:off x="10528185" y="4749334"/>
            <a:ext cx="901573" cy="881704"/>
            <a:chOff x="6517321" y="4420914"/>
            <a:chExt cx="1019112" cy="938549"/>
          </a:xfrm>
        </p:grpSpPr>
        <p:pic>
          <p:nvPicPr>
            <p:cNvPr id="75" name="Graphic 74">
              <a:extLst>
                <a:ext uri="{FF2B5EF4-FFF2-40B4-BE49-F238E27FC236}">
                  <a16:creationId xmlns:a16="http://schemas.microsoft.com/office/drawing/2014/main" id="{A651C2CF-9021-407D-A061-5EBBA9BD179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26412" y="4420914"/>
              <a:ext cx="600930" cy="600930"/>
            </a:xfrm>
            <a:prstGeom prst="rect">
              <a:avLst/>
            </a:prstGeom>
          </p:spPr>
        </p:pic>
        <p:sp>
          <p:nvSpPr>
            <p:cNvPr id="76" name="TextBox 1090">
              <a:extLst>
                <a:ext uri="{FF2B5EF4-FFF2-40B4-BE49-F238E27FC236}">
                  <a16:creationId xmlns:a16="http://schemas.microsoft.com/office/drawing/2014/main" id="{17924053-A8FA-4C91-A525-0A2D249259DF}"/>
                </a:ext>
              </a:extLst>
            </p:cNvPr>
            <p:cNvSpPr txBox="1"/>
            <p:nvPr/>
          </p:nvSpPr>
          <p:spPr>
            <a:xfrm>
              <a:off x="6517321" y="5020909"/>
              <a:ext cx="1019112" cy="33855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AKS on Azure Stack HCI</a:t>
              </a:r>
            </a:p>
          </p:txBody>
        </p:sp>
      </p:grpSp>
      <p:sp>
        <p:nvSpPr>
          <p:cNvPr id="77" name="Rectangle 76">
            <a:extLst>
              <a:ext uri="{FF2B5EF4-FFF2-40B4-BE49-F238E27FC236}">
                <a16:creationId xmlns:a16="http://schemas.microsoft.com/office/drawing/2014/main" id="{063A208B-67EE-4AE9-A73C-66DCFCADA179}"/>
              </a:ext>
            </a:extLst>
          </p:cNvPr>
          <p:cNvSpPr/>
          <p:nvPr/>
        </p:nvSpPr>
        <p:spPr bwMode="auto">
          <a:xfrm>
            <a:off x="8946376" y="6085323"/>
            <a:ext cx="2046958"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Public preview</a:t>
            </a:r>
          </a:p>
        </p:txBody>
      </p:sp>
      <p:grpSp>
        <p:nvGrpSpPr>
          <p:cNvPr id="43" name="Group 42" descr="Customer logos">
            <a:extLst>
              <a:ext uri="{FF2B5EF4-FFF2-40B4-BE49-F238E27FC236}">
                <a16:creationId xmlns:a16="http://schemas.microsoft.com/office/drawing/2014/main" id="{2D3BB1AF-8C8B-4F0F-AB62-02F6F760EBD4}"/>
              </a:ext>
            </a:extLst>
          </p:cNvPr>
          <p:cNvGrpSpPr/>
          <p:nvPr/>
        </p:nvGrpSpPr>
        <p:grpSpPr>
          <a:xfrm>
            <a:off x="672106" y="4374058"/>
            <a:ext cx="3118461" cy="1626016"/>
            <a:chOff x="628657" y="4382621"/>
            <a:chExt cx="3118461" cy="1626016"/>
          </a:xfrm>
        </p:grpSpPr>
        <p:grpSp>
          <p:nvGrpSpPr>
            <p:cNvPr id="47" name="Group 46" descr="red hat logo png&#10;">
              <a:extLst>
                <a:ext uri="{FF2B5EF4-FFF2-40B4-BE49-F238E27FC236}">
                  <a16:creationId xmlns:a16="http://schemas.microsoft.com/office/drawing/2014/main" id="{C214E677-5F31-4429-A8F9-6E0041E2C7F6}"/>
                </a:ext>
              </a:extLst>
            </p:cNvPr>
            <p:cNvGrpSpPr/>
            <p:nvPr/>
          </p:nvGrpSpPr>
          <p:grpSpPr>
            <a:xfrm>
              <a:off x="637520" y="5555713"/>
              <a:ext cx="1204350" cy="283451"/>
              <a:chOff x="3181349" y="2743199"/>
              <a:chExt cx="5827776" cy="1371600"/>
            </a:xfrm>
          </p:grpSpPr>
          <p:sp>
            <p:nvSpPr>
              <p:cNvPr id="60" name="Freeform: Shape 59">
                <a:extLst>
                  <a:ext uri="{FF2B5EF4-FFF2-40B4-BE49-F238E27FC236}">
                    <a16:creationId xmlns:a16="http://schemas.microsoft.com/office/drawing/2014/main" id="{4481B5D0-A3AF-4D61-AD06-F0EE2DD4D45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93C7FD1-44F8-49F4-98D5-34C80C8BAD5E}"/>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2D68041-8784-4DE4-9F60-4AE037847EA6}"/>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9" name="Picture 2" descr="Windows Server Tech Support — Internet Innovations Group">
              <a:extLst>
                <a:ext uri="{FF2B5EF4-FFF2-40B4-BE49-F238E27FC236}">
                  <a16:creationId xmlns:a16="http://schemas.microsoft.com/office/drawing/2014/main" id="{427D7099-37B0-4F29-86DC-3CBC1B793C5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use Icon of Flat style - Available in SVG, PNG, EPS, AI &amp; Icon fonts">
              <a:extLst>
                <a:ext uri="{FF2B5EF4-FFF2-40B4-BE49-F238E27FC236}">
                  <a16:creationId xmlns:a16="http://schemas.microsoft.com/office/drawing/2014/main" id="{4FE538EA-BFB7-4C05-A3A9-685385CBB9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Ubuntu Logo PNG Transparent &amp; SVG Vector - Freebie Supply">
              <a:extLst>
                <a:ext uri="{FF2B5EF4-FFF2-40B4-BE49-F238E27FC236}">
                  <a16:creationId xmlns:a16="http://schemas.microsoft.com/office/drawing/2014/main" id="{7B392870-67AD-4043-9AD4-DD14A048D67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0A1DEF4A-C652-4992-A11E-8092CA73316B}"/>
                </a:ext>
              </a:extLst>
            </p:cNvPr>
            <p:cNvGrpSpPr/>
            <p:nvPr/>
          </p:nvGrpSpPr>
          <p:grpSpPr>
            <a:xfrm>
              <a:off x="2728006" y="5322703"/>
              <a:ext cx="1019112" cy="685934"/>
              <a:chOff x="2728006" y="5322703"/>
              <a:chExt cx="1019112" cy="685934"/>
            </a:xfrm>
          </p:grpSpPr>
          <p:pic>
            <p:nvPicPr>
              <p:cNvPr id="58" name="Picture 57" descr="A picture containing drawing&#10;&#10;Description automatically generated">
                <a:extLst>
                  <a:ext uri="{FF2B5EF4-FFF2-40B4-BE49-F238E27FC236}">
                    <a16:creationId xmlns:a16="http://schemas.microsoft.com/office/drawing/2014/main" id="{473D3A07-1633-4DFE-8C9F-A73DB4FA21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926350" y="5322703"/>
                <a:ext cx="644765" cy="466019"/>
              </a:xfrm>
              <a:prstGeom prst="rect">
                <a:avLst/>
              </a:prstGeom>
            </p:spPr>
          </p:pic>
          <p:sp>
            <p:nvSpPr>
              <p:cNvPr id="59" name="TextBox 1090">
                <a:extLst>
                  <a:ext uri="{FF2B5EF4-FFF2-40B4-BE49-F238E27FC236}">
                    <a16:creationId xmlns:a16="http://schemas.microsoft.com/office/drawing/2014/main" id="{E58D7F11-1039-446A-BBA7-FD0A317F96FB}"/>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grpSp>
    </p:spTree>
    <p:extLst>
      <p:ext uri="{BB962C8B-B14F-4D97-AF65-F5344CB8AC3E}">
        <p14:creationId xmlns:p14="http://schemas.microsoft.com/office/powerpoint/2010/main" val="3174577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a:solidFill>
                  <a:schemeClr val="tx1"/>
                </a:solidFill>
              </a:rPr>
              <a:t>Customer scenario</a:t>
            </a:r>
            <a:br>
              <a:rPr lang="en-US"/>
            </a:br>
            <a:r>
              <a:rPr lang="en-US" sz="2400" spc="0">
                <a:ln>
                  <a:noFill/>
                </a:ln>
                <a:solidFill>
                  <a:schemeClr val="tx1"/>
                </a:solidFill>
                <a:latin typeface="Segoe UI Semibold" panose="020B0702040204020203" pitchFamily="34" charset="0"/>
                <a:cs typeface="Segoe UI Semibold" panose="020B0702040204020203" pitchFamily="34" charset="0"/>
              </a:rPr>
              <a:t>Organize &amp; govern across environments</a:t>
            </a:r>
          </a:p>
        </p:txBody>
      </p:sp>
      <p:sp>
        <p:nvSpPr>
          <p:cNvPr id="53" name="Rectangle 52">
            <a:extLst>
              <a:ext uri="{FF2B5EF4-FFF2-40B4-BE49-F238E27FC236}">
                <a16:creationId xmlns:a16="http://schemas.microsoft.com/office/drawing/2014/main" id="{A7BA354E-CE90-4A6F-A09D-397B8748A5CD}"/>
              </a:ext>
            </a:extLst>
          </p:cNvPr>
          <p:cNvSpPr/>
          <p:nvPr/>
        </p:nvSpPr>
        <p:spPr>
          <a:xfrm>
            <a:off x="648756" y="1774403"/>
            <a:ext cx="5705521" cy="3924151"/>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large financial institution has sprawling server-based IT systems</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deployed in corporate datacenters, </a:t>
            </a:r>
            <a:r>
              <a:rPr kumimoji="0" lang="en-US" sz="1400" b="0" i="0" u="none" strike="noStrike" kern="1200" cap="none" spc="0" normalizeH="0" baseline="0" noProof="0" err="1">
                <a:ln>
                  <a:noFill/>
                </a:ln>
                <a:solidFill>
                  <a:prstClr val="white"/>
                </a:solidFill>
                <a:effectLst/>
                <a:uLnTx/>
                <a:uFillTx/>
                <a:latin typeface="Segoe UI"/>
                <a:ea typeface="+mn-ea"/>
                <a:cs typeface="+mn-cs"/>
              </a:rPr>
              <a:t>hosters</a:t>
            </a:r>
            <a:r>
              <a:rPr kumimoji="0" lang="en-US" sz="1400" b="0" i="0" u="none" strike="noStrike" kern="1200" cap="none" spc="0" normalizeH="0" baseline="0" noProof="0">
                <a:ln>
                  <a:noFill/>
                </a:ln>
                <a:solidFill>
                  <a:prstClr val="white"/>
                </a:solidFill>
                <a:effectLst/>
                <a:uLnTx/>
                <a:uFillTx/>
                <a:latin typeface="Segoe UI"/>
                <a:ea typeface="+mn-ea"/>
                <a:cs typeface="+mn-cs"/>
              </a:rPr>
              <a:t>, and multi-cloud.</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The sprawl is overwhelming, and it is impossible to manage and apply consistent governance across the environment and meet compliance needs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Manage a mix of bare metal, Windows and Linux servers across locations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application owners to apply, audit and remediate compliance to meet their own requirements</a:t>
            </a:r>
          </a:p>
        </p:txBody>
      </p:sp>
      <p:sp>
        <p:nvSpPr>
          <p:cNvPr id="2" name="Rectangle 1">
            <a:extLst>
              <a:ext uri="{FF2B5EF4-FFF2-40B4-BE49-F238E27FC236}">
                <a16:creationId xmlns:a16="http://schemas.microsoft.com/office/drawing/2014/main" id="{29B14BB1-8180-437B-AC62-E721D3080D0C}"/>
              </a:ext>
            </a:extLst>
          </p:cNvPr>
          <p:cNvSpPr/>
          <p:nvPr/>
        </p:nvSpPr>
        <p:spPr bwMode="auto">
          <a:xfrm>
            <a:off x="8324306" y="1016321"/>
            <a:ext cx="3467939" cy="212832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Multi-Cloud</a:t>
            </a:r>
          </a:p>
        </p:txBody>
      </p:sp>
      <p:grpSp>
        <p:nvGrpSpPr>
          <p:cNvPr id="12" name="Group 11">
            <a:extLst>
              <a:ext uri="{FF2B5EF4-FFF2-40B4-BE49-F238E27FC236}">
                <a16:creationId xmlns:a16="http://schemas.microsoft.com/office/drawing/2014/main" id="{6EBB9F3B-77C6-4271-8FA2-262DE10CEA35}"/>
              </a:ext>
            </a:extLst>
          </p:cNvPr>
          <p:cNvGrpSpPr/>
          <p:nvPr/>
        </p:nvGrpSpPr>
        <p:grpSpPr>
          <a:xfrm>
            <a:off x="8683925" y="2097173"/>
            <a:ext cx="2748700" cy="446542"/>
            <a:chOff x="9018437" y="4706885"/>
            <a:chExt cx="2748700" cy="446542"/>
          </a:xfrm>
        </p:grpSpPr>
        <p:pic>
          <p:nvPicPr>
            <p:cNvPr id="4" name="Picture 2" descr="Fortanix - Runtime Encryption® with Intel® SGX">
              <a:extLst>
                <a:ext uri="{FF2B5EF4-FFF2-40B4-BE49-F238E27FC236}">
                  <a16:creationId xmlns:a16="http://schemas.microsoft.com/office/drawing/2014/main" id="{31978DC1-6A85-4442-899C-C39155EC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851" y="4784887"/>
              <a:ext cx="1813286" cy="31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automatically generated">
              <a:extLst>
                <a:ext uri="{FF2B5EF4-FFF2-40B4-BE49-F238E27FC236}">
                  <a16:creationId xmlns:a16="http://schemas.microsoft.com/office/drawing/2014/main" id="{FC83A0C0-3DAF-43E5-BBB7-697B2060A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437" y="4706885"/>
              <a:ext cx="617818" cy="446542"/>
            </a:xfrm>
            <a:prstGeom prst="rect">
              <a:avLst/>
            </a:prstGeom>
          </p:spPr>
        </p:pic>
      </p:grpSp>
      <p:pic>
        <p:nvPicPr>
          <p:cNvPr id="11" name="Graphic 10">
            <a:extLst>
              <a:ext uri="{FF2B5EF4-FFF2-40B4-BE49-F238E27FC236}">
                <a16:creationId xmlns:a16="http://schemas.microsoft.com/office/drawing/2014/main" id="{F4E6E560-6F05-488F-9C42-05A8FDA800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3667" y="1490047"/>
            <a:ext cx="2769216" cy="394039"/>
          </a:xfrm>
          <a:prstGeom prst="rect">
            <a:avLst/>
          </a:prstGeom>
        </p:spPr>
      </p:pic>
      <p:sp>
        <p:nvSpPr>
          <p:cNvPr id="101" name="Rectangle 100">
            <a:extLst>
              <a:ext uri="{FF2B5EF4-FFF2-40B4-BE49-F238E27FC236}">
                <a16:creationId xmlns:a16="http://schemas.microsoft.com/office/drawing/2014/main" id="{8E1292B0-7CCA-4B84-BA15-242DF5B9CECA}"/>
              </a:ext>
            </a:extLst>
          </p:cNvPr>
          <p:cNvSpPr/>
          <p:nvPr/>
        </p:nvSpPr>
        <p:spPr bwMode="auto">
          <a:xfrm>
            <a:off x="8324306" y="4110731"/>
            <a:ext cx="3467939" cy="21305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Lst>
          </p:cNvPr>
          <p:cNvGrpSpPr/>
          <p:nvPr/>
        </p:nvGrpSpPr>
        <p:grpSpPr>
          <a:xfrm>
            <a:off x="8694748" y="4781713"/>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00" y="3804522"/>
              <a:ext cx="457200" cy="457200"/>
            </a:xfrm>
            <a:prstGeom prst="rect">
              <a:avLst/>
            </a:prstGeom>
          </p:spPr>
        </p:pic>
      </p:grpSp>
      <p:pic>
        <p:nvPicPr>
          <p:cNvPr id="17" name="Picture 16" descr="A picture containing logo, icon&#10;&#10;Description automatically generated">
            <a:extLst>
              <a:ext uri="{FF2B5EF4-FFF2-40B4-BE49-F238E27FC236}">
                <a16:creationId xmlns:a16="http://schemas.microsoft.com/office/drawing/2014/main" id="{DA95E644-6721-4A55-9F6D-EA1C433D1531}"/>
              </a:ext>
            </a:extLst>
          </p:cNvPr>
          <p:cNvPicPr>
            <a:picLocks noChangeAspect="1"/>
          </p:cNvPicPr>
          <p:nvPr/>
        </p:nvPicPr>
        <p:blipFill>
          <a:blip r:embed="rId16"/>
          <a:stretch>
            <a:fillRect/>
          </a:stretch>
        </p:blipFill>
        <p:spPr>
          <a:xfrm>
            <a:off x="8490424" y="2803445"/>
            <a:ext cx="1184646" cy="155006"/>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AF088A6D-6F04-4B8E-B14A-32D413521BC4}"/>
              </a:ext>
            </a:extLst>
          </p:cNvPr>
          <p:cNvPicPr>
            <a:picLocks noChangeAspect="1"/>
          </p:cNvPicPr>
          <p:nvPr/>
        </p:nvPicPr>
        <p:blipFill>
          <a:blip r:embed="rId17"/>
          <a:stretch>
            <a:fillRect/>
          </a:stretch>
        </p:blipFill>
        <p:spPr>
          <a:xfrm>
            <a:off x="10156029" y="2665210"/>
            <a:ext cx="1432175" cy="332461"/>
          </a:xfrm>
          <a:prstGeom prst="rect">
            <a:avLst/>
          </a:prstGeom>
        </p:spPr>
      </p:pic>
    </p:spTree>
    <p:extLst>
      <p:ext uri="{BB962C8B-B14F-4D97-AF65-F5344CB8AC3E}">
        <p14:creationId xmlns:p14="http://schemas.microsoft.com/office/powerpoint/2010/main" val="35727609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6740" y="332361"/>
            <a:ext cx="11018520" cy="923330"/>
          </a:xfrm>
        </p:spPr>
        <p:txBody>
          <a:bodyPr/>
          <a:lstStyle/>
          <a:p>
            <a:r>
              <a:rPr lang="en-US">
                <a:solidFill>
                  <a:schemeClr val="tx1"/>
                </a:solidFill>
              </a:rPr>
              <a:t>Customer scenario</a:t>
            </a:r>
            <a:br>
              <a:rPr lang="en-US"/>
            </a:br>
            <a:r>
              <a:rPr lang="en-US" sz="2400" spc="0">
                <a:ln>
                  <a:noFill/>
                </a:ln>
                <a:solidFill>
                  <a:schemeClr val="tx1"/>
                </a:solidFill>
                <a:latin typeface="Segoe UI Semibold" panose="020B0702040204020203" pitchFamily="34" charset="0"/>
                <a:cs typeface="Segoe UI Semibold" panose="020B0702040204020203" pitchFamily="34" charset="0"/>
              </a:rPr>
              <a:t>Organize &amp; govern across environments</a:t>
            </a:r>
          </a:p>
        </p:txBody>
      </p:sp>
      <p:sp>
        <p:nvSpPr>
          <p:cNvPr id="2" name="Rectangle 1">
            <a:extLst>
              <a:ext uri="{FF2B5EF4-FFF2-40B4-BE49-F238E27FC236}">
                <a16:creationId xmlns:a16="http://schemas.microsoft.com/office/drawing/2014/main" id="{29B14BB1-8180-437B-AC62-E721D3080D0C}"/>
              </a:ext>
            </a:extLst>
          </p:cNvPr>
          <p:cNvSpPr/>
          <p:nvPr/>
        </p:nvSpPr>
        <p:spPr bwMode="auto">
          <a:xfrm>
            <a:off x="8324306" y="1016321"/>
            <a:ext cx="3467939" cy="223996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Multi-Cloud</a:t>
            </a:r>
          </a:p>
        </p:txBody>
      </p:sp>
      <p:grpSp>
        <p:nvGrpSpPr>
          <p:cNvPr id="12" name="Group 11">
            <a:extLst>
              <a:ext uri="{FF2B5EF4-FFF2-40B4-BE49-F238E27FC236}">
                <a16:creationId xmlns:a16="http://schemas.microsoft.com/office/drawing/2014/main" id="{6EBB9F3B-77C6-4271-8FA2-262DE10CEA35}"/>
              </a:ext>
            </a:extLst>
          </p:cNvPr>
          <p:cNvGrpSpPr/>
          <p:nvPr/>
        </p:nvGrpSpPr>
        <p:grpSpPr>
          <a:xfrm>
            <a:off x="8683925" y="2097173"/>
            <a:ext cx="2748700" cy="446542"/>
            <a:chOff x="9018437" y="4706885"/>
            <a:chExt cx="2748700" cy="446542"/>
          </a:xfrm>
        </p:grpSpPr>
        <p:pic>
          <p:nvPicPr>
            <p:cNvPr id="4" name="Picture 2" descr="Fortanix - Runtime Encryption® with Intel® SGX">
              <a:extLst>
                <a:ext uri="{FF2B5EF4-FFF2-40B4-BE49-F238E27FC236}">
                  <a16:creationId xmlns:a16="http://schemas.microsoft.com/office/drawing/2014/main" id="{31978DC1-6A85-4442-899C-C39155EC1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3851" y="4784887"/>
              <a:ext cx="1813286" cy="311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automatically generated">
              <a:extLst>
                <a:ext uri="{FF2B5EF4-FFF2-40B4-BE49-F238E27FC236}">
                  <a16:creationId xmlns:a16="http://schemas.microsoft.com/office/drawing/2014/main" id="{FC83A0C0-3DAF-43E5-BBB7-697B2060A0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8437" y="4706885"/>
              <a:ext cx="617818" cy="446542"/>
            </a:xfrm>
            <a:prstGeom prst="rect">
              <a:avLst/>
            </a:prstGeom>
          </p:spPr>
        </p:pic>
      </p:grpSp>
      <p:pic>
        <p:nvPicPr>
          <p:cNvPr id="11" name="Graphic 10">
            <a:extLst>
              <a:ext uri="{FF2B5EF4-FFF2-40B4-BE49-F238E27FC236}">
                <a16:creationId xmlns:a16="http://schemas.microsoft.com/office/drawing/2014/main" id="{F4E6E560-6F05-488F-9C42-05A8FDA800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73667" y="1490047"/>
            <a:ext cx="2769216" cy="394039"/>
          </a:xfrm>
          <a:prstGeom prst="rect">
            <a:avLst/>
          </a:prstGeom>
        </p:spPr>
      </p:pic>
      <p:sp>
        <p:nvSpPr>
          <p:cNvPr id="101" name="Rectangle 100">
            <a:extLst>
              <a:ext uri="{FF2B5EF4-FFF2-40B4-BE49-F238E27FC236}">
                <a16:creationId xmlns:a16="http://schemas.microsoft.com/office/drawing/2014/main" id="{8E1292B0-7CCA-4B84-BA15-242DF5B9CECA}"/>
              </a:ext>
            </a:extLst>
          </p:cNvPr>
          <p:cNvSpPr/>
          <p:nvPr/>
        </p:nvSpPr>
        <p:spPr bwMode="auto">
          <a:xfrm>
            <a:off x="8324306" y="4428542"/>
            <a:ext cx="3467939" cy="224028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On-Premises / Hosted Datacenters</a:t>
            </a:r>
          </a:p>
        </p:txBody>
      </p:sp>
      <p:grpSp>
        <p:nvGrpSpPr>
          <p:cNvPr id="15" name="Group 14">
            <a:extLst>
              <a:ext uri="{FF2B5EF4-FFF2-40B4-BE49-F238E27FC236}">
                <a16:creationId xmlns:a16="http://schemas.microsoft.com/office/drawing/2014/main" id="{8E15DAF8-FD7D-4425-A25A-7B26E018E9BF}"/>
              </a:ext>
            </a:extLst>
          </p:cNvPr>
          <p:cNvGrpSpPr/>
          <p:nvPr/>
        </p:nvGrpSpPr>
        <p:grpSpPr>
          <a:xfrm>
            <a:off x="8694748" y="5099524"/>
            <a:ext cx="2727052" cy="491179"/>
            <a:chOff x="6992648" y="3770543"/>
            <a:chExt cx="2727052" cy="491179"/>
          </a:xfrm>
        </p:grpSpPr>
        <p:pic>
          <p:nvPicPr>
            <p:cNvPr id="6" name="Graphic 5">
              <a:extLst>
                <a:ext uri="{FF2B5EF4-FFF2-40B4-BE49-F238E27FC236}">
                  <a16:creationId xmlns:a16="http://schemas.microsoft.com/office/drawing/2014/main" id="{7E96C024-15C2-450E-9FF3-CFA93721B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1707" y="3804522"/>
              <a:ext cx="457200" cy="457200"/>
            </a:xfrm>
            <a:prstGeom prst="rect">
              <a:avLst/>
            </a:prstGeom>
          </p:spPr>
        </p:pic>
        <p:pic>
          <p:nvPicPr>
            <p:cNvPr id="7" name="Graphic 6">
              <a:extLst>
                <a:ext uri="{FF2B5EF4-FFF2-40B4-BE49-F238E27FC236}">
                  <a16:creationId xmlns:a16="http://schemas.microsoft.com/office/drawing/2014/main" id="{596F53A9-2523-4787-915E-BD5C93CE5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10766" y="3804522"/>
              <a:ext cx="457200" cy="457200"/>
            </a:xfrm>
            <a:prstGeom prst="rect">
              <a:avLst/>
            </a:prstGeom>
          </p:spPr>
        </p:pic>
        <p:pic>
          <p:nvPicPr>
            <p:cNvPr id="8" name="Graphic 7">
              <a:extLst>
                <a:ext uri="{FF2B5EF4-FFF2-40B4-BE49-F238E27FC236}">
                  <a16:creationId xmlns:a16="http://schemas.microsoft.com/office/drawing/2014/main" id="{76B428B6-25CA-4C3F-BC00-4E6F5BC1F6D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92648" y="3804522"/>
              <a:ext cx="457200" cy="457200"/>
            </a:xfrm>
            <a:prstGeom prst="rect">
              <a:avLst/>
            </a:prstGeom>
          </p:spPr>
        </p:pic>
        <p:pic>
          <p:nvPicPr>
            <p:cNvPr id="9" name="Picture 8" descr="A close up of a sign&#10;&#10;Description automatically generated">
              <a:extLst>
                <a:ext uri="{FF2B5EF4-FFF2-40B4-BE49-F238E27FC236}">
                  <a16:creationId xmlns:a16="http://schemas.microsoft.com/office/drawing/2014/main" id="{FB53B807-BAA9-41E6-8695-F96D8C874D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41871" y="3770543"/>
              <a:ext cx="471340" cy="457200"/>
            </a:xfrm>
            <a:prstGeom prst="rect">
              <a:avLst/>
            </a:prstGeom>
          </p:spPr>
        </p:pic>
        <p:pic>
          <p:nvPicPr>
            <p:cNvPr id="14" name="Graphic 13">
              <a:extLst>
                <a:ext uri="{FF2B5EF4-FFF2-40B4-BE49-F238E27FC236}">
                  <a16:creationId xmlns:a16="http://schemas.microsoft.com/office/drawing/2014/main" id="{D78A75DE-9040-4B27-951A-3B24BA14931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62500" y="3804522"/>
              <a:ext cx="457200" cy="457200"/>
            </a:xfrm>
            <a:prstGeom prst="rect">
              <a:avLst/>
            </a:prstGeom>
          </p:spPr>
        </p:pic>
      </p:grpSp>
      <p:pic>
        <p:nvPicPr>
          <p:cNvPr id="17" name="Picture 16" descr="A picture containing logo, icon&#10;&#10;Description automatically generated">
            <a:extLst>
              <a:ext uri="{FF2B5EF4-FFF2-40B4-BE49-F238E27FC236}">
                <a16:creationId xmlns:a16="http://schemas.microsoft.com/office/drawing/2014/main" id="{DA95E644-6721-4A55-9F6D-EA1C433D1531}"/>
              </a:ext>
            </a:extLst>
          </p:cNvPr>
          <p:cNvPicPr>
            <a:picLocks noChangeAspect="1"/>
          </p:cNvPicPr>
          <p:nvPr/>
        </p:nvPicPr>
        <p:blipFill>
          <a:blip r:embed="rId16"/>
          <a:stretch>
            <a:fillRect/>
          </a:stretch>
        </p:blipFill>
        <p:spPr>
          <a:xfrm>
            <a:off x="8490424" y="2803445"/>
            <a:ext cx="1184646" cy="155006"/>
          </a:xfrm>
          <a:prstGeom prst="rect">
            <a:avLst/>
          </a:prstGeom>
        </p:spPr>
      </p:pic>
      <p:pic>
        <p:nvPicPr>
          <p:cNvPr id="18" name="Picture 17" descr="A picture containing logo&#10;&#10;Description automatically generated">
            <a:extLst>
              <a:ext uri="{FF2B5EF4-FFF2-40B4-BE49-F238E27FC236}">
                <a16:creationId xmlns:a16="http://schemas.microsoft.com/office/drawing/2014/main" id="{AF088A6D-6F04-4B8E-B14A-32D413521BC4}"/>
              </a:ext>
            </a:extLst>
          </p:cNvPr>
          <p:cNvPicPr>
            <a:picLocks noChangeAspect="1"/>
          </p:cNvPicPr>
          <p:nvPr/>
        </p:nvPicPr>
        <p:blipFill>
          <a:blip r:embed="rId17"/>
          <a:stretch>
            <a:fillRect/>
          </a:stretch>
        </p:blipFill>
        <p:spPr>
          <a:xfrm>
            <a:off x="10156029" y="2665210"/>
            <a:ext cx="1432175" cy="332461"/>
          </a:xfrm>
          <a:prstGeom prst="rect">
            <a:avLst/>
          </a:prstGeom>
        </p:spPr>
      </p:pic>
      <p:sp>
        <p:nvSpPr>
          <p:cNvPr id="19" name="Rectangle 18">
            <a:extLst>
              <a:ext uri="{FF2B5EF4-FFF2-40B4-BE49-F238E27FC236}">
                <a16:creationId xmlns:a16="http://schemas.microsoft.com/office/drawing/2014/main" id="{26B8F308-67A4-4963-81B1-AE42B0316F95}"/>
              </a:ext>
            </a:extLst>
          </p:cNvPr>
          <p:cNvSpPr/>
          <p:nvPr/>
        </p:nvSpPr>
        <p:spPr>
          <a:xfrm>
            <a:off x="586740" y="1884086"/>
            <a:ext cx="5322968" cy="3708708"/>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Universal governance anywhere through Azure Policy</a:t>
            </a:r>
          </a:p>
          <a:p>
            <a:pPr marL="177800" indent="-177800" defTabSz="932472" fontAlgn="base">
              <a:spcBef>
                <a:spcPct val="0"/>
              </a:spcBef>
              <a:spcAft>
                <a:spcPts val="600"/>
              </a:spcAft>
              <a:buFont typeface="Arial" panose="020B0604020202020204" pitchFamily="34" charset="0"/>
              <a:buChar char="•"/>
              <a:defRPr/>
            </a:pPr>
            <a:r>
              <a:rPr lang="en-US" sz="1800">
                <a:solidFill>
                  <a:srgbClr val="FFFFFF"/>
                </a:solidFill>
                <a:latin typeface="Segoe UI" panose="020B0502040204020203" pitchFamily="34" charset="0"/>
              </a:rPr>
              <a:t>Centralized agent management – Monitoring, Security, Update Management and more</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server compliance rules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800">
                <a:solidFill>
                  <a:prstClr val="white"/>
                </a:solidFill>
                <a:latin typeface="Segoe UI"/>
              </a:rPr>
              <a:t>C</a:t>
            </a:r>
            <a:r>
              <a:rPr kumimoji="0" lang="en-US" sz="1800" b="0" i="0" u="none" strike="noStrike" kern="1200" cap="none" spc="0" normalizeH="0" baseline="0" noProof="0" err="1">
                <a:ln>
                  <a:noFill/>
                </a:ln>
                <a:solidFill>
                  <a:prstClr val="white"/>
                </a:solidFill>
                <a:effectLst/>
                <a:uLnTx/>
                <a:uFillTx/>
                <a:latin typeface="Segoe UI"/>
                <a:ea typeface="+mn-ea"/>
                <a:cs typeface="+mn-cs"/>
              </a:rPr>
              <a:t>entral</a:t>
            </a:r>
            <a:r>
              <a:rPr kumimoji="0" lang="en-US" sz="1800" b="0" i="0" u="none" strike="noStrike" kern="1200" cap="none" spc="0" normalizeH="0" baseline="0" noProof="0">
                <a:ln>
                  <a:noFill/>
                </a:ln>
                <a:solidFill>
                  <a:prstClr val="white"/>
                </a:solidFill>
                <a:effectLst/>
                <a:uLnTx/>
                <a:uFillTx/>
                <a:latin typeface="Segoe UI"/>
                <a:ea typeface="+mn-ea"/>
                <a:cs typeface="+mn-cs"/>
              </a:rPr>
              <a:t> compliance view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Self-service remediation</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lang="en-US" sz="1800">
                <a:solidFill>
                  <a:prstClr val="white"/>
                </a:solidFill>
                <a:latin typeface="Segoe UI"/>
              </a:rPr>
              <a:t>Integration with Azure Lighthouse</a:t>
            </a:r>
            <a:endParaRPr kumimoji="0" lang="en-US" sz="1400" b="0" i="0" u="none" strike="noStrike" kern="1200" cap="none" spc="0" normalizeH="0" baseline="0" noProof="0">
              <a:ln>
                <a:noFill/>
              </a:ln>
              <a:solidFill>
                <a:prstClr val="white"/>
              </a:solidFill>
              <a:effectLst/>
              <a:uLnTx/>
              <a:uFillTx/>
              <a:latin typeface="Segoe UI"/>
              <a:ea typeface="+mn-ea"/>
              <a:cs typeface="+mn-cs"/>
            </a:endParaRPr>
          </a:p>
        </p:txBody>
      </p:sp>
      <p:cxnSp>
        <p:nvCxnSpPr>
          <p:cNvPr id="20" name="Straight Connector 19">
            <a:extLst>
              <a:ext uri="{FF2B5EF4-FFF2-40B4-BE49-F238E27FC236}">
                <a16:creationId xmlns:a16="http://schemas.microsoft.com/office/drawing/2014/main" id="{10C033D5-1D09-42E2-A591-1D96F72E1B2A}"/>
              </a:ext>
            </a:extLst>
          </p:cNvPr>
          <p:cNvCxnSpPr>
            <a:cxnSpLocks/>
            <a:stCxn id="23" idx="0"/>
            <a:endCxn id="22" idx="2"/>
          </p:cNvCxnSpPr>
          <p:nvPr/>
        </p:nvCxnSpPr>
        <p:spPr>
          <a:xfrm flipV="1">
            <a:off x="10058275" y="3404952"/>
            <a:ext cx="0" cy="885100"/>
          </a:xfrm>
          <a:prstGeom prst="line">
            <a:avLst/>
          </a:prstGeom>
          <a:ln w="19050">
            <a:solidFill>
              <a:srgbClr val="50E6FF"/>
            </a:solidFill>
            <a:prstDash val="dash"/>
            <a:headEnd type="none" w="med"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45C4CED-ADBA-4446-81FD-7185B4CF36D2}"/>
              </a:ext>
            </a:extLst>
          </p:cNvPr>
          <p:cNvSpPr/>
          <p:nvPr/>
        </p:nvSpPr>
        <p:spPr>
          <a:xfrm>
            <a:off x="8425927" y="3526922"/>
            <a:ext cx="3264693" cy="641159"/>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
        <p:nvSpPr>
          <p:cNvPr id="22" name="Rectangle 21">
            <a:extLst>
              <a:ext uri="{FF2B5EF4-FFF2-40B4-BE49-F238E27FC236}">
                <a16:creationId xmlns:a16="http://schemas.microsoft.com/office/drawing/2014/main" id="{268E28A7-9381-4B6F-9942-E686EE4D5189}"/>
              </a:ext>
            </a:extLst>
          </p:cNvPr>
          <p:cNvSpPr/>
          <p:nvPr/>
        </p:nvSpPr>
        <p:spPr bwMode="auto">
          <a:xfrm>
            <a:off x="9571662" y="3117792"/>
            <a:ext cx="973225" cy="2871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
        <p:nvSpPr>
          <p:cNvPr id="23" name="Rectangle 22">
            <a:extLst>
              <a:ext uri="{FF2B5EF4-FFF2-40B4-BE49-F238E27FC236}">
                <a16:creationId xmlns:a16="http://schemas.microsoft.com/office/drawing/2014/main" id="{319830BE-C045-40A9-800F-3E7740C67FB8}"/>
              </a:ext>
            </a:extLst>
          </p:cNvPr>
          <p:cNvSpPr/>
          <p:nvPr/>
        </p:nvSpPr>
        <p:spPr bwMode="auto">
          <a:xfrm>
            <a:off x="9571662" y="4290052"/>
            <a:ext cx="973225" cy="28716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a:t>
            </a:r>
          </a:p>
        </p:txBody>
      </p:sp>
    </p:spTree>
    <p:extLst>
      <p:ext uri="{BB962C8B-B14F-4D97-AF65-F5344CB8AC3E}">
        <p14:creationId xmlns:p14="http://schemas.microsoft.com/office/powerpoint/2010/main" val="26242223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605B01-9528-4F6E-8ADA-15315F90BF27}"/>
              </a:ext>
            </a:extLst>
          </p:cNvPr>
          <p:cNvSpPr/>
          <p:nvPr/>
        </p:nvSpPr>
        <p:spPr bwMode="auto">
          <a:xfrm>
            <a:off x="10672986" y="806541"/>
            <a:ext cx="1519014" cy="524491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7844078E-4F37-4C11-85B2-2AB7BEE5AEC8}"/>
              </a:ext>
            </a:extLst>
          </p:cNvPr>
          <p:cNvPicPr>
            <a:picLocks noChangeAspect="1"/>
          </p:cNvPicPr>
          <p:nvPr/>
        </p:nvPicPr>
        <p:blipFill>
          <a:blip r:embed="rId3"/>
          <a:stretch>
            <a:fillRect/>
          </a:stretch>
        </p:blipFill>
        <p:spPr>
          <a:xfrm>
            <a:off x="2097359" y="1260721"/>
            <a:ext cx="7997281" cy="4336554"/>
          </a:xfrm>
          <a:prstGeom prst="rect">
            <a:avLst/>
          </a:prstGeom>
        </p:spPr>
      </p:pic>
    </p:spTree>
    <p:extLst>
      <p:ext uri="{BB962C8B-B14F-4D97-AF65-F5344CB8AC3E}">
        <p14:creationId xmlns:p14="http://schemas.microsoft.com/office/powerpoint/2010/main" val="2032030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B7DD86-C9AA-4187-8F84-B1EBC81B3EEE}"/>
              </a:ext>
            </a:extLst>
          </p:cNvPr>
          <p:cNvSpPr txBox="1">
            <a:spLocks noGrp="1"/>
          </p:cNvSpPr>
          <p:nvPr>
            <p:ph type="title" idx="4294967295"/>
          </p:nvPr>
        </p:nvSpPr>
        <p:spPr>
          <a:xfrm>
            <a:off x="389252" y="35511"/>
            <a:ext cx="742309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Presenter Guidance – To Partner </a:t>
            </a:r>
          </a:p>
        </p:txBody>
      </p:sp>
      <p:graphicFrame>
        <p:nvGraphicFramePr>
          <p:cNvPr id="2" name="Table 1"/>
          <p:cNvGraphicFramePr>
            <a:graphicFrameLocks noGrp="1"/>
          </p:cNvGraphicFramePr>
          <p:nvPr>
            <p:extLst>
              <p:ext uri="{D42A27DB-BD31-4B8C-83A1-F6EECF244321}">
                <p14:modId xmlns:p14="http://schemas.microsoft.com/office/powerpoint/2010/main" val="4087191052"/>
              </p:ext>
            </p:extLst>
          </p:nvPr>
        </p:nvGraphicFramePr>
        <p:xfrm>
          <a:off x="389252" y="529131"/>
          <a:ext cx="11698793" cy="6189076"/>
        </p:xfrm>
        <a:graphic>
          <a:graphicData uri="http://schemas.openxmlformats.org/drawingml/2006/table">
            <a:tbl>
              <a:tblPr firstRow="1" bandRow="1">
                <a:tableStyleId>{5C22544A-7EE6-4342-B048-85BDC9FD1C3A}</a:tableStyleId>
              </a:tblPr>
              <a:tblGrid>
                <a:gridCol w="2081075">
                  <a:extLst>
                    <a:ext uri="{9D8B030D-6E8A-4147-A177-3AD203B41FA5}">
                      <a16:colId xmlns:a16="http://schemas.microsoft.com/office/drawing/2014/main" val="20000"/>
                    </a:ext>
                  </a:extLst>
                </a:gridCol>
                <a:gridCol w="9617718">
                  <a:extLst>
                    <a:ext uri="{9D8B030D-6E8A-4147-A177-3AD203B41FA5}">
                      <a16:colId xmlns:a16="http://schemas.microsoft.com/office/drawing/2014/main" val="20001"/>
                    </a:ext>
                  </a:extLst>
                </a:gridCol>
              </a:tblGrid>
              <a:tr h="358570">
                <a:tc>
                  <a:txBody>
                    <a:bodyPr/>
                    <a:lstStyle/>
                    <a:p>
                      <a:r>
                        <a:rPr lang="en-US" sz="900" b="0">
                          <a:solidFill>
                            <a:schemeClr val="tx1"/>
                          </a:solidFill>
                        </a:rPr>
                        <a:t>Title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900">
                          <a:solidFill>
                            <a:schemeClr val="tx1"/>
                          </a:solidFill>
                        </a:rPr>
                        <a:t>Azure Arc overview and slide library</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58570">
                <a:tc>
                  <a:txBody>
                    <a:bodyPr/>
                    <a:lstStyle/>
                    <a:p>
                      <a:r>
                        <a:rPr lang="en-US" sz="900" b="0">
                          <a:solidFill>
                            <a:schemeClr val="tx1"/>
                          </a:solidFill>
                        </a:rPr>
                        <a:t>Main Object</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solidFill>
                            <a:schemeClr val="tx1"/>
                          </a:solidFill>
                        </a:rPr>
                        <a:t>Inspire partners on how Azure Arc can help them </a:t>
                      </a:r>
                      <a:r>
                        <a:rPr lang="en-US" sz="900" kern="1200">
                          <a:solidFill>
                            <a:schemeClr val="tx1"/>
                          </a:solidFill>
                          <a:latin typeface="+mn-lt"/>
                          <a:ea typeface="+mn-ea"/>
                          <a:cs typeface="+mn-cs"/>
                        </a:rPr>
                        <a:t>manage their customers’ disparate environments, at scale with ease. Additionally, use this deck to educate partners on how they can capture new opportunities and drive consumption with Azure Arc.</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58570">
                <a:tc>
                  <a:txBody>
                    <a:bodyPr/>
                    <a:lstStyle/>
                    <a:p>
                      <a:r>
                        <a:rPr lang="en-US" sz="900" b="0">
                          <a:solidFill>
                            <a:schemeClr val="tx1"/>
                          </a:solidFill>
                        </a:rPr>
                        <a:t>Audience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a:solidFill>
                            <a:schemeClr val="tx1"/>
                          </a:solidFill>
                        </a:rPr>
                        <a:t>100: Practice leads</a:t>
                      </a:r>
                    </a:p>
                    <a:p>
                      <a:r>
                        <a:rPr lang="en-US" sz="900" b="0">
                          <a:solidFill>
                            <a:schemeClr val="tx1"/>
                          </a:solidFill>
                        </a:rPr>
                        <a:t>200/300: Architects</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58570">
                <a:tc>
                  <a:txBody>
                    <a:bodyPr/>
                    <a:lstStyle/>
                    <a:p>
                      <a:r>
                        <a:rPr lang="en-US" sz="900" b="0">
                          <a:solidFill>
                            <a:schemeClr val="tx1"/>
                          </a:solidFill>
                        </a:rPr>
                        <a:t>Content Level</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solidFill>
                            <a:schemeClr val="tx1"/>
                          </a:solidFill>
                        </a:rPr>
                        <a:t>100-400</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58570">
                <a:tc>
                  <a:txBody>
                    <a:bodyPr/>
                    <a:lstStyle/>
                    <a:p>
                      <a:r>
                        <a:rPr lang="en-US" sz="900" b="0">
                          <a:solidFill>
                            <a:schemeClr val="tx1"/>
                          </a:solidFill>
                        </a:rPr>
                        <a:t>Deck Owner</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a:solidFill>
                            <a:schemeClr val="tx1"/>
                          </a:solidFill>
                        </a:rPr>
                        <a:t>Sanjay Satheesh</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896425">
                <a:tc>
                  <a:txBody>
                    <a:bodyPr/>
                    <a:lstStyle/>
                    <a:p>
                      <a:r>
                        <a:rPr lang="en-US" sz="1200" b="0">
                          <a:solidFill>
                            <a:schemeClr val="tx1"/>
                          </a:solidFill>
                        </a:rPr>
                        <a:t>Usage Guidance</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000" b="1">
                          <a:solidFill>
                            <a:srgbClr val="D83B01"/>
                          </a:solidFill>
                        </a:rPr>
                        <a:t>This is a slide library vs. an E2E deck. This deck can be shared with customers and partners except for the slides marked ‘Internal Only’.</a:t>
                      </a:r>
                    </a:p>
                    <a:p>
                      <a:endParaRPr lang="en-US" sz="1000" b="1">
                        <a:solidFill>
                          <a:srgbClr val="D83B01"/>
                        </a:solidFill>
                      </a:endParaRPr>
                    </a:p>
                    <a:p>
                      <a:r>
                        <a:rPr lang="en-US" sz="1000" b="1">
                          <a:solidFill>
                            <a:srgbClr val="D83B01"/>
                          </a:solidFill>
                        </a:rPr>
                        <a:t>These slides can be used to assemble a deck for the following sales scenarios:  </a:t>
                      </a:r>
                    </a:p>
                    <a:p>
                      <a:endParaRPr lang="en-US" sz="1000" b="1">
                        <a:solidFill>
                          <a:srgbClr val="5ACBF0"/>
                        </a:solidFill>
                      </a:endParaRPr>
                    </a:p>
                    <a:p>
                      <a:endParaRPr lang="en-US" sz="1000"/>
                    </a:p>
                    <a:p>
                      <a:pPr marL="0" indent="0">
                        <a:buFont typeface="Arial" panose="020B0604020202020204" pitchFamily="34" charset="0"/>
                        <a:buNone/>
                      </a:pPr>
                      <a:r>
                        <a:rPr lang="en-US" sz="1000" b="1">
                          <a:solidFill>
                            <a:schemeClr val="accent1"/>
                          </a:solidFill>
                        </a:rPr>
                        <a:t>Scenario: Recruit MSPs to add Azure Arc capabilities to their practices</a:t>
                      </a:r>
                    </a:p>
                    <a:p>
                      <a:pPr marL="0" indent="0">
                        <a:buFont typeface="Arial" panose="020B0604020202020204" pitchFamily="34" charset="0"/>
                        <a:buNone/>
                      </a:pPr>
                      <a:endParaRPr lang="en-US" sz="1000" b="1">
                        <a:solidFill>
                          <a:srgbClr val="5ACBF0"/>
                        </a:solidFill>
                      </a:endParaRPr>
                    </a:p>
                    <a:p>
                      <a:pPr marL="0" indent="0" algn="l" defTabSz="932742" rtl="0" eaLnBrk="1" latinLnBrk="0" hangingPunct="1">
                        <a:buFont typeface="Arial" panose="020B0604020202020204" pitchFamily="34" charset="0"/>
                        <a:buNone/>
                      </a:pPr>
                      <a:r>
                        <a:rPr lang="en-US" sz="1000" b="1" kern="1200">
                          <a:solidFill>
                            <a:schemeClr val="accent1"/>
                          </a:solidFill>
                          <a:latin typeface="+mn-lt"/>
                          <a:ea typeface="+mn-ea"/>
                          <a:cs typeface="+mn-cs"/>
                        </a:rPr>
                        <a:t>L100:</a:t>
                      </a:r>
                    </a:p>
                    <a:p>
                      <a:pPr marL="0" indent="0">
                        <a:buFont typeface="Arial" panose="020B0604020202020204" pitchFamily="34" charset="0"/>
                        <a:buNone/>
                      </a:pPr>
                      <a:endParaRPr lang="en-US" sz="1000" b="1">
                        <a:solidFill>
                          <a:srgbClr val="5ACBF0"/>
                        </a:solidFill>
                      </a:endParaRPr>
                    </a:p>
                    <a:p>
                      <a:r>
                        <a:rPr lang="en-US" sz="1000" b="0">
                          <a:solidFill>
                            <a:schemeClr val="tx1"/>
                          </a:solidFill>
                        </a:rPr>
                        <a:t>Audience: Practice Leads ; Role: PDM</a:t>
                      </a:r>
                    </a:p>
                    <a:p>
                      <a:pPr marL="285750" indent="-285750">
                        <a:buFont typeface="Arial" panose="020B0604020202020204" pitchFamily="34" charset="0"/>
                        <a:buChar char="•"/>
                      </a:pPr>
                      <a:r>
                        <a:rPr lang="en-US" sz="1000" b="0">
                          <a:solidFill>
                            <a:schemeClr val="tx1"/>
                          </a:solidFill>
                        </a:rPr>
                        <a:t>Land the problem statement (customer challenges) and how Azure Arc can help the partner manage the IT environment with ease.</a:t>
                      </a:r>
                    </a:p>
                    <a:p>
                      <a:pPr marL="285750" indent="-285750">
                        <a:buFont typeface="Arial" panose="020B0604020202020204" pitchFamily="34" charset="0"/>
                        <a:buChar char="•"/>
                      </a:pPr>
                      <a:r>
                        <a:rPr lang="en-US" sz="1000" b="0">
                          <a:solidFill>
                            <a:schemeClr val="tx1"/>
                          </a:solidFill>
                        </a:rPr>
                        <a:t>Include the high-level use cases and customer examples. </a:t>
                      </a:r>
                    </a:p>
                    <a:p>
                      <a:pPr marL="285750" indent="-285750">
                        <a:buFont typeface="Arial" panose="020B0604020202020204" pitchFamily="34" charset="0"/>
                        <a:buChar char="•"/>
                      </a:pPr>
                      <a:r>
                        <a:rPr lang="en-US" sz="1000" b="0">
                          <a:solidFill>
                            <a:schemeClr val="tx1"/>
                          </a:solidFill>
                        </a:rPr>
                        <a:t>Use the Partner business value section to outline opportunities for partners, including integration with Azure Lighthouse</a:t>
                      </a:r>
                    </a:p>
                    <a:p>
                      <a:pPr marL="285750" marR="0" lvl="0" indent="-285750" algn="l" defTabSz="93246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a:solidFill>
                            <a:schemeClr val="tx1"/>
                          </a:solidFill>
                        </a:rPr>
                        <a:t>Share pricing and roadmap information (Use the Pricing examples in the Appendix if needed)</a:t>
                      </a:r>
                    </a:p>
                    <a:p>
                      <a:pPr marL="285750" indent="-285750">
                        <a:buFont typeface="Arial" panose="020B0604020202020204" pitchFamily="34" charset="0"/>
                        <a:buChar char="•"/>
                      </a:pPr>
                      <a:r>
                        <a:rPr lang="en-US" sz="1000" b="0">
                          <a:solidFill>
                            <a:schemeClr val="tx1"/>
                          </a:solidFill>
                        </a:rPr>
                        <a:t>Close with the resources available (Get Started slide)</a:t>
                      </a:r>
                    </a:p>
                    <a:p>
                      <a:pPr marL="0" indent="0">
                        <a:buFont typeface="Arial" panose="020B0604020202020204" pitchFamily="34" charset="0"/>
                        <a:buNone/>
                      </a:pPr>
                      <a:endParaRPr lang="en-US" sz="1000" b="0">
                        <a:solidFill>
                          <a:schemeClr val="tx1"/>
                        </a:solidFill>
                      </a:endParaRPr>
                    </a:p>
                    <a:p>
                      <a:pPr marL="0" indent="0" algn="l" defTabSz="932742" rtl="0" eaLnBrk="1" latinLnBrk="0" hangingPunct="1">
                        <a:buFont typeface="Arial" panose="020B0604020202020204" pitchFamily="34" charset="0"/>
                        <a:buNone/>
                      </a:pPr>
                      <a:r>
                        <a:rPr lang="en-US" sz="1000" b="1" kern="1200">
                          <a:solidFill>
                            <a:schemeClr val="accent1"/>
                          </a:solidFill>
                          <a:latin typeface="+mn-lt"/>
                          <a:ea typeface="+mn-ea"/>
                          <a:cs typeface="+mn-cs"/>
                        </a:rPr>
                        <a:t>L300 / L400:</a:t>
                      </a:r>
                    </a:p>
                    <a:p>
                      <a:pPr marL="0" indent="0">
                        <a:buFont typeface="Arial" panose="020B0604020202020204" pitchFamily="34" charset="0"/>
                        <a:buNone/>
                      </a:pPr>
                      <a:endParaRPr lang="en-US" sz="1000" b="1">
                        <a:solidFill>
                          <a:srgbClr val="5ACBF0"/>
                        </a:solidFill>
                      </a:endParaRPr>
                    </a:p>
                    <a:p>
                      <a:pPr marL="0" indent="0">
                        <a:buFont typeface="Arial" panose="020B0604020202020204" pitchFamily="34" charset="0"/>
                        <a:buNone/>
                      </a:pPr>
                      <a:r>
                        <a:rPr lang="en-US" sz="1000" b="0" kern="1200">
                          <a:solidFill>
                            <a:schemeClr val="tx1"/>
                          </a:solidFill>
                          <a:latin typeface="+mn-lt"/>
                          <a:ea typeface="+mn-ea"/>
                          <a:cs typeface="+mn-cs"/>
                        </a:rPr>
                        <a:t>Audience: Architects ; Role: OCP CSA</a:t>
                      </a:r>
                    </a:p>
                    <a:p>
                      <a:pPr marL="0" indent="0">
                        <a:buFont typeface="Arial" panose="020B0604020202020204" pitchFamily="34" charset="0"/>
                        <a:buNone/>
                      </a:pPr>
                      <a:endParaRPr lang="en-US" sz="1000" b="1">
                        <a:solidFill>
                          <a:srgbClr val="5ACBF0"/>
                        </a:solidFill>
                      </a:endParaRPr>
                    </a:p>
                    <a:p>
                      <a:pPr marL="285750" indent="-285750">
                        <a:buFont typeface="Arial" panose="020B0604020202020204" pitchFamily="34" charset="0"/>
                        <a:buChar char="•"/>
                      </a:pPr>
                      <a:r>
                        <a:rPr lang="en-US" sz="1000" b="0">
                          <a:solidFill>
                            <a:schemeClr val="tx1"/>
                          </a:solidFill>
                        </a:rPr>
                        <a:t>Land the problem statement (customer challenges) and how Azure Arc can help the partner manage the IT environment with ease.</a:t>
                      </a:r>
                    </a:p>
                    <a:p>
                      <a:pPr marL="285750" indent="-285750">
                        <a:buFont typeface="Arial" panose="020B0604020202020204" pitchFamily="34" charset="0"/>
                        <a:buChar char="•"/>
                      </a:pPr>
                      <a:r>
                        <a:rPr lang="en-US" sz="1000" b="0">
                          <a:solidFill>
                            <a:schemeClr val="tx1"/>
                          </a:solidFill>
                        </a:rPr>
                        <a:t>Unpack Azure Arc (Section – ‘Arc extends the Azure control plane…’) and explain the different capabilities (servers, K8s and data services)</a:t>
                      </a:r>
                    </a:p>
                    <a:p>
                      <a:pPr marL="285750" indent="-285750">
                        <a:buFont typeface="Arial" panose="020B0604020202020204" pitchFamily="34" charset="0"/>
                        <a:buChar char="•"/>
                      </a:pPr>
                      <a:r>
                        <a:rPr lang="en-US" sz="1000" b="0">
                          <a:solidFill>
                            <a:schemeClr val="tx1"/>
                          </a:solidFill>
                        </a:rPr>
                        <a:t>Tie the capabilities back to use cases with customer examples</a:t>
                      </a:r>
                    </a:p>
                    <a:p>
                      <a:pPr marL="285750" indent="-285750">
                        <a:buFont typeface="Arial" panose="020B0604020202020204" pitchFamily="34" charset="0"/>
                        <a:buChar char="•"/>
                      </a:pPr>
                      <a:r>
                        <a:rPr lang="en-US" sz="1000" b="0">
                          <a:solidFill>
                            <a:schemeClr val="tx1"/>
                          </a:solidFill>
                        </a:rPr>
                        <a:t>Use the L300 and L400 sections to discuss the architecture in depth. </a:t>
                      </a:r>
                    </a:p>
                    <a:p>
                      <a:pPr marL="285750" indent="-285750">
                        <a:buFont typeface="Arial" panose="020B0604020202020204" pitchFamily="34" charset="0"/>
                        <a:buChar char="•"/>
                      </a:pPr>
                      <a:r>
                        <a:rPr lang="en-US" sz="1000" b="0">
                          <a:solidFill>
                            <a:schemeClr val="tx1"/>
                          </a:solidFill>
                        </a:rPr>
                        <a:t>Demos: leverage the Jumpstart GitHub repo to prepare demos.</a:t>
                      </a:r>
                    </a:p>
                    <a:p>
                      <a:pPr marL="0" indent="0">
                        <a:buFont typeface="Arial" panose="020B0604020202020204" pitchFamily="34" charset="0"/>
                        <a:buNone/>
                      </a:pPr>
                      <a:endParaRPr lang="en-US" sz="800" b="0">
                        <a:solidFill>
                          <a:schemeClr val="tx1"/>
                        </a:solidFill>
                      </a:endParaRP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58570">
                <a:tc>
                  <a:txBody>
                    <a:bodyPr/>
                    <a:lstStyle/>
                    <a:p>
                      <a:r>
                        <a:rPr lang="en-US" sz="1200" b="0">
                          <a:solidFill>
                            <a:schemeClr val="tx1"/>
                          </a:solidFill>
                        </a:rPr>
                        <a:t>Version</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462" rtl="0" eaLnBrk="1" latinLnBrk="0" hangingPunct="1"/>
                      <a:r>
                        <a:rPr lang="en-US" sz="900" b="0" kern="1200">
                          <a:solidFill>
                            <a:schemeClr val="tx1"/>
                          </a:solidFill>
                          <a:latin typeface="+mn-lt"/>
                          <a:ea typeface="+mn-ea"/>
                          <a:cs typeface="+mn-cs"/>
                        </a:rPr>
                        <a:t>1.2</a:t>
                      </a:r>
                    </a:p>
                  </a:txBody>
                  <a:tcPr marL="91414" marR="91414" marT="45706" marB="45706"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82474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x_x_x_x_x_Picture 2" descr="image001">
            <a:extLst>
              <a:ext uri="{FF2B5EF4-FFF2-40B4-BE49-F238E27FC236}">
                <a16:creationId xmlns:a16="http://schemas.microsoft.com/office/drawing/2014/main" id="{A0513930-AA6D-4F29-AB0C-7841C79367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590"/>
          <a:stretch/>
        </p:blipFill>
        <p:spPr bwMode="auto">
          <a:xfrm>
            <a:off x="1753921" y="653809"/>
            <a:ext cx="8684158" cy="555038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52405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A8CC8C5E-6F5E-4501-A186-350683DEF860}"/>
              </a:ext>
            </a:extLst>
          </p:cNvPr>
          <p:cNvPicPr>
            <a:picLocks noChangeAspect="1"/>
          </p:cNvPicPr>
          <p:nvPr/>
        </p:nvPicPr>
        <p:blipFill>
          <a:blip r:embed="rId3"/>
          <a:stretch>
            <a:fillRect/>
          </a:stretch>
        </p:blipFill>
        <p:spPr>
          <a:xfrm>
            <a:off x="905774" y="639254"/>
            <a:ext cx="10380451" cy="5579492"/>
          </a:xfrm>
          <a:prstGeom prst="rect">
            <a:avLst/>
          </a:prstGeom>
          <a:noFill/>
        </p:spPr>
      </p:pic>
    </p:spTree>
    <p:extLst>
      <p:ext uri="{BB962C8B-B14F-4D97-AF65-F5344CB8AC3E}">
        <p14:creationId xmlns:p14="http://schemas.microsoft.com/office/powerpoint/2010/main" val="25361454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Arc enabled servers</a:t>
            </a:r>
            <a:br>
              <a:rPr lang="en-US"/>
            </a:br>
            <a:r>
              <a:rPr lang="en-US" sz="2000">
                <a:latin typeface="+mn-lt"/>
              </a:rPr>
              <a:t>Bring on-premises and multi-cloud servers to Azure with Azure Arc</a:t>
            </a:r>
          </a:p>
        </p:txBody>
      </p:sp>
      <p:grpSp>
        <p:nvGrpSpPr>
          <p:cNvPr id="20" name="Group 19" descr="Reach, organize and inventory, governance and ssecurity, and role-based operations">
            <a:extLst>
              <a:ext uri="{FF2B5EF4-FFF2-40B4-BE49-F238E27FC236}">
                <a16:creationId xmlns:a16="http://schemas.microsoft.com/office/drawing/2014/main" id="{06741CC8-CD5A-479A-94B2-374D3B185BD8}"/>
              </a:ext>
            </a:extLst>
          </p:cNvPr>
          <p:cNvGrpSpPr/>
          <p:nvPr/>
        </p:nvGrpSpPr>
        <p:grpSpPr>
          <a:xfrm>
            <a:off x="1239782" y="2159659"/>
            <a:ext cx="9740707" cy="3097538"/>
            <a:chOff x="1317056" y="2167823"/>
            <a:chExt cx="9740707" cy="3097538"/>
          </a:xfrm>
        </p:grpSpPr>
        <p:grpSp>
          <p:nvGrpSpPr>
            <p:cNvPr id="10" name="Group 9">
              <a:extLst>
                <a:ext uri="{FF2B5EF4-FFF2-40B4-BE49-F238E27FC236}">
                  <a16:creationId xmlns:a16="http://schemas.microsoft.com/office/drawing/2014/main" id="{C2FC3C6F-1CFE-4FB4-9C50-721B525C6C8A}"/>
                </a:ext>
              </a:extLst>
            </p:cNvPr>
            <p:cNvGrpSpPr/>
            <p:nvPr/>
          </p:nvGrpSpPr>
          <p:grpSpPr>
            <a:xfrm>
              <a:off x="1317056" y="2167823"/>
              <a:ext cx="2295739" cy="3086016"/>
              <a:chOff x="1770750" y="2171181"/>
              <a:chExt cx="2295739"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770750" y="2171181"/>
                <a:ext cx="2295739" cy="3086016"/>
                <a:chOff x="212184" y="2092731"/>
                <a:chExt cx="2295739"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6608"/>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Reach</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21923" y="4026059"/>
                  <a:ext cx="2286000" cy="645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Linux and Windows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 and Bare-Metal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Domain agnostic</a:t>
                  </a:r>
                </a:p>
              </p:txBody>
            </p:sp>
          </p:grpSp>
          <p:pic>
            <p:nvPicPr>
              <p:cNvPr id="14" name="Graphic 13">
                <a:extLst>
                  <a:ext uri="{FF2B5EF4-FFF2-40B4-BE49-F238E27FC236}">
                    <a16:creationId xmlns:a16="http://schemas.microsoft.com/office/drawing/2014/main" id="{77B308FD-8FDF-7349-9AAE-222DD8802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4178" y="2459582"/>
                <a:ext cx="766476" cy="766476"/>
              </a:xfrm>
              <a:prstGeom prst="rect">
                <a:avLst/>
              </a:prstGeom>
            </p:spPr>
          </p:pic>
        </p:grpSp>
        <p:grpSp>
          <p:nvGrpSpPr>
            <p:cNvPr id="13" name="Group 12">
              <a:extLst>
                <a:ext uri="{FF2B5EF4-FFF2-40B4-BE49-F238E27FC236}">
                  <a16:creationId xmlns:a16="http://schemas.microsoft.com/office/drawing/2014/main" id="{EC517C9B-2C5B-486B-A3F3-9A956572192A}"/>
                </a:ext>
              </a:extLst>
            </p:cNvPr>
            <p:cNvGrpSpPr/>
            <p:nvPr/>
          </p:nvGrpSpPr>
          <p:grpSpPr>
            <a:xfrm>
              <a:off x="3801943" y="2179345"/>
              <a:ext cx="2295762" cy="3086016"/>
              <a:chOff x="4126012" y="2171181"/>
              <a:chExt cx="2295762" cy="3086016"/>
            </a:xfrm>
          </p:grpSpPr>
          <p:grpSp>
            <p:nvGrpSpPr>
              <p:cNvPr id="3" name="Group 2">
                <a:extLst>
                  <a:ext uri="{FF2B5EF4-FFF2-40B4-BE49-F238E27FC236}">
                    <a16:creationId xmlns:a16="http://schemas.microsoft.com/office/drawing/2014/main" id="{00F7FA58-B9D7-43FC-9CE3-16B5D3438C1F}"/>
                  </a:ext>
                </a:extLst>
              </p:cNvPr>
              <p:cNvGrpSpPr/>
              <p:nvPr/>
            </p:nvGrpSpPr>
            <p:grpSpPr>
              <a:xfrm>
                <a:off x="4126012" y="2171181"/>
                <a:ext cx="2295762" cy="3086016"/>
                <a:chOff x="2567446" y="2092731"/>
                <a:chExt cx="2295762"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6791"/>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Organize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Inventory</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208" y="4022835"/>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 scale searchable inventory</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Unify management experience </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Consistent VM extensions</a:t>
                  </a:r>
                </a:p>
                <a:p>
                  <a:pPr marL="0" marR="0" lvl="1" indent="0" algn="ctr" defTabSz="914225"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 with Azure Lighthouse</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FB81A0C9-D3AF-834F-823B-99C679AF7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6643" y="2375200"/>
                <a:ext cx="984738" cy="914400"/>
              </a:xfrm>
              <a:prstGeom prst="rect">
                <a:avLst/>
              </a:prstGeom>
            </p:spPr>
          </p:pic>
        </p:grpSp>
        <p:grpSp>
          <p:nvGrpSpPr>
            <p:cNvPr id="16" name="Group 15">
              <a:extLst>
                <a:ext uri="{FF2B5EF4-FFF2-40B4-BE49-F238E27FC236}">
                  <a16:creationId xmlns:a16="http://schemas.microsoft.com/office/drawing/2014/main" id="{38896A95-1CA5-4FE8-B86D-7D67E6152DA6}"/>
                </a:ext>
              </a:extLst>
            </p:cNvPr>
            <p:cNvGrpSpPr/>
            <p:nvPr/>
          </p:nvGrpSpPr>
          <p:grpSpPr>
            <a:xfrm>
              <a:off x="6286876" y="2179345"/>
              <a:ext cx="2320850" cy="3086016"/>
              <a:chOff x="6509072" y="2171181"/>
              <a:chExt cx="2320850"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509072" y="2171181"/>
                <a:ext cx="2320850" cy="3086016"/>
                <a:chOff x="4950506" y="2092731"/>
                <a:chExt cx="2320850"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85356" y="3271477"/>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67931" y="3964628"/>
                  <a:ext cx="2286000" cy="11877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Server security baselines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Compliance across environments</a:t>
                  </a:r>
                </a:p>
                <a:p>
                  <a:pPr marL="0" marR="0" lvl="0" indent="0" algn="ctr" defTabSz="914225" rtl="0" eaLnBrk="1" fontAlgn="auto" latinLnBrk="0" hangingPunct="1">
                    <a:lnSpc>
                      <a:spcPct val="90000"/>
                    </a:lnSpc>
                    <a:spcBef>
                      <a:spcPts val="0"/>
                    </a:spcBef>
                    <a:spcAft>
                      <a:spcPts val="400"/>
                    </a:spcAft>
                    <a:buClrTx/>
                    <a:buSzTx/>
                    <a:buFontTx/>
                    <a:buNone/>
                    <a:tabLst/>
                    <a:defRPr/>
                  </a:pPr>
                  <a:r>
                    <a:rPr lang="en-US" sz="1050">
                      <a:solidFill>
                        <a:srgbClr val="FFFFFF"/>
                      </a:solidFill>
                      <a:latin typeface="Segoe UI" panose="020B0502040204020203" pitchFamily="34" charset="0"/>
                    </a:rPr>
                    <a:t>Centralized agent management – Monitoring, Security, Update Management</a:t>
                  </a: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pic>
            <p:nvPicPr>
              <p:cNvPr id="21" name="Graphic 20">
                <a:extLst>
                  <a:ext uri="{FF2B5EF4-FFF2-40B4-BE49-F238E27FC236}">
                    <a16:creationId xmlns:a16="http://schemas.microsoft.com/office/drawing/2014/main" id="{3D97803C-BB35-1C41-8C97-B8DDCE0917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94826" y="2374349"/>
                <a:ext cx="914400" cy="914400"/>
              </a:xfrm>
              <a:prstGeom prst="rect">
                <a:avLst/>
              </a:prstGeom>
            </p:spPr>
          </p:pic>
        </p:grpSp>
        <p:grpSp>
          <p:nvGrpSpPr>
            <p:cNvPr id="17" name="Group 16">
              <a:extLst>
                <a:ext uri="{FF2B5EF4-FFF2-40B4-BE49-F238E27FC236}">
                  <a16:creationId xmlns:a16="http://schemas.microsoft.com/office/drawing/2014/main" id="{93EE79F4-E1DE-4CD4-AC4A-6F15A7EDB2D5}"/>
                </a:ext>
              </a:extLst>
            </p:cNvPr>
            <p:cNvGrpSpPr/>
            <p:nvPr/>
          </p:nvGrpSpPr>
          <p:grpSpPr>
            <a:xfrm>
              <a:off x="8758790" y="2167823"/>
              <a:ext cx="2298973" cy="3086016"/>
              <a:chOff x="8906428" y="2171181"/>
              <a:chExt cx="2298973" cy="3086016"/>
            </a:xfrm>
          </p:grpSpPr>
          <p:grpSp>
            <p:nvGrpSpPr>
              <p:cNvPr id="50" name="Group 49">
                <a:extLst>
                  <a:ext uri="{FF2B5EF4-FFF2-40B4-BE49-F238E27FC236}">
                    <a16:creationId xmlns:a16="http://schemas.microsoft.com/office/drawing/2014/main" id="{71F03F44-3E3A-4196-A589-3F9D706019A4}"/>
                  </a:ext>
                </a:extLst>
              </p:cNvPr>
              <p:cNvGrpSpPr/>
              <p:nvPr/>
            </p:nvGrpSpPr>
            <p:grpSpPr>
              <a:xfrm>
                <a:off x="8906428" y="2171181"/>
                <a:ext cx="2298973" cy="3086016"/>
                <a:chOff x="4937533" y="2092731"/>
                <a:chExt cx="2298973" cy="3086016"/>
              </a:xfrm>
            </p:grpSpPr>
            <p:sp>
              <p:nvSpPr>
                <p:cNvPr id="51" name="Rectangle 50">
                  <a:extLst>
                    <a:ext uri="{FF2B5EF4-FFF2-40B4-BE49-F238E27FC236}">
                      <a16:creationId xmlns:a16="http://schemas.microsoft.com/office/drawing/2014/main" id="{14A0CD93-225E-4AEF-86C0-E656D738ABA0}"/>
                    </a:ext>
                  </a:extLst>
                </p:cNvPr>
                <p:cNvSpPr/>
                <p:nvPr/>
              </p:nvSpPr>
              <p:spPr bwMode="auto">
                <a:xfrm>
                  <a:off x="4950506" y="2092731"/>
                  <a:ext cx="2286000" cy="3086016"/>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AB027A45-9A5A-49DF-BF57-AAAEBD035F69}"/>
                    </a:ext>
                  </a:extLst>
                </p:cNvPr>
                <p:cNvSpPr/>
                <p:nvPr/>
              </p:nvSpPr>
              <p:spPr bwMode="auto">
                <a:xfrm>
                  <a:off x="4937533" y="3299883"/>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Role-Based Operations</a:t>
                  </a:r>
                </a:p>
              </p:txBody>
            </p:sp>
            <p:sp>
              <p:nvSpPr>
                <p:cNvPr id="53" name="Rectangle 52">
                  <a:extLst>
                    <a:ext uri="{FF2B5EF4-FFF2-40B4-BE49-F238E27FC236}">
                      <a16:creationId xmlns:a16="http://schemas.microsoft.com/office/drawing/2014/main" id="{49263D14-5BDD-40AA-B19F-51DD003E4300}"/>
                    </a:ext>
                  </a:extLst>
                </p:cNvPr>
                <p:cNvSpPr/>
                <p:nvPr/>
              </p:nvSpPr>
              <p:spPr bwMode="auto">
                <a:xfrm>
                  <a:off x="5129323" y="3957816"/>
                  <a:ext cx="1902419"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Central IT to manage</a:t>
                  </a:r>
                  <a:b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at-scale operations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Workload owners manage based on their access</a:t>
                  </a:r>
                </a:p>
              </p:txBody>
            </p:sp>
          </p:grpSp>
          <p:pic>
            <p:nvPicPr>
              <p:cNvPr id="7" name="Graphic 6">
                <a:extLst>
                  <a:ext uri="{FF2B5EF4-FFF2-40B4-BE49-F238E27FC236}">
                    <a16:creationId xmlns:a16="http://schemas.microsoft.com/office/drawing/2014/main" id="{2C4D4BD2-18CA-4F1A-8E95-D4D21AC2E2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05200" y="2388794"/>
                <a:ext cx="914400" cy="914400"/>
              </a:xfrm>
              <a:prstGeom prst="rect">
                <a:avLst/>
              </a:prstGeom>
            </p:spPr>
          </p:pic>
        </p:grpSp>
      </p:grpSp>
      <p:grpSp>
        <p:nvGrpSpPr>
          <p:cNvPr id="18" name="Group 17" descr="Any infrastructure, familiar tools">
            <a:extLst>
              <a:ext uri="{FF2B5EF4-FFF2-40B4-BE49-F238E27FC236}">
                <a16:creationId xmlns:a16="http://schemas.microsoft.com/office/drawing/2014/main" id="{1FF68D86-1899-4324-AE95-E5B32604BCBF}"/>
              </a:ext>
            </a:extLst>
          </p:cNvPr>
          <p:cNvGrpSpPr/>
          <p:nvPr/>
        </p:nvGrpSpPr>
        <p:grpSpPr>
          <a:xfrm>
            <a:off x="2108200" y="5923919"/>
            <a:ext cx="8026400" cy="104449"/>
            <a:chOff x="2108200" y="5643727"/>
            <a:chExt cx="8026400" cy="104449"/>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1230020" y="5660274"/>
            <a:ext cx="629757" cy="627777"/>
            <a:chOff x="1016" y="765"/>
            <a:chExt cx="318" cy="317"/>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126012" y="5745310"/>
            <a:ext cx="3939989"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familiar tools</a:t>
            </a:r>
          </a:p>
        </p:txBody>
      </p:sp>
      <p:grpSp>
        <p:nvGrpSpPr>
          <p:cNvPr id="11" name="Graphic 22" descr="Wrench icon">
            <a:extLst>
              <a:ext uri="{FF2B5EF4-FFF2-40B4-BE49-F238E27FC236}">
                <a16:creationId xmlns:a16="http://schemas.microsoft.com/office/drawing/2014/main" id="{7214E2DE-976B-EE4F-A40B-3EEBE56C4C1D}"/>
              </a:ext>
            </a:extLst>
          </p:cNvPr>
          <p:cNvGrpSpPr/>
          <p:nvPr/>
        </p:nvGrpSpPr>
        <p:grpSpPr>
          <a:xfrm>
            <a:off x="10366215" y="5669004"/>
            <a:ext cx="614274" cy="614274"/>
            <a:chOff x="10366215" y="5669004"/>
            <a:chExt cx="614274" cy="614274"/>
          </a:xfrm>
        </p:grpSpPr>
        <p:sp>
          <p:nvSpPr>
            <p:cNvPr id="22" name="Freeform: Shape 21">
              <a:extLst>
                <a:ext uri="{FF2B5EF4-FFF2-40B4-BE49-F238E27FC236}">
                  <a16:creationId xmlns:a16="http://schemas.microsoft.com/office/drawing/2014/main" id="{A4E6AB81-A69D-4C38-ADD3-41697CAF3D8C}"/>
                </a:ext>
              </a:extLst>
            </p:cNvPr>
            <p:cNvSpPr/>
            <p:nvPr/>
          </p:nvSpPr>
          <p:spPr>
            <a:xfrm>
              <a:off x="10494188" y="5758585"/>
              <a:ext cx="396718" cy="396718"/>
            </a:xfrm>
            <a:custGeom>
              <a:avLst/>
              <a:gdLst>
                <a:gd name="connsiteX0" fmla="*/ 325266 w 396718"/>
                <a:gd name="connsiteY0" fmla="*/ 139946 h 396718"/>
                <a:gd name="connsiteX1" fmla="*/ 256775 w 396718"/>
                <a:gd name="connsiteY1" fmla="*/ 71457 h 396718"/>
                <a:gd name="connsiteX2" fmla="*/ 318502 w 396718"/>
                <a:gd name="connsiteY2" fmla="*/ 9730 h 396718"/>
                <a:gd name="connsiteX3" fmla="*/ 245813 w 396718"/>
                <a:gd name="connsiteY3" fmla="*/ 2273 h 396718"/>
                <a:gd name="connsiteX4" fmla="*/ 181039 w 396718"/>
                <a:gd name="connsiteY4" fmla="*/ 36090 h 396718"/>
                <a:gd name="connsiteX5" fmla="*/ 145605 w 396718"/>
                <a:gd name="connsiteY5" fmla="*/ 99994 h 396718"/>
                <a:gd name="connsiteX6" fmla="*/ 151233 w 396718"/>
                <a:gd name="connsiteY6" fmla="*/ 172845 h 396718"/>
                <a:gd name="connsiteX7" fmla="*/ 14981 w 396718"/>
                <a:gd name="connsiteY7" fmla="*/ 309087 h 396718"/>
                <a:gd name="connsiteX8" fmla="*/ 0 w 396718"/>
                <a:gd name="connsiteY8" fmla="*/ 345413 h 396718"/>
                <a:gd name="connsiteX9" fmla="*/ 14981 w 396718"/>
                <a:gd name="connsiteY9" fmla="*/ 381738 h 396718"/>
                <a:gd name="connsiteX10" fmla="*/ 51306 w 396718"/>
                <a:gd name="connsiteY10" fmla="*/ 396719 h 396718"/>
                <a:gd name="connsiteX11" fmla="*/ 87631 w 396718"/>
                <a:gd name="connsiteY11" fmla="*/ 381738 h 396718"/>
                <a:gd name="connsiteX12" fmla="*/ 223875 w 396718"/>
                <a:gd name="connsiteY12" fmla="*/ 245487 h 396718"/>
                <a:gd name="connsiteX13" fmla="*/ 296725 w 396718"/>
                <a:gd name="connsiteY13" fmla="*/ 251113 h 396718"/>
                <a:gd name="connsiteX14" fmla="*/ 360626 w 396718"/>
                <a:gd name="connsiteY14" fmla="*/ 215682 h 396718"/>
                <a:gd name="connsiteX15" fmla="*/ 394445 w 396718"/>
                <a:gd name="connsiteY15" fmla="*/ 150913 h 396718"/>
                <a:gd name="connsiteX16" fmla="*/ 386993 w 396718"/>
                <a:gd name="connsiteY16" fmla="*/ 78228 h 396718"/>
                <a:gd name="connsiteX17" fmla="*/ 325266 w 396718"/>
                <a:gd name="connsiteY17" fmla="*/ 139946 h 396718"/>
                <a:gd name="connsiteX18" fmla="*/ 69465 w 396718"/>
                <a:gd name="connsiteY18" fmla="*/ 363571 h 396718"/>
                <a:gd name="connsiteX19" fmla="*/ 56315 w 396718"/>
                <a:gd name="connsiteY19" fmla="*/ 370602 h 396718"/>
                <a:gd name="connsiteX20" fmla="*/ 41474 w 396718"/>
                <a:gd name="connsiteY20" fmla="*/ 369142 h 396718"/>
                <a:gd name="connsiteX21" fmla="*/ 29946 w 396718"/>
                <a:gd name="connsiteY21" fmla="*/ 359683 h 396718"/>
                <a:gd name="connsiteX22" fmla="*/ 25618 w 396718"/>
                <a:gd name="connsiteY22" fmla="*/ 345413 h 396718"/>
                <a:gd name="connsiteX23" fmla="*/ 29946 w 396718"/>
                <a:gd name="connsiteY23" fmla="*/ 331142 h 396718"/>
                <a:gd name="connsiteX24" fmla="*/ 41474 w 396718"/>
                <a:gd name="connsiteY24" fmla="*/ 321684 h 396718"/>
                <a:gd name="connsiteX25" fmla="*/ 56315 w 396718"/>
                <a:gd name="connsiteY25" fmla="*/ 320224 h 396718"/>
                <a:gd name="connsiteX26" fmla="*/ 69465 w 396718"/>
                <a:gd name="connsiteY26" fmla="*/ 327254 h 396718"/>
                <a:gd name="connsiteX27" fmla="*/ 76985 w 396718"/>
                <a:gd name="connsiteY27" fmla="*/ 345413 h 396718"/>
                <a:gd name="connsiteX28" fmla="*/ 69465 w 396718"/>
                <a:gd name="connsiteY28" fmla="*/ 363571 h 39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6718" h="396718">
                  <a:moveTo>
                    <a:pt x="325266" y="139946"/>
                  </a:moveTo>
                  <a:lnTo>
                    <a:pt x="256775" y="71457"/>
                  </a:lnTo>
                  <a:lnTo>
                    <a:pt x="318502" y="9730"/>
                  </a:lnTo>
                  <a:cubicBezTo>
                    <a:pt x="295526" y="180"/>
                    <a:pt x="270251" y="-2413"/>
                    <a:pt x="245813" y="2273"/>
                  </a:cubicBezTo>
                  <a:cubicBezTo>
                    <a:pt x="221377" y="6959"/>
                    <a:pt x="198853" y="18718"/>
                    <a:pt x="181039" y="36090"/>
                  </a:cubicBezTo>
                  <a:cubicBezTo>
                    <a:pt x="163224" y="53461"/>
                    <a:pt x="150904" y="75681"/>
                    <a:pt x="145605" y="99994"/>
                  </a:cubicBezTo>
                  <a:cubicBezTo>
                    <a:pt x="140307" y="124305"/>
                    <a:pt x="142263" y="149637"/>
                    <a:pt x="151233" y="172845"/>
                  </a:cubicBezTo>
                  <a:lnTo>
                    <a:pt x="14981" y="309087"/>
                  </a:lnTo>
                  <a:cubicBezTo>
                    <a:pt x="5385" y="318742"/>
                    <a:pt x="0" y="331801"/>
                    <a:pt x="0" y="345413"/>
                  </a:cubicBezTo>
                  <a:cubicBezTo>
                    <a:pt x="0" y="359024"/>
                    <a:pt x="5385" y="372084"/>
                    <a:pt x="14981" y="381738"/>
                  </a:cubicBezTo>
                  <a:cubicBezTo>
                    <a:pt x="24636" y="391334"/>
                    <a:pt x="37695" y="396719"/>
                    <a:pt x="51306" y="396719"/>
                  </a:cubicBezTo>
                  <a:cubicBezTo>
                    <a:pt x="64919" y="396719"/>
                    <a:pt x="77977" y="391334"/>
                    <a:pt x="87631" y="381738"/>
                  </a:cubicBezTo>
                  <a:lnTo>
                    <a:pt x="223875" y="245487"/>
                  </a:lnTo>
                  <a:cubicBezTo>
                    <a:pt x="247084" y="254455"/>
                    <a:pt x="272415" y="256412"/>
                    <a:pt x="296725" y="251113"/>
                  </a:cubicBezTo>
                  <a:cubicBezTo>
                    <a:pt x="321035" y="245815"/>
                    <a:pt x="343255" y="233495"/>
                    <a:pt x="360626" y="215682"/>
                  </a:cubicBezTo>
                  <a:cubicBezTo>
                    <a:pt x="377999" y="197869"/>
                    <a:pt x="389757" y="175348"/>
                    <a:pt x="394445" y="150913"/>
                  </a:cubicBezTo>
                  <a:cubicBezTo>
                    <a:pt x="399131" y="126478"/>
                    <a:pt x="396539" y="101204"/>
                    <a:pt x="386993" y="78228"/>
                  </a:cubicBezTo>
                  <a:lnTo>
                    <a:pt x="325266" y="139946"/>
                  </a:lnTo>
                  <a:close/>
                  <a:moveTo>
                    <a:pt x="69465" y="363571"/>
                  </a:moveTo>
                  <a:cubicBezTo>
                    <a:pt x="65873" y="367163"/>
                    <a:pt x="61297" y="369610"/>
                    <a:pt x="56315" y="370602"/>
                  </a:cubicBezTo>
                  <a:cubicBezTo>
                    <a:pt x="51332" y="371594"/>
                    <a:pt x="46168" y="371086"/>
                    <a:pt x="41474" y="369142"/>
                  </a:cubicBezTo>
                  <a:cubicBezTo>
                    <a:pt x="36781" y="367198"/>
                    <a:pt x="32769" y="363906"/>
                    <a:pt x="29946" y="359683"/>
                  </a:cubicBezTo>
                  <a:cubicBezTo>
                    <a:pt x="27124" y="355459"/>
                    <a:pt x="25618" y="350493"/>
                    <a:pt x="25618" y="345413"/>
                  </a:cubicBezTo>
                  <a:cubicBezTo>
                    <a:pt x="25618" y="340332"/>
                    <a:pt x="27124" y="335367"/>
                    <a:pt x="29946" y="331142"/>
                  </a:cubicBezTo>
                  <a:cubicBezTo>
                    <a:pt x="32769" y="326919"/>
                    <a:pt x="36781" y="323628"/>
                    <a:pt x="41474" y="321684"/>
                  </a:cubicBezTo>
                  <a:cubicBezTo>
                    <a:pt x="46168" y="319740"/>
                    <a:pt x="51332" y="319232"/>
                    <a:pt x="56315" y="320224"/>
                  </a:cubicBezTo>
                  <a:cubicBezTo>
                    <a:pt x="61297" y="321215"/>
                    <a:pt x="65873" y="323662"/>
                    <a:pt x="69465" y="327254"/>
                  </a:cubicBezTo>
                  <a:cubicBezTo>
                    <a:pt x="74280" y="332071"/>
                    <a:pt x="76985" y="338602"/>
                    <a:pt x="76985" y="345413"/>
                  </a:cubicBezTo>
                  <a:cubicBezTo>
                    <a:pt x="76985" y="352223"/>
                    <a:pt x="74280" y="358754"/>
                    <a:pt x="69465" y="363571"/>
                  </a:cubicBezTo>
                  <a:close/>
                </a:path>
              </a:pathLst>
            </a:custGeom>
            <a:solidFill>
              <a:srgbClr val="50E6FF"/>
            </a:solidFill>
            <a:ln w="1088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CF8A2AD-C970-432E-9F3A-96FB2CA64C4A}"/>
                </a:ext>
              </a:extLst>
            </p:cNvPr>
            <p:cNvSpPr/>
            <p:nvPr/>
          </p:nvSpPr>
          <p:spPr>
            <a:xfrm>
              <a:off x="103662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3F8F3C2-F05C-47EB-A187-4B0FA3D416C5}"/>
                </a:ext>
              </a:extLst>
            </p:cNvPr>
            <p:cNvSpPr/>
            <p:nvPr/>
          </p:nvSpPr>
          <p:spPr>
            <a:xfrm>
              <a:off x="10852515" y="56690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73D2EC-F025-4263-BFE1-49794E3A69EE}"/>
                </a:ext>
              </a:extLst>
            </p:cNvPr>
            <p:cNvSpPr/>
            <p:nvPr/>
          </p:nvSpPr>
          <p:spPr>
            <a:xfrm>
              <a:off x="103662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6DF7E8B-D95E-45D8-B79B-A49C4D1BFAC9}"/>
                </a:ext>
              </a:extLst>
            </p:cNvPr>
            <p:cNvSpPr/>
            <p:nvPr/>
          </p:nvSpPr>
          <p:spPr>
            <a:xfrm>
              <a:off x="10852515" y="6155304"/>
              <a:ext cx="127973" cy="127973"/>
            </a:xfrm>
            <a:custGeom>
              <a:avLst/>
              <a:gdLst>
                <a:gd name="connsiteX0" fmla="*/ 0 w 127973"/>
                <a:gd name="connsiteY0" fmla="*/ 0 h 127973"/>
                <a:gd name="connsiteX1" fmla="*/ 127974 w 127973"/>
                <a:gd name="connsiteY1" fmla="*/ 0 h 127973"/>
                <a:gd name="connsiteX2" fmla="*/ 127974 w 127973"/>
                <a:gd name="connsiteY2" fmla="*/ 127974 h 127973"/>
                <a:gd name="connsiteX3" fmla="*/ 0 w 127973"/>
                <a:gd name="connsiteY3" fmla="*/ 127974 h 127973"/>
              </a:gdLst>
              <a:ahLst/>
              <a:cxnLst>
                <a:cxn ang="0">
                  <a:pos x="connsiteX0" y="connsiteY0"/>
                </a:cxn>
                <a:cxn ang="0">
                  <a:pos x="connsiteX1" y="connsiteY1"/>
                </a:cxn>
                <a:cxn ang="0">
                  <a:pos x="connsiteX2" y="connsiteY2"/>
                </a:cxn>
                <a:cxn ang="0">
                  <a:pos x="connsiteX3" y="connsiteY3"/>
                </a:cxn>
              </a:cxnLst>
              <a:rect l="l" t="t" r="r" b="b"/>
              <a:pathLst>
                <a:path w="127973" h="127973">
                  <a:moveTo>
                    <a:pt x="0" y="0"/>
                  </a:moveTo>
                  <a:lnTo>
                    <a:pt x="127974" y="0"/>
                  </a:lnTo>
                  <a:lnTo>
                    <a:pt x="127974" y="127974"/>
                  </a:lnTo>
                  <a:lnTo>
                    <a:pt x="0" y="127974"/>
                  </a:lnTo>
                  <a:close/>
                </a:path>
              </a:pathLst>
            </a:custGeom>
            <a:solidFill>
              <a:srgbClr val="0078D4"/>
            </a:solidFill>
            <a:ln w="10886" cap="flat">
              <a:noFill/>
              <a:prstDash val="solid"/>
              <a:miter/>
            </a:ln>
          </p:spPr>
          <p:txBody>
            <a:bodyPr rtlCol="0" anchor="ctr"/>
            <a:lstStyle/>
            <a:p>
              <a:endParaRPr lang="en-US"/>
            </a:p>
          </p:txBody>
        </p:sp>
      </p:grpSp>
    </p:spTree>
    <p:extLst>
      <p:ext uri="{BB962C8B-B14F-4D97-AF65-F5344CB8AC3E}">
        <p14:creationId xmlns:p14="http://schemas.microsoft.com/office/powerpoint/2010/main" val="3539273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outVertical)">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6"/>
                                        </p:tgtEl>
                                        <p:attrNameLst>
                                          <p:attrName>style.visibility</p:attrName>
                                        </p:attrNameLst>
                                      </p:cBhvr>
                                      <p:to>
                                        <p:strVal val="visible"/>
                                      </p:to>
                                    </p:set>
                                    <p:animEffect transition="in" filter="fade">
                                      <p:cBhvr>
                                        <p:cTn id="10" dur="500"/>
                                        <p:tgtEl>
                                          <p:spTgt spid="206"/>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206"/>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323"/>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323"/>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1"/>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88263" y="457200"/>
            <a:ext cx="11018520" cy="861774"/>
          </a:xfrm>
        </p:spPr>
        <p:txBody>
          <a:bodyPr/>
          <a:lstStyle/>
          <a:p>
            <a:pPr algn="ctr"/>
            <a:r>
              <a:rPr lang="en-US"/>
              <a:t>Azure Arc enabled servers</a:t>
            </a:r>
            <a:br>
              <a:rPr lang="en-US"/>
            </a:br>
            <a:r>
              <a:rPr lang="en-US" sz="2000">
                <a:latin typeface="+mn-lt"/>
              </a:rPr>
              <a:t>Azure Arc enabled servers are auto-enrolled with additional Azure services</a:t>
            </a:r>
          </a:p>
        </p:txBody>
      </p:sp>
      <p:sp>
        <p:nvSpPr>
          <p:cNvPr id="10" name="Rectangle 9">
            <a:extLst>
              <a:ext uri="{FF2B5EF4-FFF2-40B4-BE49-F238E27FC236}">
                <a16:creationId xmlns:a16="http://schemas.microsoft.com/office/drawing/2014/main" id="{A5E6A42F-8F33-41DD-9645-BA4052B919E1}"/>
              </a:ext>
              <a:ext uri="{C183D7F6-B498-43B3-948B-1728B52AA6E4}">
                <adec:decorative xmlns:adec="http://schemas.microsoft.com/office/drawing/2017/decorative" val="1"/>
              </a:ext>
            </a:extLst>
          </p:cNvPr>
          <p:cNvSpPr/>
          <p:nvPr/>
        </p:nvSpPr>
        <p:spPr bwMode="auto">
          <a:xfrm>
            <a:off x="770509" y="1814077"/>
            <a:ext cx="10710292" cy="333563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673" y="3402848"/>
            <a:ext cx="637986" cy="637986"/>
          </a:xfrm>
          <a:prstGeom prst="rect">
            <a:avLst/>
          </a:prstGeom>
          <a:effectLst>
            <a:outerShdw blurRad="571500" algn="tl" rotWithShape="0">
              <a:srgbClr val="0078D4">
                <a:alpha val="70000"/>
              </a:srgbClr>
            </a:outerShdw>
          </a:effectLst>
        </p:spPr>
      </p:pic>
      <p:sp>
        <p:nvSpPr>
          <p:cNvPr id="26" name="Left Brace 25">
            <a:extLst>
              <a:ext uri="{FF2B5EF4-FFF2-40B4-BE49-F238E27FC236}">
                <a16:creationId xmlns:a16="http://schemas.microsoft.com/office/drawing/2014/main" id="{E556CF55-9D45-4B5A-B34F-7900B6CB6409}"/>
              </a:ext>
              <a:ext uri="{C183D7F6-B498-43B3-948B-1728B52AA6E4}">
                <adec:decorative xmlns:adec="http://schemas.microsoft.com/office/drawing/2017/decorative" val="1"/>
              </a:ext>
            </a:extLst>
          </p:cNvPr>
          <p:cNvSpPr/>
          <p:nvPr/>
        </p:nvSpPr>
        <p:spPr>
          <a:xfrm>
            <a:off x="7437960" y="2656876"/>
            <a:ext cx="382443" cy="211160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extLst>
              <p:ext uri="{D42A27DB-BD31-4B8C-83A1-F6EECF244321}">
                <p14:modId xmlns:p14="http://schemas.microsoft.com/office/powerpoint/2010/main" val="2873645645"/>
              </p:ext>
            </p:extLst>
          </p:nvPr>
        </p:nvGraphicFramePr>
        <p:xfrm>
          <a:off x="7941132" y="2144019"/>
          <a:ext cx="3715351" cy="2654857"/>
        </p:xfrm>
        <a:graphic>
          <a:graphicData uri="http://schemas.openxmlformats.org/drawingml/2006/table">
            <a:tbl>
              <a:tblPr firstRow="1" bandRow="1">
                <a:tableStyleId>{3B4B98B0-60AC-42C2-AFA5-B58CD77FA1E5}</a:tableStyleId>
              </a:tblPr>
              <a:tblGrid>
                <a:gridCol w="3715351">
                  <a:extLst>
                    <a:ext uri="{9D8B030D-6E8A-4147-A177-3AD203B41FA5}">
                      <a16:colId xmlns:a16="http://schemas.microsoft.com/office/drawing/2014/main" val="2695352433"/>
                    </a:ext>
                  </a:extLst>
                </a:gridCol>
              </a:tblGrid>
              <a:tr h="497618">
                <a:tc>
                  <a:txBody>
                    <a:bodyPr/>
                    <a:lstStyle/>
                    <a:p>
                      <a:pPr marL="0" algn="l" defTabSz="932742" rtl="0" eaLnBrk="1" latinLnBrk="0" hangingPunct="1"/>
                      <a:r>
                        <a:rPr lang="en-US" sz="2400" b="0" kern="1200">
                          <a:solidFill>
                            <a:schemeClr val="accent1"/>
                          </a:solidFill>
                          <a:latin typeface="+mj-lt"/>
                          <a:ea typeface="+mn-ea"/>
                          <a:cs typeface="+mn-cs"/>
                        </a:rPr>
                        <a:t>Additional services</a:t>
                      </a: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Policy</a:t>
                      </a:r>
                    </a:p>
                  </a:txBody>
                  <a:tcPr marL="182880" anchor="ctr">
                    <a:lnL>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48938549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Defender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226891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Sentinel</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88100022"/>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Monitor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34661556"/>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Update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a:solidFill>
                            <a:schemeClr val="tx1"/>
                          </a:solidFill>
                          <a:latin typeface="+mn-lt"/>
                          <a:ea typeface="+mn-ea"/>
                          <a:cs typeface="+mn-cs"/>
                        </a:rPr>
                        <a:t>Azure Security Center</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
        <p:nvSpPr>
          <p:cNvPr id="7" name="TextBox 6">
            <a:extLst>
              <a:ext uri="{FF2B5EF4-FFF2-40B4-BE49-F238E27FC236}">
                <a16:creationId xmlns:a16="http://schemas.microsoft.com/office/drawing/2014/main" id="{DCE2C3C2-499E-4156-9499-19851CC04ECE}"/>
              </a:ext>
            </a:extLst>
          </p:cNvPr>
          <p:cNvSpPr txBox="1"/>
          <p:nvPr/>
        </p:nvSpPr>
        <p:spPr>
          <a:xfrm>
            <a:off x="1744988" y="5575200"/>
            <a:ext cx="86969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Just turn them on when you want to use them</a:t>
            </a:r>
          </a:p>
        </p:txBody>
      </p:sp>
      <p:grpSp>
        <p:nvGrpSpPr>
          <p:cNvPr id="3" name="Group 2" descr="Logos">
            <a:extLst>
              <a:ext uri="{FF2B5EF4-FFF2-40B4-BE49-F238E27FC236}">
                <a16:creationId xmlns:a16="http://schemas.microsoft.com/office/drawing/2014/main" id="{438165A2-C260-4D62-8B20-240D21F489C7}"/>
              </a:ext>
            </a:extLst>
          </p:cNvPr>
          <p:cNvGrpSpPr/>
          <p:nvPr/>
        </p:nvGrpSpPr>
        <p:grpSpPr>
          <a:xfrm>
            <a:off x="1656622" y="2423443"/>
            <a:ext cx="4468407" cy="2329901"/>
            <a:chOff x="1656622" y="2423443"/>
            <a:chExt cx="4468407" cy="2329901"/>
          </a:xfrm>
        </p:grpSpPr>
        <p:grpSp>
          <p:nvGrpSpPr>
            <p:cNvPr id="13" name="Group 12" descr="Azure enabled servers logos">
              <a:extLst>
                <a:ext uri="{FF2B5EF4-FFF2-40B4-BE49-F238E27FC236}">
                  <a16:creationId xmlns:a16="http://schemas.microsoft.com/office/drawing/2014/main" id="{0902A562-1252-4617-A121-1C267928E6F7}"/>
                </a:ext>
              </a:extLst>
            </p:cNvPr>
            <p:cNvGrpSpPr/>
            <p:nvPr/>
          </p:nvGrpSpPr>
          <p:grpSpPr>
            <a:xfrm>
              <a:off x="1656622" y="2423443"/>
              <a:ext cx="4468407" cy="2329901"/>
              <a:chOff x="628657" y="4382621"/>
              <a:chExt cx="3118461" cy="1626016"/>
            </a:xfrm>
          </p:grpSpPr>
          <p:grpSp>
            <p:nvGrpSpPr>
              <p:cNvPr id="14" name="Group 13" descr="red hat logo png&#10;">
                <a:extLst>
                  <a:ext uri="{FF2B5EF4-FFF2-40B4-BE49-F238E27FC236}">
                    <a16:creationId xmlns:a16="http://schemas.microsoft.com/office/drawing/2014/main" id="{5E39AE48-64F8-4BC8-92AB-BDA70A60984E}"/>
                  </a:ext>
                </a:extLst>
              </p:cNvPr>
              <p:cNvGrpSpPr/>
              <p:nvPr/>
            </p:nvGrpSpPr>
            <p:grpSpPr>
              <a:xfrm>
                <a:off x="637520" y="5555713"/>
                <a:ext cx="1204350" cy="283451"/>
                <a:chOff x="3181349" y="2743199"/>
                <a:chExt cx="5827776" cy="1371600"/>
              </a:xfrm>
            </p:grpSpPr>
            <p:sp>
              <p:nvSpPr>
                <p:cNvPr id="21" name="Freeform: Shape 20">
                  <a:extLst>
                    <a:ext uri="{FF2B5EF4-FFF2-40B4-BE49-F238E27FC236}">
                      <a16:creationId xmlns:a16="http://schemas.microsoft.com/office/drawing/2014/main" id="{41F6C593-58F1-4EB5-B98B-8305B45B8EC9}"/>
                    </a:ext>
                  </a:extLst>
                </p:cNvPr>
                <p:cNvSpPr/>
                <p:nvPr/>
              </p:nvSpPr>
              <p:spPr>
                <a:xfrm>
                  <a:off x="3181349" y="2743199"/>
                  <a:ext cx="1813083" cy="1371600"/>
                </a:xfrm>
                <a:custGeom>
                  <a:avLst/>
                  <a:gdLst>
                    <a:gd name="connsiteX0" fmla="*/ 1209389 w 1813083"/>
                    <a:gd name="connsiteY0" fmla="*/ 790480 h 1371600"/>
                    <a:gd name="connsiteX1" fmla="*/ 1500950 w 1813083"/>
                    <a:gd name="connsiteY1" fmla="*/ 624173 h 1371600"/>
                    <a:gd name="connsiteX2" fmla="*/ 1497997 w 1813083"/>
                    <a:gd name="connsiteY2" fmla="*/ 591598 h 1371600"/>
                    <a:gd name="connsiteX3" fmla="*/ 1427036 w 1813083"/>
                    <a:gd name="connsiteY3" fmla="*/ 283369 h 1371600"/>
                    <a:gd name="connsiteX4" fmla="*/ 1277207 w 1813083"/>
                    <a:gd name="connsiteY4" fmla="*/ 125254 h 1371600"/>
                    <a:gd name="connsiteX5" fmla="*/ 924020 w 1813083"/>
                    <a:gd name="connsiteY5" fmla="*/ 0 h 1371600"/>
                    <a:gd name="connsiteX6" fmla="*/ 786384 w 1813083"/>
                    <a:gd name="connsiteY6" fmla="*/ 71438 h 1371600"/>
                    <a:gd name="connsiteX7" fmla="*/ 615982 w 1813083"/>
                    <a:gd name="connsiteY7" fmla="*/ 18098 h 1371600"/>
                    <a:gd name="connsiteX8" fmla="*/ 492824 w 1813083"/>
                    <a:gd name="connsiteY8" fmla="*/ 137160 h 1371600"/>
                    <a:gd name="connsiteX9" fmla="*/ 402431 w 1813083"/>
                    <a:gd name="connsiteY9" fmla="*/ 395859 h 1371600"/>
                    <a:gd name="connsiteX10" fmla="*/ 400336 w 1813083"/>
                    <a:gd name="connsiteY10" fmla="*/ 414338 h 1371600"/>
                    <a:gd name="connsiteX11" fmla="*/ 1209389 w 1813083"/>
                    <a:gd name="connsiteY11" fmla="*/ 790099 h 1371600"/>
                    <a:gd name="connsiteX12" fmla="*/ 1519238 w 1813083"/>
                    <a:gd name="connsiteY12" fmla="*/ 681704 h 1371600"/>
                    <a:gd name="connsiteX13" fmla="*/ 1535716 w 1813083"/>
                    <a:gd name="connsiteY13" fmla="*/ 778193 h 1371600"/>
                    <a:gd name="connsiteX14" fmla="*/ 1188720 w 1813083"/>
                    <a:gd name="connsiteY14" fmla="*/ 985552 h 1371600"/>
                    <a:gd name="connsiteX15" fmla="*/ 353187 w 1813083"/>
                    <a:gd name="connsiteY15" fmla="*/ 552355 h 1371600"/>
                    <a:gd name="connsiteX16" fmla="*/ 367570 w 1813083"/>
                    <a:gd name="connsiteY16" fmla="*/ 482537 h 1371600"/>
                    <a:gd name="connsiteX17" fmla="*/ 0 w 1813083"/>
                    <a:gd name="connsiteY17" fmla="*/ 702183 h 1371600"/>
                    <a:gd name="connsiteX18" fmla="*/ 1273016 w 1813083"/>
                    <a:gd name="connsiteY18" fmla="*/ 1371600 h 1371600"/>
                    <a:gd name="connsiteX19" fmla="*/ 1813084 w 1813083"/>
                    <a:gd name="connsiteY19" fmla="*/ 1022509 h 1371600"/>
                    <a:gd name="connsiteX20" fmla="*/ 1519428 w 1813083"/>
                    <a:gd name="connsiteY20" fmla="*/ 681704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3083" h="1371600">
                      <a:moveTo>
                        <a:pt x="1209389" y="790480"/>
                      </a:moveTo>
                      <a:cubicBezTo>
                        <a:pt x="1328547" y="790480"/>
                        <a:pt x="1500950" y="765905"/>
                        <a:pt x="1500950" y="624173"/>
                      </a:cubicBezTo>
                      <a:cubicBezTo>
                        <a:pt x="1501306" y="613235"/>
                        <a:pt x="1500314" y="602294"/>
                        <a:pt x="1497997" y="591598"/>
                      </a:cubicBezTo>
                      <a:lnTo>
                        <a:pt x="1427036" y="283369"/>
                      </a:lnTo>
                      <a:cubicBezTo>
                        <a:pt x="1410653" y="215551"/>
                        <a:pt x="1396270" y="184785"/>
                        <a:pt x="1277207" y="125254"/>
                      </a:cubicBezTo>
                      <a:cubicBezTo>
                        <a:pt x="1184815" y="78010"/>
                        <a:pt x="983552" y="0"/>
                        <a:pt x="924020" y="0"/>
                      </a:cubicBezTo>
                      <a:cubicBezTo>
                        <a:pt x="868585" y="0"/>
                        <a:pt x="852488" y="71438"/>
                        <a:pt x="786384" y="71438"/>
                      </a:cubicBezTo>
                      <a:cubicBezTo>
                        <a:pt x="722757" y="71438"/>
                        <a:pt x="675513" y="18098"/>
                        <a:pt x="615982" y="18098"/>
                      </a:cubicBezTo>
                      <a:cubicBezTo>
                        <a:pt x="558832" y="18098"/>
                        <a:pt x="521589" y="57055"/>
                        <a:pt x="492824" y="137160"/>
                      </a:cubicBezTo>
                      <a:cubicBezTo>
                        <a:pt x="492824" y="137160"/>
                        <a:pt x="412718" y="363093"/>
                        <a:pt x="402431" y="395859"/>
                      </a:cubicBezTo>
                      <a:cubicBezTo>
                        <a:pt x="400796" y="401876"/>
                        <a:pt x="400090" y="408107"/>
                        <a:pt x="400336" y="414338"/>
                      </a:cubicBezTo>
                      <a:cubicBezTo>
                        <a:pt x="400336" y="502158"/>
                        <a:pt x="746093" y="790099"/>
                        <a:pt x="1209389" y="790099"/>
                      </a:cubicBezTo>
                      <a:moveTo>
                        <a:pt x="1519238" y="681704"/>
                      </a:moveTo>
                      <a:cubicBezTo>
                        <a:pt x="1535716" y="759714"/>
                        <a:pt x="1535716" y="767906"/>
                        <a:pt x="1535716" y="778193"/>
                      </a:cubicBezTo>
                      <a:cubicBezTo>
                        <a:pt x="1535716" y="911543"/>
                        <a:pt x="1385792" y="985552"/>
                        <a:pt x="1188720" y="985552"/>
                      </a:cubicBezTo>
                      <a:cubicBezTo>
                        <a:pt x="743331" y="985838"/>
                        <a:pt x="353187" y="724853"/>
                        <a:pt x="353187" y="552355"/>
                      </a:cubicBezTo>
                      <a:cubicBezTo>
                        <a:pt x="353161" y="528344"/>
                        <a:pt x="358056" y="504582"/>
                        <a:pt x="367570" y="482537"/>
                      </a:cubicBezTo>
                      <a:cubicBezTo>
                        <a:pt x="207359" y="490538"/>
                        <a:pt x="0" y="519113"/>
                        <a:pt x="0" y="702183"/>
                      </a:cubicBezTo>
                      <a:cubicBezTo>
                        <a:pt x="0" y="1002030"/>
                        <a:pt x="710470" y="1371600"/>
                        <a:pt x="1273016" y="1371600"/>
                      </a:cubicBezTo>
                      <a:cubicBezTo>
                        <a:pt x="1704308" y="1371600"/>
                        <a:pt x="1813084" y="1176528"/>
                        <a:pt x="1813084" y="1022509"/>
                      </a:cubicBezTo>
                      <a:cubicBezTo>
                        <a:pt x="1813084" y="901351"/>
                        <a:pt x="1708309" y="763810"/>
                        <a:pt x="1519428" y="681704"/>
                      </a:cubicBezTo>
                    </a:path>
                  </a:pathLst>
                </a:custGeom>
                <a:solidFill>
                  <a:srgbClr val="EE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257F46-BE10-43F2-8FEE-1B372D785AD1}"/>
                    </a:ext>
                  </a:extLst>
                </p:cNvPr>
                <p:cNvSpPr/>
                <p:nvPr/>
              </p:nvSpPr>
              <p:spPr>
                <a:xfrm>
                  <a:off x="3534536" y="3139439"/>
                  <a:ext cx="1182528" cy="589312"/>
                </a:xfrm>
                <a:custGeom>
                  <a:avLst/>
                  <a:gdLst>
                    <a:gd name="connsiteX0" fmla="*/ 1166051 w 1182528"/>
                    <a:gd name="connsiteY0" fmla="*/ 285464 h 589312"/>
                    <a:gd name="connsiteX1" fmla="*/ 1182529 w 1182528"/>
                    <a:gd name="connsiteY1" fmla="*/ 381953 h 589312"/>
                    <a:gd name="connsiteX2" fmla="*/ 835533 w 1182528"/>
                    <a:gd name="connsiteY2" fmla="*/ 589312 h 589312"/>
                    <a:gd name="connsiteX3" fmla="*/ 0 w 1182528"/>
                    <a:gd name="connsiteY3" fmla="*/ 156115 h 589312"/>
                    <a:gd name="connsiteX4" fmla="*/ 14383 w 1182528"/>
                    <a:gd name="connsiteY4" fmla="*/ 86297 h 589312"/>
                    <a:gd name="connsiteX5" fmla="*/ 49244 w 1182528"/>
                    <a:gd name="connsiteY5" fmla="*/ 0 h 589312"/>
                    <a:gd name="connsiteX6" fmla="*/ 47149 w 1182528"/>
                    <a:gd name="connsiteY6" fmla="*/ 18098 h 589312"/>
                    <a:gd name="connsiteX7" fmla="*/ 856202 w 1182528"/>
                    <a:gd name="connsiteY7" fmla="*/ 393859 h 589312"/>
                    <a:gd name="connsiteX8" fmla="*/ 1147763 w 1182528"/>
                    <a:gd name="connsiteY8" fmla="*/ 227552 h 589312"/>
                    <a:gd name="connsiteX9" fmla="*/ 1144810 w 1182528"/>
                    <a:gd name="connsiteY9" fmla="*/ 194977 h 58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528" h="589312">
                      <a:moveTo>
                        <a:pt x="1166051" y="285464"/>
                      </a:moveTo>
                      <a:cubicBezTo>
                        <a:pt x="1182529" y="363474"/>
                        <a:pt x="1182529" y="371666"/>
                        <a:pt x="1182529" y="381953"/>
                      </a:cubicBezTo>
                      <a:cubicBezTo>
                        <a:pt x="1182529" y="515303"/>
                        <a:pt x="1032605" y="589312"/>
                        <a:pt x="835533" y="589312"/>
                      </a:cubicBezTo>
                      <a:cubicBezTo>
                        <a:pt x="390144" y="589598"/>
                        <a:pt x="0" y="328613"/>
                        <a:pt x="0" y="156115"/>
                      </a:cubicBezTo>
                      <a:cubicBezTo>
                        <a:pt x="-26" y="132104"/>
                        <a:pt x="4869" y="108342"/>
                        <a:pt x="14383" y="86297"/>
                      </a:cubicBezTo>
                      <a:lnTo>
                        <a:pt x="49244" y="0"/>
                      </a:lnTo>
                      <a:cubicBezTo>
                        <a:pt x="47647" y="5894"/>
                        <a:pt x="46941" y="11994"/>
                        <a:pt x="47149" y="18098"/>
                      </a:cubicBezTo>
                      <a:cubicBezTo>
                        <a:pt x="47149" y="105918"/>
                        <a:pt x="392906" y="393859"/>
                        <a:pt x="856202" y="393859"/>
                      </a:cubicBezTo>
                      <a:cubicBezTo>
                        <a:pt x="975360" y="393859"/>
                        <a:pt x="1147763" y="369284"/>
                        <a:pt x="1147763" y="227552"/>
                      </a:cubicBezTo>
                      <a:cubicBezTo>
                        <a:pt x="1148119" y="216614"/>
                        <a:pt x="1147127" y="205673"/>
                        <a:pt x="1144810" y="194977"/>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descr="RedHat">
                  <a:extLst>
                    <a:ext uri="{FF2B5EF4-FFF2-40B4-BE49-F238E27FC236}">
                      <a16:creationId xmlns:a16="http://schemas.microsoft.com/office/drawing/2014/main" id="{659F15AE-C662-4924-993B-435C429C1F33}"/>
                    </a:ext>
                  </a:extLst>
                </p:cNvPr>
                <p:cNvSpPr/>
                <p:nvPr/>
              </p:nvSpPr>
              <p:spPr>
                <a:xfrm>
                  <a:off x="5329237" y="3047427"/>
                  <a:ext cx="3679888" cy="746569"/>
                </a:xfrm>
                <a:custGeom>
                  <a:avLst/>
                  <a:gdLst>
                    <a:gd name="connsiteX0" fmla="*/ 3369374 w 3679888"/>
                    <a:gd name="connsiteY0" fmla="*/ 574929 h 746569"/>
                    <a:gd name="connsiteX1" fmla="*/ 3561683 w 3679888"/>
                    <a:gd name="connsiteY1" fmla="*/ 743236 h 746569"/>
                    <a:gd name="connsiteX2" fmla="*/ 3674936 w 3679888"/>
                    <a:gd name="connsiteY2" fmla="*/ 727234 h 746569"/>
                    <a:gd name="connsiteX3" fmla="*/ 3674936 w 3679888"/>
                    <a:gd name="connsiteY3" fmla="*/ 595884 h 746569"/>
                    <a:gd name="connsiteX4" fmla="*/ 3601784 w 3679888"/>
                    <a:gd name="connsiteY4" fmla="*/ 606933 h 746569"/>
                    <a:gd name="connsiteX5" fmla="*/ 3531680 w 3679888"/>
                    <a:gd name="connsiteY5" fmla="*/ 542830 h 746569"/>
                    <a:gd name="connsiteX6" fmla="*/ 3531680 w 3679888"/>
                    <a:gd name="connsiteY6" fmla="*/ 341567 h 746569"/>
                    <a:gd name="connsiteX7" fmla="*/ 3679889 w 3679888"/>
                    <a:gd name="connsiteY7" fmla="*/ 341567 h 746569"/>
                    <a:gd name="connsiteX8" fmla="*/ 3679889 w 3679888"/>
                    <a:gd name="connsiteY8" fmla="*/ 206312 h 746569"/>
                    <a:gd name="connsiteX9" fmla="*/ 3531680 w 3679888"/>
                    <a:gd name="connsiteY9" fmla="*/ 206312 h 746569"/>
                    <a:gd name="connsiteX10" fmla="*/ 3531680 w 3679888"/>
                    <a:gd name="connsiteY10" fmla="*/ 34862 h 746569"/>
                    <a:gd name="connsiteX11" fmla="*/ 3369755 w 3679888"/>
                    <a:gd name="connsiteY11" fmla="*/ 69914 h 746569"/>
                    <a:gd name="connsiteX12" fmla="*/ 3369755 w 3679888"/>
                    <a:gd name="connsiteY12" fmla="*/ 206312 h 746569"/>
                    <a:gd name="connsiteX13" fmla="*/ 3262217 w 3679888"/>
                    <a:gd name="connsiteY13" fmla="*/ 206312 h 746569"/>
                    <a:gd name="connsiteX14" fmla="*/ 3262217 w 3679888"/>
                    <a:gd name="connsiteY14" fmla="*/ 341567 h 746569"/>
                    <a:gd name="connsiteX15" fmla="*/ 3369374 w 3679888"/>
                    <a:gd name="connsiteY15" fmla="*/ 341567 h 746569"/>
                    <a:gd name="connsiteX16" fmla="*/ 2864549 w 3679888"/>
                    <a:gd name="connsiteY16" fmla="*/ 577977 h 746569"/>
                    <a:gd name="connsiteX17" fmla="*/ 2952750 w 3679888"/>
                    <a:gd name="connsiteY17" fmla="*/ 525875 h 746569"/>
                    <a:gd name="connsiteX18" fmla="*/ 3048952 w 3679888"/>
                    <a:gd name="connsiteY18" fmla="*/ 537877 h 746569"/>
                    <a:gd name="connsiteX19" fmla="*/ 3048952 w 3679888"/>
                    <a:gd name="connsiteY19" fmla="*/ 605981 h 746569"/>
                    <a:gd name="connsiteX20" fmla="*/ 2947702 w 3679888"/>
                    <a:gd name="connsiteY20" fmla="*/ 631031 h 746569"/>
                    <a:gd name="connsiteX21" fmla="*/ 2864549 w 3679888"/>
                    <a:gd name="connsiteY21" fmla="*/ 577977 h 746569"/>
                    <a:gd name="connsiteX22" fmla="*/ 2914079 w 3679888"/>
                    <a:gd name="connsiteY22" fmla="*/ 745236 h 746569"/>
                    <a:gd name="connsiteX23" fmla="*/ 3060383 w 3679888"/>
                    <a:gd name="connsiteY23" fmla="*/ 704183 h 746569"/>
                    <a:gd name="connsiteX24" fmla="*/ 3060383 w 3679888"/>
                    <a:gd name="connsiteY24" fmla="*/ 736283 h 746569"/>
                    <a:gd name="connsiteX25" fmla="*/ 3220593 w 3679888"/>
                    <a:gd name="connsiteY25" fmla="*/ 736283 h 746569"/>
                    <a:gd name="connsiteX26" fmla="*/ 3220593 w 3679888"/>
                    <a:gd name="connsiteY26" fmla="*/ 396621 h 746569"/>
                    <a:gd name="connsiteX27" fmla="*/ 2988278 w 3679888"/>
                    <a:gd name="connsiteY27" fmla="*/ 196596 h 746569"/>
                    <a:gd name="connsiteX28" fmla="*/ 2740628 w 3679888"/>
                    <a:gd name="connsiteY28" fmla="*/ 254699 h 746569"/>
                    <a:gd name="connsiteX29" fmla="*/ 2798731 w 3679888"/>
                    <a:gd name="connsiteY29" fmla="*/ 373951 h 746569"/>
                    <a:gd name="connsiteX30" fmla="*/ 2959036 w 3679888"/>
                    <a:gd name="connsiteY30" fmla="*/ 331851 h 746569"/>
                    <a:gd name="connsiteX31" fmla="*/ 3060192 w 3679888"/>
                    <a:gd name="connsiteY31" fmla="*/ 411004 h 746569"/>
                    <a:gd name="connsiteX32" fmla="*/ 3060192 w 3679888"/>
                    <a:gd name="connsiteY32" fmla="*/ 437007 h 746569"/>
                    <a:gd name="connsiteX33" fmla="*/ 2939987 w 3679888"/>
                    <a:gd name="connsiteY33" fmla="*/ 421958 h 746569"/>
                    <a:gd name="connsiteX34" fmla="*/ 2721578 w 3679888"/>
                    <a:gd name="connsiteY34" fmla="*/ 581311 h 746569"/>
                    <a:gd name="connsiteX35" fmla="*/ 2913888 w 3679888"/>
                    <a:gd name="connsiteY35" fmla="*/ 745522 h 746569"/>
                    <a:gd name="connsiteX36" fmla="*/ 2033397 w 3679888"/>
                    <a:gd name="connsiteY36" fmla="*/ 736568 h 746569"/>
                    <a:gd name="connsiteX37" fmla="*/ 2205704 w 3679888"/>
                    <a:gd name="connsiteY37" fmla="*/ 736568 h 746569"/>
                    <a:gd name="connsiteX38" fmla="*/ 2205704 w 3679888"/>
                    <a:gd name="connsiteY38" fmla="*/ 461772 h 746569"/>
                    <a:gd name="connsiteX39" fmla="*/ 2494216 w 3679888"/>
                    <a:gd name="connsiteY39" fmla="*/ 461772 h 746569"/>
                    <a:gd name="connsiteX40" fmla="*/ 2494216 w 3679888"/>
                    <a:gd name="connsiteY40" fmla="*/ 736283 h 746569"/>
                    <a:gd name="connsiteX41" fmla="*/ 2667000 w 3679888"/>
                    <a:gd name="connsiteY41" fmla="*/ 736283 h 746569"/>
                    <a:gd name="connsiteX42" fmla="*/ 2667000 w 3679888"/>
                    <a:gd name="connsiteY42" fmla="*/ 35052 h 746569"/>
                    <a:gd name="connsiteX43" fmla="*/ 2494883 w 3679888"/>
                    <a:gd name="connsiteY43" fmla="*/ 35052 h 746569"/>
                    <a:gd name="connsiteX44" fmla="*/ 2494883 w 3679888"/>
                    <a:gd name="connsiteY44" fmla="*/ 304514 h 746569"/>
                    <a:gd name="connsiteX45" fmla="*/ 2206371 w 3679888"/>
                    <a:gd name="connsiteY45" fmla="*/ 304514 h 746569"/>
                    <a:gd name="connsiteX46" fmla="*/ 2206371 w 3679888"/>
                    <a:gd name="connsiteY46" fmla="*/ 35052 h 746569"/>
                    <a:gd name="connsiteX47" fmla="*/ 2034064 w 3679888"/>
                    <a:gd name="connsiteY47" fmla="*/ 35052 h 746569"/>
                    <a:gd name="connsiteX48" fmla="*/ 1377506 w 3679888"/>
                    <a:gd name="connsiteY48" fmla="*/ 470821 h 746569"/>
                    <a:gd name="connsiteX49" fmla="*/ 1516761 w 3679888"/>
                    <a:gd name="connsiteY49" fmla="*/ 336518 h 746569"/>
                    <a:gd name="connsiteX50" fmla="*/ 1628775 w 3679888"/>
                    <a:gd name="connsiteY50" fmla="*/ 377666 h 746569"/>
                    <a:gd name="connsiteX51" fmla="*/ 1628775 w 3679888"/>
                    <a:gd name="connsiteY51" fmla="*/ 562928 h 746569"/>
                    <a:gd name="connsiteX52" fmla="*/ 1516761 w 3679888"/>
                    <a:gd name="connsiteY52" fmla="*/ 605409 h 746569"/>
                    <a:gd name="connsiteX53" fmla="*/ 1377506 w 3679888"/>
                    <a:gd name="connsiteY53" fmla="*/ 471202 h 746569"/>
                    <a:gd name="connsiteX54" fmla="*/ 1630966 w 3679888"/>
                    <a:gd name="connsiteY54" fmla="*/ 736664 h 746569"/>
                    <a:gd name="connsiteX55" fmla="*/ 1791272 w 3679888"/>
                    <a:gd name="connsiteY55" fmla="*/ 736664 h 746569"/>
                    <a:gd name="connsiteX56" fmla="*/ 1791272 w 3679888"/>
                    <a:gd name="connsiteY56" fmla="*/ 0 h 746569"/>
                    <a:gd name="connsiteX57" fmla="*/ 1629347 w 3679888"/>
                    <a:gd name="connsiteY57" fmla="*/ 35052 h 746569"/>
                    <a:gd name="connsiteX58" fmla="*/ 1629347 w 3679888"/>
                    <a:gd name="connsiteY58" fmla="*/ 234410 h 746569"/>
                    <a:gd name="connsiteX59" fmla="*/ 1494091 w 3679888"/>
                    <a:gd name="connsiteY59" fmla="*/ 199358 h 746569"/>
                    <a:gd name="connsiteX60" fmla="*/ 1218629 w 3679888"/>
                    <a:gd name="connsiteY60" fmla="*/ 470821 h 746569"/>
                    <a:gd name="connsiteX61" fmla="*/ 1484352 w 3679888"/>
                    <a:gd name="connsiteY61" fmla="*/ 743219 h 746569"/>
                    <a:gd name="connsiteX62" fmla="*/ 1489139 w 3679888"/>
                    <a:gd name="connsiteY62" fmla="*/ 743236 h 746569"/>
                    <a:gd name="connsiteX63" fmla="*/ 1631347 w 3679888"/>
                    <a:gd name="connsiteY63" fmla="*/ 697230 h 746569"/>
                    <a:gd name="connsiteX64" fmla="*/ 895350 w 3679888"/>
                    <a:gd name="connsiteY64" fmla="*/ 329184 h 746569"/>
                    <a:gd name="connsiteX65" fmla="*/ 1006507 w 3679888"/>
                    <a:gd name="connsiteY65" fmla="*/ 413290 h 746569"/>
                    <a:gd name="connsiteX66" fmla="*/ 785527 w 3679888"/>
                    <a:gd name="connsiteY66" fmla="*/ 413290 h 746569"/>
                    <a:gd name="connsiteX67" fmla="*/ 895350 w 3679888"/>
                    <a:gd name="connsiteY67" fmla="*/ 329184 h 746569"/>
                    <a:gd name="connsiteX68" fmla="*/ 622268 w 3679888"/>
                    <a:gd name="connsiteY68" fmla="*/ 472059 h 746569"/>
                    <a:gd name="connsiteX69" fmla="*/ 910685 w 3679888"/>
                    <a:gd name="connsiteY69" fmla="*/ 746570 h 746569"/>
                    <a:gd name="connsiteX70" fmla="*/ 1132141 w 3679888"/>
                    <a:gd name="connsiteY70" fmla="*/ 666369 h 746569"/>
                    <a:gd name="connsiteX71" fmla="*/ 1024890 w 3679888"/>
                    <a:gd name="connsiteY71" fmla="*/ 571119 h 746569"/>
                    <a:gd name="connsiteX72" fmla="*/ 918781 w 3679888"/>
                    <a:gd name="connsiteY72" fmla="*/ 611219 h 746569"/>
                    <a:gd name="connsiteX73" fmla="*/ 788480 w 3679888"/>
                    <a:gd name="connsiteY73" fmla="*/ 527114 h 746569"/>
                    <a:gd name="connsiteX74" fmla="*/ 1166146 w 3679888"/>
                    <a:gd name="connsiteY74" fmla="*/ 527114 h 746569"/>
                    <a:gd name="connsiteX75" fmla="*/ 1166146 w 3679888"/>
                    <a:gd name="connsiteY75" fmla="*/ 486823 h 746569"/>
                    <a:gd name="connsiteX76" fmla="*/ 898684 w 3679888"/>
                    <a:gd name="connsiteY76" fmla="*/ 197358 h 746569"/>
                    <a:gd name="connsiteX77" fmla="*/ 622480 w 3679888"/>
                    <a:gd name="connsiteY77" fmla="*/ 465351 h 746569"/>
                    <a:gd name="connsiteX78" fmla="*/ 622459 w 3679888"/>
                    <a:gd name="connsiteY78" fmla="*/ 471773 h 746569"/>
                    <a:gd name="connsiteX79" fmla="*/ 342900 w 3679888"/>
                    <a:gd name="connsiteY79" fmla="*/ 182309 h 746569"/>
                    <a:gd name="connsiteX80" fmla="*/ 432054 w 3679888"/>
                    <a:gd name="connsiteY80" fmla="*/ 261461 h 746569"/>
                    <a:gd name="connsiteX81" fmla="*/ 342900 w 3679888"/>
                    <a:gd name="connsiteY81" fmla="*/ 340614 h 746569"/>
                    <a:gd name="connsiteX82" fmla="*/ 172498 w 3679888"/>
                    <a:gd name="connsiteY82" fmla="*/ 340614 h 746569"/>
                    <a:gd name="connsiteX83" fmla="*/ 172498 w 3679888"/>
                    <a:gd name="connsiteY83" fmla="*/ 182309 h 746569"/>
                    <a:gd name="connsiteX84" fmla="*/ 0 w 3679888"/>
                    <a:gd name="connsiteY84" fmla="*/ 736283 h 746569"/>
                    <a:gd name="connsiteX85" fmla="*/ 172307 w 3679888"/>
                    <a:gd name="connsiteY85" fmla="*/ 736283 h 746569"/>
                    <a:gd name="connsiteX86" fmla="*/ 172307 w 3679888"/>
                    <a:gd name="connsiteY86" fmla="*/ 480822 h 746569"/>
                    <a:gd name="connsiteX87" fmla="*/ 303466 w 3679888"/>
                    <a:gd name="connsiteY87" fmla="*/ 480822 h 746569"/>
                    <a:gd name="connsiteX88" fmla="*/ 435769 w 3679888"/>
                    <a:gd name="connsiteY88" fmla="*/ 736283 h 746569"/>
                    <a:gd name="connsiteX89" fmla="*/ 628650 w 3679888"/>
                    <a:gd name="connsiteY89" fmla="*/ 736283 h 746569"/>
                    <a:gd name="connsiteX90" fmla="*/ 474345 w 3679888"/>
                    <a:gd name="connsiteY90" fmla="*/ 455771 h 746569"/>
                    <a:gd name="connsiteX91" fmla="*/ 606552 w 3679888"/>
                    <a:gd name="connsiteY91" fmla="*/ 258413 h 746569"/>
                    <a:gd name="connsiteX92" fmla="*/ 358902 w 3679888"/>
                    <a:gd name="connsiteY92" fmla="*/ 35052 h 746569"/>
                    <a:gd name="connsiteX93" fmla="*/ 0 w 3679888"/>
                    <a:gd name="connsiteY93" fmla="*/ 35052 h 746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3679888" h="746569">
                      <a:moveTo>
                        <a:pt x="3369374" y="574929"/>
                      </a:moveTo>
                      <a:cubicBezTo>
                        <a:pt x="3369374" y="688181"/>
                        <a:pt x="3437478" y="743236"/>
                        <a:pt x="3561683" y="743236"/>
                      </a:cubicBezTo>
                      <a:cubicBezTo>
                        <a:pt x="3599925" y="742284"/>
                        <a:pt x="3637927" y="736914"/>
                        <a:pt x="3674936" y="727234"/>
                      </a:cubicBezTo>
                      <a:lnTo>
                        <a:pt x="3674936" y="595884"/>
                      </a:lnTo>
                      <a:cubicBezTo>
                        <a:pt x="3651282" y="603380"/>
                        <a:pt x="3626596" y="607109"/>
                        <a:pt x="3601784" y="606933"/>
                      </a:cubicBezTo>
                      <a:cubicBezTo>
                        <a:pt x="3550635" y="606933"/>
                        <a:pt x="3531680" y="590931"/>
                        <a:pt x="3531680" y="542830"/>
                      </a:cubicBezTo>
                      <a:lnTo>
                        <a:pt x="3531680" y="341567"/>
                      </a:lnTo>
                      <a:lnTo>
                        <a:pt x="3679889" y="341567"/>
                      </a:lnTo>
                      <a:lnTo>
                        <a:pt x="3679889" y="206312"/>
                      </a:lnTo>
                      <a:lnTo>
                        <a:pt x="3531680" y="206312"/>
                      </a:lnTo>
                      <a:lnTo>
                        <a:pt x="3531680" y="34862"/>
                      </a:lnTo>
                      <a:lnTo>
                        <a:pt x="3369755" y="69914"/>
                      </a:lnTo>
                      <a:lnTo>
                        <a:pt x="3369755" y="206312"/>
                      </a:lnTo>
                      <a:lnTo>
                        <a:pt x="3262217" y="206312"/>
                      </a:lnTo>
                      <a:lnTo>
                        <a:pt x="3262217" y="341567"/>
                      </a:lnTo>
                      <a:lnTo>
                        <a:pt x="3369374" y="341567"/>
                      </a:lnTo>
                      <a:close/>
                      <a:moveTo>
                        <a:pt x="2864549" y="577977"/>
                      </a:moveTo>
                      <a:cubicBezTo>
                        <a:pt x="2864549" y="542925"/>
                        <a:pt x="2899696" y="525875"/>
                        <a:pt x="2952750" y="525875"/>
                      </a:cubicBezTo>
                      <a:cubicBezTo>
                        <a:pt x="2985179" y="526064"/>
                        <a:pt x="3017471" y="530092"/>
                        <a:pt x="3048952" y="537877"/>
                      </a:cubicBezTo>
                      <a:lnTo>
                        <a:pt x="3048952" y="605981"/>
                      </a:lnTo>
                      <a:cubicBezTo>
                        <a:pt x="3017928" y="622926"/>
                        <a:pt x="2983048" y="631556"/>
                        <a:pt x="2947702" y="631031"/>
                      </a:cubicBezTo>
                      <a:cubicBezTo>
                        <a:pt x="2895695" y="631031"/>
                        <a:pt x="2864549" y="611029"/>
                        <a:pt x="2864549" y="577977"/>
                      </a:cubicBezTo>
                      <a:moveTo>
                        <a:pt x="2914079" y="745236"/>
                      </a:moveTo>
                      <a:cubicBezTo>
                        <a:pt x="2971229" y="745236"/>
                        <a:pt x="3017330" y="733235"/>
                        <a:pt x="3060383" y="704183"/>
                      </a:cubicBezTo>
                      <a:lnTo>
                        <a:pt x="3060383" y="736283"/>
                      </a:lnTo>
                      <a:lnTo>
                        <a:pt x="3220593" y="736283"/>
                      </a:lnTo>
                      <a:lnTo>
                        <a:pt x="3220593" y="396621"/>
                      </a:lnTo>
                      <a:cubicBezTo>
                        <a:pt x="3220593" y="267462"/>
                        <a:pt x="3133534" y="196596"/>
                        <a:pt x="2988278" y="196596"/>
                      </a:cubicBezTo>
                      <a:cubicBezTo>
                        <a:pt x="2907126" y="196596"/>
                        <a:pt x="2826925" y="215646"/>
                        <a:pt x="2740628" y="254699"/>
                      </a:cubicBezTo>
                      <a:lnTo>
                        <a:pt x="2798731" y="373951"/>
                      </a:lnTo>
                      <a:cubicBezTo>
                        <a:pt x="2860834" y="347853"/>
                        <a:pt x="2913031" y="331851"/>
                        <a:pt x="2959036" y="331851"/>
                      </a:cubicBezTo>
                      <a:cubicBezTo>
                        <a:pt x="3025711" y="331851"/>
                        <a:pt x="3060192" y="357854"/>
                        <a:pt x="3060192" y="411004"/>
                      </a:cubicBezTo>
                      <a:lnTo>
                        <a:pt x="3060192" y="437007"/>
                      </a:lnTo>
                      <a:cubicBezTo>
                        <a:pt x="3020937" y="426846"/>
                        <a:pt x="2980536" y="421787"/>
                        <a:pt x="2939987" y="421958"/>
                      </a:cubicBezTo>
                      <a:cubicBezTo>
                        <a:pt x="2803684" y="421958"/>
                        <a:pt x="2721578" y="479108"/>
                        <a:pt x="2721578" y="581311"/>
                      </a:cubicBezTo>
                      <a:cubicBezTo>
                        <a:pt x="2721578" y="674465"/>
                        <a:pt x="2795683" y="745522"/>
                        <a:pt x="2913888" y="745522"/>
                      </a:cubicBezTo>
                      <a:moveTo>
                        <a:pt x="2033397" y="736568"/>
                      </a:moveTo>
                      <a:lnTo>
                        <a:pt x="2205704" y="736568"/>
                      </a:lnTo>
                      <a:lnTo>
                        <a:pt x="2205704" y="461772"/>
                      </a:lnTo>
                      <a:lnTo>
                        <a:pt x="2494216" y="461772"/>
                      </a:lnTo>
                      <a:lnTo>
                        <a:pt x="2494216" y="736283"/>
                      </a:lnTo>
                      <a:lnTo>
                        <a:pt x="2667000" y="736283"/>
                      </a:lnTo>
                      <a:lnTo>
                        <a:pt x="2667000" y="35052"/>
                      </a:lnTo>
                      <a:lnTo>
                        <a:pt x="2494883" y="35052"/>
                      </a:lnTo>
                      <a:lnTo>
                        <a:pt x="2494883" y="304514"/>
                      </a:lnTo>
                      <a:lnTo>
                        <a:pt x="2206371" y="304514"/>
                      </a:lnTo>
                      <a:lnTo>
                        <a:pt x="2206371" y="35052"/>
                      </a:lnTo>
                      <a:lnTo>
                        <a:pt x="2034064" y="35052"/>
                      </a:lnTo>
                      <a:close/>
                      <a:moveTo>
                        <a:pt x="1377506" y="470821"/>
                      </a:moveTo>
                      <a:cubicBezTo>
                        <a:pt x="1377506" y="394621"/>
                        <a:pt x="1437608" y="336518"/>
                        <a:pt x="1516761" y="336518"/>
                      </a:cubicBezTo>
                      <a:cubicBezTo>
                        <a:pt x="1557941" y="335683"/>
                        <a:pt x="1597928" y="350372"/>
                        <a:pt x="1628775" y="377666"/>
                      </a:cubicBezTo>
                      <a:lnTo>
                        <a:pt x="1628775" y="562928"/>
                      </a:lnTo>
                      <a:cubicBezTo>
                        <a:pt x="1598589" y="591448"/>
                        <a:pt x="1558268" y="606740"/>
                        <a:pt x="1516761" y="605409"/>
                      </a:cubicBezTo>
                      <a:cubicBezTo>
                        <a:pt x="1438656" y="605409"/>
                        <a:pt x="1377506" y="547307"/>
                        <a:pt x="1377506" y="471202"/>
                      </a:cubicBezTo>
                      <a:moveTo>
                        <a:pt x="1630966" y="736664"/>
                      </a:moveTo>
                      <a:lnTo>
                        <a:pt x="1791272" y="736664"/>
                      </a:lnTo>
                      <a:lnTo>
                        <a:pt x="1791272" y="0"/>
                      </a:lnTo>
                      <a:lnTo>
                        <a:pt x="1629347" y="35052"/>
                      </a:lnTo>
                      <a:lnTo>
                        <a:pt x="1629347" y="234410"/>
                      </a:lnTo>
                      <a:cubicBezTo>
                        <a:pt x="1588126" y="211042"/>
                        <a:pt x="1541474" y="198951"/>
                        <a:pt x="1494091" y="199358"/>
                      </a:cubicBezTo>
                      <a:cubicBezTo>
                        <a:pt x="1339882" y="199358"/>
                        <a:pt x="1218629" y="318516"/>
                        <a:pt x="1218629" y="470821"/>
                      </a:cubicBezTo>
                      <a:cubicBezTo>
                        <a:pt x="1216785" y="619419"/>
                        <a:pt x="1335753" y="741376"/>
                        <a:pt x="1484352" y="743219"/>
                      </a:cubicBezTo>
                      <a:cubicBezTo>
                        <a:pt x="1485947" y="743239"/>
                        <a:pt x="1487543" y="743244"/>
                        <a:pt x="1489139" y="743236"/>
                      </a:cubicBezTo>
                      <a:cubicBezTo>
                        <a:pt x="1540238" y="743480"/>
                        <a:pt x="1590073" y="727357"/>
                        <a:pt x="1631347" y="697230"/>
                      </a:cubicBezTo>
                      <a:close/>
                      <a:moveTo>
                        <a:pt x="895350" y="329184"/>
                      </a:moveTo>
                      <a:cubicBezTo>
                        <a:pt x="946404" y="329184"/>
                        <a:pt x="989457" y="362236"/>
                        <a:pt x="1006507" y="413290"/>
                      </a:cubicBezTo>
                      <a:lnTo>
                        <a:pt x="785527" y="413290"/>
                      </a:lnTo>
                      <a:cubicBezTo>
                        <a:pt x="801529" y="360617"/>
                        <a:pt x="841629" y="329184"/>
                        <a:pt x="895350" y="329184"/>
                      </a:cubicBezTo>
                      <a:moveTo>
                        <a:pt x="622268" y="472059"/>
                      </a:moveTo>
                      <a:cubicBezTo>
                        <a:pt x="622268" y="626364"/>
                        <a:pt x="748474" y="746570"/>
                        <a:pt x="910685" y="746570"/>
                      </a:cubicBezTo>
                      <a:cubicBezTo>
                        <a:pt x="999839" y="746570"/>
                        <a:pt x="1064990" y="722471"/>
                        <a:pt x="1132141" y="666369"/>
                      </a:cubicBezTo>
                      <a:lnTo>
                        <a:pt x="1024890" y="571119"/>
                      </a:lnTo>
                      <a:cubicBezTo>
                        <a:pt x="999839" y="597218"/>
                        <a:pt x="962787" y="611219"/>
                        <a:pt x="918781" y="611219"/>
                      </a:cubicBezTo>
                      <a:cubicBezTo>
                        <a:pt x="862138" y="612815"/>
                        <a:pt x="810352" y="579389"/>
                        <a:pt x="788480" y="527114"/>
                      </a:cubicBezTo>
                      <a:lnTo>
                        <a:pt x="1166146" y="527114"/>
                      </a:lnTo>
                      <a:lnTo>
                        <a:pt x="1166146" y="486823"/>
                      </a:lnTo>
                      <a:cubicBezTo>
                        <a:pt x="1166146" y="318516"/>
                        <a:pt x="1052989" y="197358"/>
                        <a:pt x="898684" y="197358"/>
                      </a:cubicBezTo>
                      <a:cubicBezTo>
                        <a:pt x="748408" y="195091"/>
                        <a:pt x="624747" y="315075"/>
                        <a:pt x="622480" y="465351"/>
                      </a:cubicBezTo>
                      <a:cubicBezTo>
                        <a:pt x="622448" y="467491"/>
                        <a:pt x="622441" y="469632"/>
                        <a:pt x="622459" y="471773"/>
                      </a:cubicBezTo>
                      <a:moveTo>
                        <a:pt x="342900" y="182309"/>
                      </a:moveTo>
                      <a:cubicBezTo>
                        <a:pt x="400050" y="182309"/>
                        <a:pt x="432054" y="218313"/>
                        <a:pt x="432054" y="261461"/>
                      </a:cubicBezTo>
                      <a:cubicBezTo>
                        <a:pt x="432054" y="304610"/>
                        <a:pt x="400050" y="340614"/>
                        <a:pt x="342900" y="340614"/>
                      </a:cubicBezTo>
                      <a:lnTo>
                        <a:pt x="172498" y="340614"/>
                      </a:lnTo>
                      <a:lnTo>
                        <a:pt x="172498" y="182309"/>
                      </a:lnTo>
                      <a:close/>
                      <a:moveTo>
                        <a:pt x="0" y="736283"/>
                      </a:moveTo>
                      <a:lnTo>
                        <a:pt x="172307" y="736283"/>
                      </a:lnTo>
                      <a:lnTo>
                        <a:pt x="172307" y="480822"/>
                      </a:lnTo>
                      <a:lnTo>
                        <a:pt x="303466" y="480822"/>
                      </a:lnTo>
                      <a:lnTo>
                        <a:pt x="435769" y="736283"/>
                      </a:lnTo>
                      <a:lnTo>
                        <a:pt x="628650" y="736283"/>
                      </a:lnTo>
                      <a:lnTo>
                        <a:pt x="474345" y="455771"/>
                      </a:lnTo>
                      <a:cubicBezTo>
                        <a:pt x="554571" y="423143"/>
                        <a:pt x="606905" y="345020"/>
                        <a:pt x="606552" y="258413"/>
                      </a:cubicBezTo>
                      <a:cubicBezTo>
                        <a:pt x="606552" y="132207"/>
                        <a:pt x="507397" y="35052"/>
                        <a:pt x="358902" y="35052"/>
                      </a:cubicBezTo>
                      <a:lnTo>
                        <a:pt x="0" y="3505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5" name="Picture 2" descr="Windows Server ">
                <a:extLst>
                  <a:ext uri="{FF2B5EF4-FFF2-40B4-BE49-F238E27FC236}">
                    <a16:creationId xmlns:a16="http://schemas.microsoft.com/office/drawing/2014/main" id="{561ADCCF-29DA-4035-91BC-06D6BA2CC3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7" y="4382621"/>
                <a:ext cx="1222081" cy="646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Suse">
                <a:extLst>
                  <a:ext uri="{FF2B5EF4-FFF2-40B4-BE49-F238E27FC236}">
                    <a16:creationId xmlns:a16="http://schemas.microsoft.com/office/drawing/2014/main" id="{43D66F78-1463-494F-8BED-AF1055E171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3358" y="4729937"/>
                <a:ext cx="781449" cy="7814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Ubuntu ">
                <a:extLst>
                  <a:ext uri="{FF2B5EF4-FFF2-40B4-BE49-F238E27FC236}">
                    <a16:creationId xmlns:a16="http://schemas.microsoft.com/office/drawing/2014/main" id="{AFF110ED-9526-4B7D-8FC4-4CD310C44F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2006" y="4468511"/>
                <a:ext cx="493451" cy="4934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090">
                <a:extLst>
                  <a:ext uri="{FF2B5EF4-FFF2-40B4-BE49-F238E27FC236}">
                    <a16:creationId xmlns:a16="http://schemas.microsoft.com/office/drawing/2014/main" id="{6B1BD0BD-D5B3-4501-87B3-457B5468145E}"/>
                  </a:ext>
                </a:extLst>
              </p:cNvPr>
              <p:cNvSpPr txBox="1"/>
              <p:nvPr/>
            </p:nvSpPr>
            <p:spPr>
              <a:xfrm>
                <a:off x="2728006" y="5793193"/>
                <a:ext cx="1019112" cy="21544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AWS Linux 2</a:t>
                </a:r>
              </a:p>
            </p:txBody>
          </p:sp>
        </p:grpSp>
        <p:pic>
          <p:nvPicPr>
            <p:cNvPr id="2" name="Picture 1" descr="AWS">
              <a:extLst>
                <a:ext uri="{FF2B5EF4-FFF2-40B4-BE49-F238E27FC236}">
                  <a16:creationId xmlns:a16="http://schemas.microsoft.com/office/drawing/2014/main" id="{4C8F62B1-43EE-46A2-83AF-ACB8C4DFC4CB}"/>
                </a:ext>
              </a:extLst>
            </p:cNvPr>
            <p:cNvPicPr>
              <a:picLocks noChangeAspect="1"/>
            </p:cNvPicPr>
            <p:nvPr/>
          </p:nvPicPr>
          <p:blipFill>
            <a:blip r:embed="rId8"/>
            <a:srcRect/>
            <a:stretch/>
          </p:blipFill>
          <p:spPr>
            <a:xfrm>
              <a:off x="5040296" y="3949534"/>
              <a:ext cx="709192" cy="424102"/>
            </a:xfrm>
            <a:prstGeom prst="rect">
              <a:avLst/>
            </a:prstGeom>
          </p:spPr>
        </p:pic>
      </p:grpSp>
    </p:spTree>
    <p:extLst>
      <p:ext uri="{BB962C8B-B14F-4D97-AF65-F5344CB8AC3E}">
        <p14:creationId xmlns:p14="http://schemas.microsoft.com/office/powerpoint/2010/main" val="15775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1+#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750" fill="hold"/>
                                        <p:tgtEl>
                                          <p:spTgt spid="26"/>
                                        </p:tgtEl>
                                        <p:attrNameLst>
                                          <p:attrName>ppt_x</p:attrName>
                                        </p:attrNameLst>
                                      </p:cBhvr>
                                      <p:tavLst>
                                        <p:tav tm="0">
                                          <p:val>
                                            <p:strVal val="1+#ppt_w/2"/>
                                          </p:val>
                                        </p:tav>
                                        <p:tav tm="100000">
                                          <p:val>
                                            <p:strVal val="#ppt_x"/>
                                          </p:val>
                                        </p:tav>
                                      </p:tavLst>
                                    </p:anim>
                                    <p:anim calcmode="lin" valueType="num">
                                      <p:cBhvr additive="base">
                                        <p:cTn id="20" dur="75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64" presetClass="path" presetSubtype="0" decel="100000" fill="hold" grpId="1" nodeType="withEffect">
                                  <p:stCondLst>
                                    <p:cond delay="250"/>
                                  </p:stCondLst>
                                  <p:childTnLst>
                                    <p:animMotion origin="layout" path="M 4.16667E-7 0.02245 L 4.16667E-7 3.33333E-6 " pathEditMode="relative" rAng="0" ptsTypes="AA">
                                      <p:cBhvr>
                                        <p:cTn id="25" dur="600" fill="hold"/>
                                        <p:tgtEl>
                                          <p:spTgt spid="7"/>
                                        </p:tgtEl>
                                        <p:attrNameLst>
                                          <p:attrName>ppt_x</p:attrName>
                                          <p:attrName>ppt_y</p:attrName>
                                        </p:attrNameLst>
                                      </p:cBhvr>
                                      <p:rCtr x="0" y="-1134"/>
                                    </p:animMotion>
                                  </p:childTnLst>
                                </p:cTn>
                              </p:par>
                              <p:par>
                                <p:cTn id="26" presetID="2" presetClass="entr" presetSubtype="2" decel="100000"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750" fill="hold"/>
                                        <p:tgtEl>
                                          <p:spTgt spid="3"/>
                                        </p:tgtEl>
                                        <p:attrNameLst>
                                          <p:attrName>ppt_x</p:attrName>
                                        </p:attrNameLst>
                                      </p:cBhvr>
                                      <p:tavLst>
                                        <p:tav tm="0">
                                          <p:val>
                                            <p:strVal val="1+#ppt_w/2"/>
                                          </p:val>
                                        </p:tav>
                                        <p:tav tm="100000">
                                          <p:val>
                                            <p:strVal val="#ppt_x"/>
                                          </p:val>
                                        </p:tav>
                                      </p:tavLst>
                                    </p:anim>
                                    <p:anim calcmode="lin" valueType="num">
                                      <p:cBhvr additive="base">
                                        <p:cTn id="29"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animBg="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593453" y="206773"/>
            <a:ext cx="11018520" cy="861774"/>
          </a:xfrm>
        </p:spPr>
        <p:txBody>
          <a:bodyPr/>
          <a:lstStyle/>
          <a:p>
            <a:r>
              <a:rPr lang="en-US"/>
              <a:t>Azure Arc enabled servers</a:t>
            </a:r>
            <a:br>
              <a:rPr lang="en-US"/>
            </a:br>
            <a:r>
              <a:rPr lang="en-US" sz="2000">
                <a:cs typeface="Segoe UI"/>
              </a:rPr>
              <a:t>The future of Microsoft Endpoint Configuration Manager (formerly SCCM)</a:t>
            </a:r>
            <a:endParaRPr lang="en-US" sz="2000">
              <a:latin typeface="+mn-lt"/>
            </a:endParaRPr>
          </a:p>
        </p:txBody>
      </p:sp>
      <p:sp>
        <p:nvSpPr>
          <p:cNvPr id="7" name="TextBox 6">
            <a:extLst>
              <a:ext uri="{FF2B5EF4-FFF2-40B4-BE49-F238E27FC236}">
                <a16:creationId xmlns:a16="http://schemas.microsoft.com/office/drawing/2014/main" id="{DCE2C3C2-499E-4156-9499-19851CC04ECE}"/>
              </a:ext>
            </a:extLst>
          </p:cNvPr>
          <p:cNvSpPr txBox="1"/>
          <p:nvPr/>
        </p:nvSpPr>
        <p:spPr>
          <a:xfrm>
            <a:off x="593453" y="1533428"/>
            <a:ext cx="10701080" cy="54322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The Azure management services enabled by Azure Arc can replace much of the functionality of MECM, but we recommend a gradual transition based on the use case. In some cases, MECM cannot be replaced yet.</a:t>
            </a:r>
            <a:endParaRPr kumimoji="0" lang="en-US" b="0" i="0" u="none" strike="noStrike" kern="1200" cap="none" spc="0" normalizeH="0" baseline="0" noProof="0">
              <a:ln>
                <a:noFill/>
              </a:ln>
              <a:solidFill>
                <a:srgbClr val="FFFFFF"/>
              </a:solidFill>
              <a:effectLst/>
              <a:uLnTx/>
              <a:uFillTx/>
              <a:latin typeface="Segoe UI"/>
            </a:endParaRPr>
          </a:p>
        </p:txBody>
      </p:sp>
      <p:grpSp>
        <p:nvGrpSpPr>
          <p:cNvPr id="17" name="Group 16">
            <a:extLst>
              <a:ext uri="{FF2B5EF4-FFF2-40B4-BE49-F238E27FC236}">
                <a16:creationId xmlns:a16="http://schemas.microsoft.com/office/drawing/2014/main" id="{1C995AD5-0DD9-44FF-8C5B-3A069FDF1F97}"/>
              </a:ext>
            </a:extLst>
          </p:cNvPr>
          <p:cNvGrpSpPr/>
          <p:nvPr/>
        </p:nvGrpSpPr>
        <p:grpSpPr>
          <a:xfrm>
            <a:off x="1786722" y="2968181"/>
            <a:ext cx="8631982" cy="2815083"/>
            <a:chOff x="1323421" y="3179314"/>
            <a:chExt cx="8631982" cy="2815083"/>
          </a:xfrm>
        </p:grpSpPr>
        <p:sp>
          <p:nvSpPr>
            <p:cNvPr id="19" name="Rectangle 18">
              <a:extLst>
                <a:ext uri="{FF2B5EF4-FFF2-40B4-BE49-F238E27FC236}">
                  <a16:creationId xmlns:a16="http://schemas.microsoft.com/office/drawing/2014/main" id="{A1FCC2F2-AF93-4138-9BF9-600D15FE0562}"/>
                </a:ext>
              </a:extLst>
            </p:cNvPr>
            <p:cNvSpPr/>
            <p:nvPr/>
          </p:nvSpPr>
          <p:spPr bwMode="auto">
            <a:xfrm>
              <a:off x="6267087"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a:ea typeface="+mj-ea"/>
                <a:cs typeface="+mj-cs"/>
              </a:endParaRPr>
            </a:p>
          </p:txBody>
        </p:sp>
        <p:sp>
          <p:nvSpPr>
            <p:cNvPr id="33" name="Rectangle 32">
              <a:extLst>
                <a:ext uri="{FF2B5EF4-FFF2-40B4-BE49-F238E27FC236}">
                  <a16:creationId xmlns:a16="http://schemas.microsoft.com/office/drawing/2014/main" id="{8BCF76F2-AB29-4586-9861-2F64716F0481}"/>
                </a:ext>
              </a:extLst>
            </p:cNvPr>
            <p:cNvSpPr/>
            <p:nvPr/>
          </p:nvSpPr>
          <p:spPr bwMode="auto">
            <a:xfrm>
              <a:off x="1323421" y="3179314"/>
              <a:ext cx="3688316" cy="28150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50E6FF"/>
                  </a:solidFill>
                  <a:effectLst/>
                  <a:uLnTx/>
                  <a:uFillTx/>
                  <a:latin typeface="Segoe UI Semibold"/>
                  <a:ea typeface="+mj-ea"/>
                  <a:cs typeface="+mj-cs"/>
                </a:rPr>
                <a:t>On-Premises</a:t>
              </a:r>
              <a:r>
                <a:rPr kumimoji="0" lang="en-US" sz="1400" b="0" i="0" u="none" strike="noStrike" kern="0" cap="none" spc="0" normalizeH="0" baseline="0" noProof="0">
                  <a:ln>
                    <a:noFill/>
                  </a:ln>
                  <a:solidFill>
                    <a:srgbClr val="50E6FF"/>
                  </a:solidFill>
                  <a:effectLst/>
                  <a:uLnTx/>
                  <a:uFillTx/>
                  <a:latin typeface="Segoe UI Semibold"/>
                  <a:ea typeface="+mj-ea"/>
                  <a:cs typeface="+mj-cs"/>
                </a:rPr>
                <a:t> VMs</a:t>
              </a:r>
              <a:endParaRPr kumimoji="0" lang="en-US" sz="1400" b="0" i="0" u="none" strike="noStrike" kern="0" cap="none" spc="0" normalizeH="0" baseline="0" noProof="0">
                <a:ln>
                  <a:noFill/>
                </a:ln>
                <a:solidFill>
                  <a:srgbClr val="50E6FF"/>
                </a:solidFill>
                <a:effectLst/>
                <a:uLnTx/>
                <a:uFillTx/>
                <a:latin typeface="Segoe UI"/>
                <a:ea typeface="+mj-ea"/>
                <a:cs typeface="+mj-cs"/>
              </a:endParaRPr>
            </a:p>
          </p:txBody>
        </p:sp>
        <p:grpSp>
          <p:nvGrpSpPr>
            <p:cNvPr id="2" name="Group 1">
              <a:extLst>
                <a:ext uri="{FF2B5EF4-FFF2-40B4-BE49-F238E27FC236}">
                  <a16:creationId xmlns:a16="http://schemas.microsoft.com/office/drawing/2014/main" id="{6BAF4F80-4868-42F8-AC0C-3562333BAA69}"/>
                </a:ext>
              </a:extLst>
            </p:cNvPr>
            <p:cNvGrpSpPr/>
            <p:nvPr/>
          </p:nvGrpSpPr>
          <p:grpSpPr>
            <a:xfrm>
              <a:off x="1889075" y="4192595"/>
              <a:ext cx="2557007" cy="995213"/>
              <a:chOff x="2556149" y="3769041"/>
              <a:chExt cx="2557007" cy="998808"/>
            </a:xfrm>
          </p:grpSpPr>
          <p:pic>
            <p:nvPicPr>
              <p:cNvPr id="5" name="Graphic 4">
                <a:extLst>
                  <a:ext uri="{FF2B5EF4-FFF2-40B4-BE49-F238E27FC236}">
                    <a16:creationId xmlns:a16="http://schemas.microsoft.com/office/drawing/2014/main" id="{C07DFAC9-1814-42F5-B80F-87F783650E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149" y="3786736"/>
                <a:ext cx="981113" cy="981113"/>
              </a:xfrm>
              <a:prstGeom prst="rect">
                <a:avLst/>
              </a:prstGeom>
            </p:spPr>
          </p:pic>
          <p:pic>
            <p:nvPicPr>
              <p:cNvPr id="6" name="Graphic 5">
                <a:extLst>
                  <a:ext uri="{FF2B5EF4-FFF2-40B4-BE49-F238E27FC236}">
                    <a16:creationId xmlns:a16="http://schemas.microsoft.com/office/drawing/2014/main" id="{A07A6918-6BB9-447B-A0F1-BA7C7F9DB2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043" y="3769041"/>
                <a:ext cx="981113" cy="981113"/>
              </a:xfrm>
              <a:prstGeom prst="rect">
                <a:avLst/>
              </a:prstGeom>
            </p:spPr>
          </p:pic>
        </p:grpSp>
        <p:grpSp>
          <p:nvGrpSpPr>
            <p:cNvPr id="15" name="Group 14">
              <a:extLst>
                <a:ext uri="{FF2B5EF4-FFF2-40B4-BE49-F238E27FC236}">
                  <a16:creationId xmlns:a16="http://schemas.microsoft.com/office/drawing/2014/main" id="{054BAC15-F17C-4B1F-AC1B-44E0DE577A52}"/>
                </a:ext>
              </a:extLst>
            </p:cNvPr>
            <p:cNvGrpSpPr/>
            <p:nvPr/>
          </p:nvGrpSpPr>
          <p:grpSpPr>
            <a:xfrm>
              <a:off x="5365092" y="4413491"/>
              <a:ext cx="548640" cy="346727"/>
              <a:chOff x="10616822" y="4233626"/>
              <a:chExt cx="548640" cy="346727"/>
            </a:xfrm>
          </p:grpSpPr>
          <p:cxnSp>
            <p:nvCxnSpPr>
              <p:cNvPr id="37" name="Straight Connector 36">
                <a:extLst>
                  <a:ext uri="{FF2B5EF4-FFF2-40B4-BE49-F238E27FC236}">
                    <a16:creationId xmlns:a16="http://schemas.microsoft.com/office/drawing/2014/main" id="{EC985B89-AAC7-422C-BA91-0F2F222E840D}"/>
                  </a:ext>
                  <a:ext uri="{C183D7F6-B498-43B3-948B-1728B52AA6E4}">
                    <adec:decorative xmlns:adec="http://schemas.microsoft.com/office/drawing/2017/decorative" val="1"/>
                  </a:ext>
                </a:extLst>
              </p:cNvPr>
              <p:cNvCxnSpPr>
                <a:cxnSpLocks/>
              </p:cNvCxnSpPr>
              <p:nvPr/>
            </p:nvCxnSpPr>
            <p:spPr>
              <a:xfrm flipH="1">
                <a:off x="10616822" y="4233626"/>
                <a:ext cx="548640" cy="0"/>
              </a:xfrm>
              <a:prstGeom prst="line">
                <a:avLst/>
              </a:prstGeom>
              <a:noFill/>
              <a:ln w="19050" cap="flat" cmpd="sng" algn="ctr">
                <a:solidFill>
                  <a:srgbClr val="50E6FF"/>
                </a:solidFill>
                <a:prstDash val="solid"/>
                <a:headEnd type="arrow"/>
                <a:tailEnd type="none"/>
              </a:ln>
              <a:effectLst/>
            </p:spPr>
          </p:cxnSp>
          <p:cxnSp>
            <p:nvCxnSpPr>
              <p:cNvPr id="39" name="Straight Connector 38">
                <a:extLst>
                  <a:ext uri="{FF2B5EF4-FFF2-40B4-BE49-F238E27FC236}">
                    <a16:creationId xmlns:a16="http://schemas.microsoft.com/office/drawing/2014/main" id="{27C83AA2-57AB-4613-A8EA-5A2B42760AE6}"/>
                  </a:ext>
                  <a:ext uri="{C183D7F6-B498-43B3-948B-1728B52AA6E4}">
                    <adec:decorative xmlns:adec="http://schemas.microsoft.com/office/drawing/2017/decorative" val="1"/>
                  </a:ext>
                </a:extLst>
              </p:cNvPr>
              <p:cNvCxnSpPr>
                <a:cxnSpLocks/>
              </p:cNvCxnSpPr>
              <p:nvPr/>
            </p:nvCxnSpPr>
            <p:spPr>
              <a:xfrm rot="5400000" flipV="1">
                <a:off x="10891142" y="4306033"/>
                <a:ext cx="0" cy="548640"/>
              </a:xfrm>
              <a:prstGeom prst="line">
                <a:avLst/>
              </a:prstGeom>
              <a:noFill/>
              <a:ln w="19050" cap="flat" cmpd="sng" algn="ctr">
                <a:solidFill>
                  <a:schemeClr val="accent1"/>
                </a:solidFill>
                <a:prstDash val="solid"/>
                <a:headEnd type="arrow"/>
                <a:tailEnd type="none"/>
              </a:ln>
              <a:effectLst/>
            </p:spPr>
          </p:cxnSp>
        </p:grpSp>
        <p:grpSp>
          <p:nvGrpSpPr>
            <p:cNvPr id="13" name="Group 12">
              <a:extLst>
                <a:ext uri="{FF2B5EF4-FFF2-40B4-BE49-F238E27FC236}">
                  <a16:creationId xmlns:a16="http://schemas.microsoft.com/office/drawing/2014/main" id="{93068DA6-A1DD-4ED3-857D-D2E3CCDD9E74}"/>
                </a:ext>
              </a:extLst>
            </p:cNvPr>
            <p:cNvGrpSpPr/>
            <p:nvPr/>
          </p:nvGrpSpPr>
          <p:grpSpPr>
            <a:xfrm>
              <a:off x="6666952" y="3429000"/>
              <a:ext cx="2888586" cy="852251"/>
              <a:chOff x="6666952" y="3429000"/>
              <a:chExt cx="2888586" cy="852251"/>
            </a:xfrm>
          </p:grpSpPr>
          <p:sp>
            <p:nvSpPr>
              <p:cNvPr id="29" name="Rectangle 28">
                <a:extLst>
                  <a:ext uri="{FF2B5EF4-FFF2-40B4-BE49-F238E27FC236}">
                    <a16:creationId xmlns:a16="http://schemas.microsoft.com/office/drawing/2014/main" id="{FD373101-B2AC-4905-ADA5-F6EC65F06A2B}"/>
                  </a:ext>
                </a:extLst>
              </p:cNvPr>
              <p:cNvSpPr/>
              <p:nvPr/>
            </p:nvSpPr>
            <p:spPr bwMode="auto">
              <a:xfrm>
                <a:off x="6666952" y="3601885"/>
                <a:ext cx="1268410" cy="50648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a:solidFill>
                      <a:srgbClr val="50E6FF"/>
                    </a:solidFill>
                    <a:latin typeface="Segoe UI Semibold"/>
                    <a:ea typeface="+mj-ea"/>
                    <a:cs typeface="+mj-cs"/>
                  </a:rPr>
                  <a:t>MECM</a:t>
                </a:r>
                <a:endParaRPr kumimoji="0" lang="en-US" sz="1400" b="0" i="0" u="none" strike="noStrike" kern="0" cap="none" spc="0" normalizeH="0" baseline="0" noProof="0">
                  <a:ln>
                    <a:noFill/>
                  </a:ln>
                  <a:solidFill>
                    <a:srgbClr val="50E6FF"/>
                  </a:solidFill>
                  <a:effectLst/>
                  <a:uLnTx/>
                  <a:uFillTx/>
                  <a:latin typeface="Segoe UI"/>
                  <a:ea typeface="+mj-ea"/>
                  <a:cs typeface="+mj-cs"/>
                </a:endParaRPr>
              </a:p>
            </p:txBody>
          </p:sp>
          <p:sp>
            <p:nvSpPr>
              <p:cNvPr id="3" name="Plus Sign 2">
                <a:extLst>
                  <a:ext uri="{FF2B5EF4-FFF2-40B4-BE49-F238E27FC236}">
                    <a16:creationId xmlns:a16="http://schemas.microsoft.com/office/drawing/2014/main" id="{3D286CF7-116F-4F1F-AF05-1CDC0CEC0723}"/>
                  </a:ext>
                </a:extLst>
              </p:cNvPr>
              <p:cNvSpPr/>
              <p:nvPr/>
            </p:nvSpPr>
            <p:spPr bwMode="auto">
              <a:xfrm>
                <a:off x="8063211" y="3631564"/>
                <a:ext cx="463528" cy="447124"/>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CDEE794-54E9-459C-AB48-A7595F2CAE3B}"/>
                  </a:ext>
                </a:extLst>
              </p:cNvPr>
              <p:cNvGrpSpPr/>
              <p:nvPr/>
            </p:nvGrpSpPr>
            <p:grpSpPr>
              <a:xfrm>
                <a:off x="8511279" y="3429000"/>
                <a:ext cx="1044259" cy="852251"/>
                <a:chOff x="8553669" y="3717967"/>
                <a:chExt cx="1044259" cy="852251"/>
              </a:xfrm>
            </p:grpSpPr>
            <p:pic>
              <p:nvPicPr>
                <p:cNvPr id="27" name="Graphic 26" descr="Azure Arc logo">
                  <a:extLst>
                    <a:ext uri="{FF2B5EF4-FFF2-40B4-BE49-F238E27FC236}">
                      <a16:creationId xmlns:a16="http://schemas.microsoft.com/office/drawing/2014/main" id="{2DC4C40B-349B-4173-A497-3A392A98B3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4109" y="3717967"/>
                  <a:ext cx="703380" cy="703380"/>
                </a:xfrm>
                <a:prstGeom prst="rect">
                  <a:avLst/>
                </a:prstGeom>
                <a:effectLst>
                  <a:outerShdw blurRad="571500" algn="tl" rotWithShape="0">
                    <a:srgbClr val="0078D4">
                      <a:alpha val="70000"/>
                    </a:srgbClr>
                  </a:outerShdw>
                </a:effectLst>
              </p:spPr>
            </p:pic>
            <p:sp>
              <p:nvSpPr>
                <p:cNvPr id="16" name="TextBox 15">
                  <a:extLst>
                    <a:ext uri="{FF2B5EF4-FFF2-40B4-BE49-F238E27FC236}">
                      <a16:creationId xmlns:a16="http://schemas.microsoft.com/office/drawing/2014/main" id="{34675FAF-83D0-43D2-8C9C-8662512ACDDE}"/>
                    </a:ext>
                  </a:extLst>
                </p:cNvPr>
                <p:cNvSpPr txBox="1"/>
                <p:nvPr/>
              </p:nvSpPr>
              <p:spPr>
                <a:xfrm>
                  <a:off x="8553669" y="4293219"/>
                  <a:ext cx="1044259" cy="276999"/>
                </a:xfrm>
                <a:prstGeom prst="rect">
                  <a:avLst/>
                </a:prstGeom>
                <a:noFill/>
              </p:spPr>
              <p:txBody>
                <a:bodyPr wrap="square" anchor="ctr">
                  <a:spAutoFit/>
                </a:bodyPr>
                <a:lstStyle/>
                <a:p>
                  <a:pPr algn="ctr"/>
                  <a:r>
                    <a:rPr kumimoji="0" lang="en-US" sz="1200" b="0" i="0" u="none" strike="noStrike" kern="0" cap="none" spc="0" normalizeH="0" baseline="0" noProof="0">
                      <a:ln>
                        <a:noFill/>
                      </a:ln>
                      <a:solidFill>
                        <a:srgbClr val="50E6FF"/>
                      </a:solidFill>
                      <a:effectLst/>
                      <a:uLnTx/>
                      <a:uFillTx/>
                      <a:latin typeface="Segoe UI Semibold"/>
                      <a:ea typeface="+mj-ea"/>
                      <a:cs typeface="+mj-cs"/>
                    </a:rPr>
                    <a:t>Azure Arc</a:t>
                  </a:r>
                  <a:endParaRPr lang="en-US" sz="1200"/>
                </a:p>
              </p:txBody>
            </p:sp>
          </p:grpSp>
        </p:grpSp>
      </p:grpSp>
      <p:graphicFrame>
        <p:nvGraphicFramePr>
          <p:cNvPr id="11" name="Table 4" descr="table">
            <a:extLst>
              <a:ext uri="{FF2B5EF4-FFF2-40B4-BE49-F238E27FC236}">
                <a16:creationId xmlns:a16="http://schemas.microsoft.com/office/drawing/2014/main" id="{6B639902-EF5D-4548-AD36-B3F609AF57A7}"/>
              </a:ext>
            </a:extLst>
          </p:cNvPr>
          <p:cNvGraphicFramePr>
            <a:graphicFrameLocks noGrp="1"/>
          </p:cNvGraphicFramePr>
          <p:nvPr/>
        </p:nvGraphicFramePr>
        <p:xfrm>
          <a:off x="7226008" y="4287675"/>
          <a:ext cx="2697076" cy="1378000"/>
        </p:xfrm>
        <a:graphic>
          <a:graphicData uri="http://schemas.openxmlformats.org/drawingml/2006/table">
            <a:tbl>
              <a:tblPr firstRow="1" bandRow="1">
                <a:tableStyleId>{3B4B98B0-60AC-42C2-AFA5-B58CD77FA1E5}</a:tableStyleId>
              </a:tblPr>
              <a:tblGrid>
                <a:gridCol w="2697076">
                  <a:extLst>
                    <a:ext uri="{9D8B030D-6E8A-4147-A177-3AD203B41FA5}">
                      <a16:colId xmlns:a16="http://schemas.microsoft.com/office/drawing/2014/main" val="2695352433"/>
                    </a:ext>
                  </a:extLst>
                </a:gridCol>
              </a:tblGrid>
              <a:tr h="453469">
                <a:tc>
                  <a:txBody>
                    <a:bodyPr/>
                    <a:lstStyle/>
                    <a:p>
                      <a:pPr marL="0" algn="ctr" defTabSz="932742" rtl="0" eaLnBrk="1" latinLnBrk="0" hangingPunct="1"/>
                      <a:r>
                        <a:rPr lang="en-US" sz="1800" b="0" kern="1200">
                          <a:solidFill>
                            <a:schemeClr val="accent1"/>
                          </a:solidFill>
                          <a:latin typeface="+mj-lt"/>
                          <a:ea typeface="+mn-ea"/>
                          <a:cs typeface="+mn-cs"/>
                        </a:rPr>
                        <a:t>Capabilities</a:t>
                      </a:r>
                      <a:endParaRPr lang="en-US" sz="2000" b="0" kern="1200">
                        <a:solidFill>
                          <a:schemeClr val="accent1"/>
                        </a:solidFill>
                        <a:latin typeface="+mj-lt"/>
                        <a:ea typeface="+mn-ea"/>
                        <a:cs typeface="+mn-cs"/>
                      </a:endParaRPr>
                    </a:p>
                  </a:txBody>
                  <a:tcPr marL="182880" anchor="ctr">
                    <a:lnL>
                      <a:noFill/>
                    </a:lnL>
                    <a:lnR w="28575" cap="flat" cmpd="sng" algn="ctr">
                      <a:no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5590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Change and inventory tracking</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54757838"/>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Update/patch management</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47477209"/>
                  </a:ext>
                </a:extLst>
              </a:tr>
              <a:tr h="308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Security</a:t>
                      </a:r>
                    </a:p>
                  </a:txBody>
                  <a:tcPr marL="182880" anchor="ctr">
                    <a:lnL>
                      <a:noFill/>
                    </a:lnL>
                    <a:lnR w="28575"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30207141"/>
                  </a:ext>
                </a:extLst>
              </a:tr>
            </a:tbl>
          </a:graphicData>
        </a:graphic>
      </p:graphicFrame>
    </p:spTree>
    <p:extLst>
      <p:ext uri="{BB962C8B-B14F-4D97-AF65-F5344CB8AC3E}">
        <p14:creationId xmlns:p14="http://schemas.microsoft.com/office/powerpoint/2010/main" val="340930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1+#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64" presetClass="path" presetSubtype="0" decel="100000" fill="hold" grpId="1" nodeType="withEffect">
                                  <p:stCondLst>
                                    <p:cond delay="250"/>
                                  </p:stCondLst>
                                  <p:childTnLst>
                                    <p:animMotion origin="layout" path="M 5.55112E-17 0.02246 L 5.55112E-17 -4.44444E-6 " pathEditMode="relative" rAng="0" ptsTypes="AA">
                                      <p:cBhvr>
                                        <p:cTn id="13" dur="600" fill="hold"/>
                                        <p:tgtEl>
                                          <p:spTgt spid="7"/>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68428" y="102169"/>
            <a:ext cx="11018520" cy="800219"/>
          </a:xfrm>
        </p:spPr>
        <p:txBody>
          <a:bodyPr/>
          <a:lstStyle/>
          <a:p>
            <a:r>
              <a:rPr lang="en-US" sz="3200"/>
              <a:t>Azure Arc enabled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00875" y="1288153"/>
          <a:ext cx="11390250" cy="5233218"/>
        </p:xfrm>
        <a:graphic>
          <a:graphicData uri="http://schemas.openxmlformats.org/drawingml/2006/table">
            <a:tbl>
              <a:tblPr firstRow="1" bandRow="1">
                <a:effectLst/>
              </a:tblPr>
              <a:tblGrid>
                <a:gridCol w="3000369">
                  <a:extLst>
                    <a:ext uri="{9D8B030D-6E8A-4147-A177-3AD203B41FA5}">
                      <a16:colId xmlns:a16="http://schemas.microsoft.com/office/drawing/2014/main" val="612782886"/>
                    </a:ext>
                  </a:extLst>
                </a:gridCol>
                <a:gridCol w="4392882">
                  <a:extLst>
                    <a:ext uri="{9D8B030D-6E8A-4147-A177-3AD203B41FA5}">
                      <a16:colId xmlns:a16="http://schemas.microsoft.com/office/drawing/2014/main" val="1144773959"/>
                    </a:ext>
                  </a:extLst>
                </a:gridCol>
                <a:gridCol w="3996999">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Windows Server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kern="1200">
                        <a:solidFill>
                          <a:schemeClr val="tx1"/>
                        </a:solidFill>
                        <a:latin typeface="Segoe UI"/>
                        <a:ea typeface="+mn-ea"/>
                        <a:cs typeface="Segoe UI"/>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on Linux machines anywhere</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Software updates on your Windows clients (running say Windows 10)</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Software updates for on-premises systems which are behind an internet gateway</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2084697840"/>
                  </a:ext>
                </a:extLst>
              </a:tr>
              <a:tr h="8222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Server inventory and information collection</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18604028"/>
                  </a:ext>
                </a:extLst>
              </a:tr>
              <a:tr h="817714">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Run custom scripts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358090795"/>
                  </a:ext>
                </a:extLst>
              </a:tr>
            </a:tbl>
          </a:graphicData>
        </a:graphic>
      </p:graphicFrame>
      <p:sp>
        <p:nvSpPr>
          <p:cNvPr id="3" name="Freeform 1668">
            <a:extLst>
              <a:ext uri="{FF2B5EF4-FFF2-40B4-BE49-F238E27FC236}">
                <a16:creationId xmlns:a16="http://schemas.microsoft.com/office/drawing/2014/main" id="{E3D55C3D-1EEF-4DDA-9024-34722361F63B}"/>
              </a:ext>
            </a:extLst>
          </p:cNvPr>
          <p:cNvSpPr>
            <a:spLocks noEditPoints="1"/>
          </p:cNvSpPr>
          <p:nvPr/>
        </p:nvSpPr>
        <p:spPr bwMode="auto">
          <a:xfrm>
            <a:off x="3582791"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578607"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TextBox 7">
            <a:extLst>
              <a:ext uri="{FF2B5EF4-FFF2-40B4-BE49-F238E27FC236}">
                <a16:creationId xmlns:a16="http://schemas.microsoft.com/office/drawing/2014/main" id="{C2436968-0CBF-4147-9F8A-8028F332ED9C}"/>
              </a:ext>
            </a:extLst>
          </p:cNvPr>
          <p:cNvSpPr txBox="1"/>
          <p:nvPr/>
        </p:nvSpPr>
        <p:spPr>
          <a:xfrm>
            <a:off x="8467789" y="2020801"/>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Azure Update Management uses the Log Analytics agent and can run on supported Windows Server OS for patch/update control</a:t>
            </a:r>
          </a:p>
        </p:txBody>
      </p:sp>
      <p:sp>
        <p:nvSpPr>
          <p:cNvPr id="9" name="Freeform 1836">
            <a:extLst>
              <a:ext uri="{FF2B5EF4-FFF2-40B4-BE49-F238E27FC236}">
                <a16:creationId xmlns:a16="http://schemas.microsoft.com/office/drawing/2014/main" id="{E516A968-F666-4F97-85DC-90987E327DB0}"/>
              </a:ext>
            </a:extLst>
          </p:cNvPr>
          <p:cNvSpPr>
            <a:spLocks noEditPoints="1"/>
          </p:cNvSpPr>
          <p:nvPr/>
        </p:nvSpPr>
        <p:spPr bwMode="auto">
          <a:xfrm>
            <a:off x="3582791" y="2889931"/>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1668">
            <a:extLst>
              <a:ext uri="{FF2B5EF4-FFF2-40B4-BE49-F238E27FC236}">
                <a16:creationId xmlns:a16="http://schemas.microsoft.com/office/drawing/2014/main" id="{2D1F007C-8E0E-4DF5-BB8F-B5D7C6A1E0EF}"/>
              </a:ext>
            </a:extLst>
          </p:cNvPr>
          <p:cNvSpPr>
            <a:spLocks noEditPoints="1"/>
          </p:cNvSpPr>
          <p:nvPr/>
        </p:nvSpPr>
        <p:spPr bwMode="auto">
          <a:xfrm>
            <a:off x="7931553" y="218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TextBox 11">
            <a:extLst>
              <a:ext uri="{FF2B5EF4-FFF2-40B4-BE49-F238E27FC236}">
                <a16:creationId xmlns:a16="http://schemas.microsoft.com/office/drawing/2014/main" id="{CA3845E6-9B8E-4EE4-85A1-F0623B1A0329}"/>
              </a:ext>
            </a:extLst>
          </p:cNvPr>
          <p:cNvSpPr txBox="1"/>
          <p:nvPr/>
        </p:nvSpPr>
        <p:spPr>
          <a:xfrm>
            <a:off x="4432526" y="2914186"/>
            <a:ext cx="667256" cy="184666"/>
          </a:xfrm>
          <a:prstGeom prst="rect">
            <a:avLst/>
          </a:prstGeom>
          <a:noFill/>
        </p:spPr>
        <p:txBody>
          <a:bodyPr wrap="square" lIns="0" tIns="0" rIns="0" bIns="0" rtlCol="0" anchor="ctr">
            <a:spAutoFit/>
          </a:bodyPr>
          <a:lstStyle/>
          <a:p>
            <a:r>
              <a:rPr lang="en-US" sz="1200">
                <a:gradFill>
                  <a:gsLst>
                    <a:gs pos="2917">
                      <a:schemeClr val="tx1"/>
                    </a:gs>
                    <a:gs pos="30000">
                      <a:schemeClr val="tx1"/>
                    </a:gs>
                  </a:gsLst>
                  <a:lin ang="5400000" scaled="0"/>
                </a:gradFill>
              </a:rPr>
              <a:t>N/A</a:t>
            </a:r>
          </a:p>
        </p:txBody>
      </p:sp>
      <p:sp>
        <p:nvSpPr>
          <p:cNvPr id="13" name="Freeform 1668">
            <a:extLst>
              <a:ext uri="{FF2B5EF4-FFF2-40B4-BE49-F238E27FC236}">
                <a16:creationId xmlns:a16="http://schemas.microsoft.com/office/drawing/2014/main" id="{474A65DF-0EE1-4C27-98A0-790239545BFA}"/>
              </a:ext>
            </a:extLst>
          </p:cNvPr>
          <p:cNvSpPr>
            <a:spLocks noEditPoints="1"/>
          </p:cNvSpPr>
          <p:nvPr/>
        </p:nvSpPr>
        <p:spPr bwMode="auto">
          <a:xfrm>
            <a:off x="7931553" y="288671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TextBox 13">
            <a:extLst>
              <a:ext uri="{FF2B5EF4-FFF2-40B4-BE49-F238E27FC236}">
                <a16:creationId xmlns:a16="http://schemas.microsoft.com/office/drawing/2014/main" id="{886D2AB9-2CCF-4475-95C2-581B74EC08CC}"/>
              </a:ext>
            </a:extLst>
          </p:cNvPr>
          <p:cNvSpPr txBox="1"/>
          <p:nvPr/>
        </p:nvSpPr>
        <p:spPr>
          <a:xfrm>
            <a:off x="8467789" y="2724017"/>
            <a:ext cx="3124695"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Azure Update Management uses the Log Analytics agent and can run on supported Linux distributions for patch/update control</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582791" y="363522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421656" y="3473399"/>
            <a:ext cx="3278559" cy="369332"/>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manages the deployment of software updates to clients in your organization</a:t>
            </a:r>
          </a:p>
        </p:txBody>
      </p:sp>
      <p:sp>
        <p:nvSpPr>
          <p:cNvPr id="17" name="Freeform 1836">
            <a:extLst>
              <a:ext uri="{FF2B5EF4-FFF2-40B4-BE49-F238E27FC236}">
                <a16:creationId xmlns:a16="http://schemas.microsoft.com/office/drawing/2014/main" id="{D36C5DE1-9D84-4676-B884-457886CFF3A6}"/>
              </a:ext>
            </a:extLst>
          </p:cNvPr>
          <p:cNvSpPr>
            <a:spLocks noEditPoints="1"/>
          </p:cNvSpPr>
          <p:nvPr/>
        </p:nvSpPr>
        <p:spPr bwMode="auto">
          <a:xfrm>
            <a:off x="7931553" y="3635226"/>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TextBox 17">
            <a:extLst>
              <a:ext uri="{FF2B5EF4-FFF2-40B4-BE49-F238E27FC236}">
                <a16:creationId xmlns:a16="http://schemas.microsoft.com/office/drawing/2014/main" id="{CCB82D1A-BBFE-4A78-9359-1F61B99CF98F}"/>
              </a:ext>
            </a:extLst>
          </p:cNvPr>
          <p:cNvSpPr txBox="1"/>
          <p:nvPr/>
        </p:nvSpPr>
        <p:spPr>
          <a:xfrm>
            <a:off x="8467788" y="3656175"/>
            <a:ext cx="3278559" cy="184666"/>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N/A</a:t>
            </a:r>
          </a:p>
        </p:txBody>
      </p:sp>
      <p:sp>
        <p:nvSpPr>
          <p:cNvPr id="19" name="Freeform 1668">
            <a:extLst>
              <a:ext uri="{FF2B5EF4-FFF2-40B4-BE49-F238E27FC236}">
                <a16:creationId xmlns:a16="http://schemas.microsoft.com/office/drawing/2014/main" id="{3BD204F9-36FD-4D63-9552-98DB3DF92B1F}"/>
              </a:ext>
            </a:extLst>
          </p:cNvPr>
          <p:cNvSpPr>
            <a:spLocks noEditPoints="1"/>
          </p:cNvSpPr>
          <p:nvPr/>
        </p:nvSpPr>
        <p:spPr bwMode="auto">
          <a:xfrm>
            <a:off x="3582791"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TextBox 19">
            <a:extLst>
              <a:ext uri="{FF2B5EF4-FFF2-40B4-BE49-F238E27FC236}">
                <a16:creationId xmlns:a16="http://schemas.microsoft.com/office/drawing/2014/main" id="{783526BA-5043-4EE5-A5F5-6A1A1F1F4B6C}"/>
              </a:ext>
            </a:extLst>
          </p:cNvPr>
          <p:cNvSpPr txBox="1"/>
          <p:nvPr/>
        </p:nvSpPr>
        <p:spPr>
          <a:xfrm>
            <a:off x="4432526" y="4204028"/>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can work with and configure cloud gateways. Boundary groups. Proxy etc. to manage the machines</a:t>
            </a:r>
          </a:p>
        </p:txBody>
      </p:sp>
      <p:sp>
        <p:nvSpPr>
          <p:cNvPr id="21" name="TextBox 20">
            <a:extLst>
              <a:ext uri="{FF2B5EF4-FFF2-40B4-BE49-F238E27FC236}">
                <a16:creationId xmlns:a16="http://schemas.microsoft.com/office/drawing/2014/main" id="{0E7C1737-8122-47AB-B55D-39E683D82202}"/>
              </a:ext>
            </a:extLst>
          </p:cNvPr>
          <p:cNvSpPr txBox="1"/>
          <p:nvPr/>
        </p:nvSpPr>
        <p:spPr>
          <a:xfrm>
            <a:off x="8464177" y="4201407"/>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Azure Update Management can work with the Log Analytics Gateway, to manage machines behind proxy and firewalls</a:t>
            </a:r>
          </a:p>
        </p:txBody>
      </p:sp>
      <p:sp>
        <p:nvSpPr>
          <p:cNvPr id="22" name="Freeform 1668">
            <a:extLst>
              <a:ext uri="{FF2B5EF4-FFF2-40B4-BE49-F238E27FC236}">
                <a16:creationId xmlns:a16="http://schemas.microsoft.com/office/drawing/2014/main" id="{44397990-983D-4396-A200-19CE8897A80A}"/>
              </a:ext>
            </a:extLst>
          </p:cNvPr>
          <p:cNvSpPr>
            <a:spLocks noEditPoints="1"/>
          </p:cNvSpPr>
          <p:nvPr/>
        </p:nvSpPr>
        <p:spPr bwMode="auto">
          <a:xfrm>
            <a:off x="7929648" y="43667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 name="TextBox 4">
            <a:extLst>
              <a:ext uri="{FF2B5EF4-FFF2-40B4-BE49-F238E27FC236}">
                <a16:creationId xmlns:a16="http://schemas.microsoft.com/office/drawing/2014/main" id="{7563B63A-BA42-4947-88DE-AB02F450E050}"/>
              </a:ext>
            </a:extLst>
          </p:cNvPr>
          <p:cNvSpPr txBox="1"/>
          <p:nvPr/>
        </p:nvSpPr>
        <p:spPr>
          <a:xfrm>
            <a:off x="4421655" y="5090259"/>
            <a:ext cx="3278559" cy="369332"/>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a:t>
            </a:r>
            <a:r>
              <a:rPr lang="en-US" sz="1200" err="1">
                <a:gradFill>
                  <a:gsLst>
                    <a:gs pos="2917">
                      <a:schemeClr val="tx1"/>
                    </a:gs>
                    <a:gs pos="30000">
                      <a:schemeClr val="tx1"/>
                    </a:gs>
                  </a:gsLst>
                  <a:lin ang="5400000" scaled="0"/>
                </a:gradFill>
              </a:rPr>
              <a:t>CMPivot</a:t>
            </a:r>
            <a:r>
              <a:rPr lang="en-US" sz="1200">
                <a:gradFill>
                  <a:gsLst>
                    <a:gs pos="2917">
                      <a:schemeClr val="tx1"/>
                    </a:gs>
                    <a:gs pos="30000">
                      <a:schemeClr val="tx1"/>
                    </a:gs>
                  </a:gsLst>
                  <a:lin ang="5400000" scaled="0"/>
                </a:gradFill>
              </a:rPr>
              <a:t> can provide real time state of machines in the environment</a:t>
            </a:r>
          </a:p>
        </p:txBody>
      </p:sp>
      <p:sp>
        <p:nvSpPr>
          <p:cNvPr id="6" name="TextBox 5">
            <a:extLst>
              <a:ext uri="{FF2B5EF4-FFF2-40B4-BE49-F238E27FC236}">
                <a16:creationId xmlns:a16="http://schemas.microsoft.com/office/drawing/2014/main" id="{9F007C15-234A-4DB7-A651-1D4A2BBC36B6}"/>
              </a:ext>
            </a:extLst>
          </p:cNvPr>
          <p:cNvSpPr txBox="1"/>
          <p:nvPr/>
        </p:nvSpPr>
        <p:spPr>
          <a:xfrm>
            <a:off x="8464176" y="4997926"/>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Azure Automation Change Tracking and Inventory tracks changes in virtual machines and server infrastructure</a:t>
            </a:r>
          </a:p>
        </p:txBody>
      </p:sp>
      <p:sp>
        <p:nvSpPr>
          <p:cNvPr id="7" name="Freeform 1668">
            <a:extLst>
              <a:ext uri="{FF2B5EF4-FFF2-40B4-BE49-F238E27FC236}">
                <a16:creationId xmlns:a16="http://schemas.microsoft.com/office/drawing/2014/main" id="{0152F9DA-9F70-41FF-B92F-AD69C14389DE}"/>
              </a:ext>
            </a:extLst>
          </p:cNvPr>
          <p:cNvSpPr>
            <a:spLocks noEditPoints="1"/>
          </p:cNvSpPr>
          <p:nvPr/>
        </p:nvSpPr>
        <p:spPr bwMode="auto">
          <a:xfrm>
            <a:off x="7929648" y="516062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1668">
            <a:extLst>
              <a:ext uri="{FF2B5EF4-FFF2-40B4-BE49-F238E27FC236}">
                <a16:creationId xmlns:a16="http://schemas.microsoft.com/office/drawing/2014/main" id="{F2F244A5-1F0E-455E-BCD1-19EF9BAE65F1}"/>
              </a:ext>
            </a:extLst>
          </p:cNvPr>
          <p:cNvSpPr>
            <a:spLocks noEditPoints="1"/>
          </p:cNvSpPr>
          <p:nvPr/>
        </p:nvSpPr>
        <p:spPr bwMode="auto">
          <a:xfrm>
            <a:off x="3582791" y="596729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TextBox 27">
            <a:extLst>
              <a:ext uri="{FF2B5EF4-FFF2-40B4-BE49-F238E27FC236}">
                <a16:creationId xmlns:a16="http://schemas.microsoft.com/office/drawing/2014/main" id="{922E899D-3401-43E5-A3B4-01578BF1BA8B}"/>
              </a:ext>
            </a:extLst>
          </p:cNvPr>
          <p:cNvSpPr txBox="1"/>
          <p:nvPr/>
        </p:nvSpPr>
        <p:spPr>
          <a:xfrm>
            <a:off x="4421656" y="5896926"/>
            <a:ext cx="3278559" cy="369332"/>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has an integrated ability to run custom PowerShell scripts</a:t>
            </a:r>
          </a:p>
        </p:txBody>
      </p:sp>
      <p:sp>
        <p:nvSpPr>
          <p:cNvPr id="30" name="Freeform 1668">
            <a:extLst>
              <a:ext uri="{FF2B5EF4-FFF2-40B4-BE49-F238E27FC236}">
                <a16:creationId xmlns:a16="http://schemas.microsoft.com/office/drawing/2014/main" id="{8B99E58B-ADAB-44FF-BD0B-31A18E446C17}"/>
              </a:ext>
            </a:extLst>
          </p:cNvPr>
          <p:cNvSpPr>
            <a:spLocks noEditPoints="1"/>
          </p:cNvSpPr>
          <p:nvPr/>
        </p:nvSpPr>
        <p:spPr bwMode="auto">
          <a:xfrm>
            <a:off x="7928407" y="596833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TextBox 31">
            <a:extLst>
              <a:ext uri="{FF2B5EF4-FFF2-40B4-BE49-F238E27FC236}">
                <a16:creationId xmlns:a16="http://schemas.microsoft.com/office/drawing/2014/main" id="{C59ACFBB-730E-429E-A2AD-829EE1F347DD}"/>
              </a:ext>
            </a:extLst>
          </p:cNvPr>
          <p:cNvSpPr txBox="1"/>
          <p:nvPr/>
        </p:nvSpPr>
        <p:spPr>
          <a:xfrm>
            <a:off x="8464176" y="5736652"/>
            <a:ext cx="3278559" cy="738664"/>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Use Custom Script Extension in Azure or Process Automation in Azure Automaton to create and manage PowerShell scripts and workflows, Python scripts and graphical runbooks.</a:t>
            </a:r>
          </a:p>
        </p:txBody>
      </p:sp>
      <p:sp>
        <p:nvSpPr>
          <p:cNvPr id="31" name="TextBox 30">
            <a:extLst>
              <a:ext uri="{FF2B5EF4-FFF2-40B4-BE49-F238E27FC236}">
                <a16:creationId xmlns:a16="http://schemas.microsoft.com/office/drawing/2014/main" id="{2BFF1851-2B81-4947-96D2-3DE09D0735AD}"/>
              </a:ext>
            </a:extLst>
          </p:cNvPr>
          <p:cNvSpPr txBox="1"/>
          <p:nvPr/>
        </p:nvSpPr>
        <p:spPr>
          <a:xfrm>
            <a:off x="4325544" y="2066968"/>
            <a:ext cx="3718404" cy="46166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Segoe UI"/>
                <a:ea typeface="+mn-ea"/>
                <a:cs typeface="Segoe UI"/>
              </a:rPr>
              <a:t>MECM tracks and applies software updates to Windows Server machines in your organization</a:t>
            </a:r>
          </a:p>
        </p:txBody>
      </p:sp>
    </p:spTree>
    <p:extLst>
      <p:ext uri="{BB962C8B-B14F-4D97-AF65-F5344CB8AC3E}">
        <p14:creationId xmlns:p14="http://schemas.microsoft.com/office/powerpoint/2010/main" val="42831668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7E2BFCE-5848-4050-B248-66455C61C4D5}"/>
              </a:ext>
            </a:extLst>
          </p:cNvPr>
          <p:cNvSpPr>
            <a:spLocks noGrp="1"/>
          </p:cNvSpPr>
          <p:nvPr>
            <p:ph type="title"/>
          </p:nvPr>
        </p:nvSpPr>
        <p:spPr>
          <a:xfrm>
            <a:off x="279250" y="267963"/>
            <a:ext cx="11018520" cy="800219"/>
          </a:xfrm>
        </p:spPr>
        <p:txBody>
          <a:bodyPr/>
          <a:lstStyle/>
          <a:p>
            <a:r>
              <a:rPr lang="en-US" sz="3200"/>
              <a:t>Azure Arc enabled servers</a:t>
            </a:r>
            <a:br>
              <a:rPr lang="en-US" sz="3200"/>
            </a:br>
            <a:r>
              <a:rPr lang="en-US" sz="2000">
                <a:cs typeface="Segoe UI"/>
              </a:rPr>
              <a:t>Co-management with Microsoft Endpoint Configuration Manager (MECM – formerly SCCM)</a:t>
            </a:r>
            <a:endParaRPr lang="en-US" sz="1800">
              <a:cs typeface="Segoe UI"/>
            </a:endParaRPr>
          </a:p>
        </p:txBody>
      </p:sp>
      <p:graphicFrame>
        <p:nvGraphicFramePr>
          <p:cNvPr id="131" name="Table 1">
            <a:extLst>
              <a:ext uri="{FF2B5EF4-FFF2-40B4-BE49-F238E27FC236}">
                <a16:creationId xmlns:a16="http://schemas.microsoft.com/office/drawing/2014/main" id="{47D5BB1F-60C8-47C9-B6E7-6408A90E0916}"/>
              </a:ext>
            </a:extLst>
          </p:cNvPr>
          <p:cNvGraphicFramePr>
            <a:graphicFrameLocks noGrp="1"/>
          </p:cNvGraphicFramePr>
          <p:nvPr/>
        </p:nvGraphicFramePr>
        <p:xfrm>
          <a:off x="443359" y="2241883"/>
          <a:ext cx="11305281" cy="2835866"/>
        </p:xfrm>
        <a:graphic>
          <a:graphicData uri="http://schemas.openxmlformats.org/drawingml/2006/table">
            <a:tbl>
              <a:tblPr firstRow="1" bandRow="1">
                <a:effectLst/>
              </a:tblPr>
              <a:tblGrid>
                <a:gridCol w="2977987">
                  <a:extLst>
                    <a:ext uri="{9D8B030D-6E8A-4147-A177-3AD203B41FA5}">
                      <a16:colId xmlns:a16="http://schemas.microsoft.com/office/drawing/2014/main" val="612782886"/>
                    </a:ext>
                  </a:extLst>
                </a:gridCol>
                <a:gridCol w="4360112">
                  <a:extLst>
                    <a:ext uri="{9D8B030D-6E8A-4147-A177-3AD203B41FA5}">
                      <a16:colId xmlns:a16="http://schemas.microsoft.com/office/drawing/2014/main" val="1144773959"/>
                    </a:ext>
                  </a:extLst>
                </a:gridCol>
                <a:gridCol w="3967182">
                  <a:extLst>
                    <a:ext uri="{9D8B030D-6E8A-4147-A177-3AD203B41FA5}">
                      <a16:colId xmlns:a16="http://schemas.microsoft.com/office/drawing/2014/main" val="3307142141"/>
                    </a:ext>
                  </a:extLst>
                </a:gridCol>
              </a:tblGrid>
              <a:tr h="59960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600" b="1" i="0" u="none" strike="noStrike" kern="1200" cap="none" spc="0" normalizeH="0" baseline="0" noProof="0">
                          <a:ln>
                            <a:noFill/>
                          </a:ln>
                          <a:solidFill>
                            <a:schemeClr val="bg1"/>
                          </a:solidFill>
                          <a:effectLst/>
                          <a:uLnTx/>
                          <a:uFillTx/>
                          <a:latin typeface="Segoe UI Semibold"/>
                          <a:ea typeface="+mn-ea"/>
                          <a:cs typeface="Segoe UI"/>
                        </a:rPr>
                        <a:t>Use case</a:t>
                      </a:r>
                      <a:endParaRPr lang="en-US" sz="1400" b="0">
                        <a:solidFill>
                          <a:schemeClr val="bg1"/>
                        </a:solidFill>
                        <a:latin typeface="Segoe UI" panose="020B0502040204020203" pitchFamily="34" charset="0"/>
                        <a:cs typeface="Segoe UI" panose="020B0502040204020203" pitchFamily="34" charset="0"/>
                      </a:endParaRP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MECM</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Azure management service </a:t>
                      </a:r>
                    </a:p>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bg1"/>
                          </a:solidFill>
                          <a:effectLst/>
                          <a:uLnTx/>
                          <a:uFillTx/>
                          <a:latin typeface="Segoe UI Semibold"/>
                          <a:ea typeface="+mn-ea"/>
                          <a:cs typeface="Segoe UI"/>
                        </a:rPr>
                        <a:t>enabled by Azure Arc</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237124244"/>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Create, manage and deploy applications on machines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73942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a:cs typeface="Segoe UI"/>
                        </a:rPr>
                        <a:t>Manage OS upgrades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757401">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200" kern="1200">
                          <a:solidFill>
                            <a:schemeClr val="tx1"/>
                          </a:solidFill>
                          <a:latin typeface="Segoe UI" panose="020B0502040204020203" pitchFamily="34" charset="0"/>
                          <a:ea typeface="+mn-ea"/>
                          <a:cs typeface="Segoe UI" panose="020B0502040204020203" pitchFamily="34" charset="0"/>
                        </a:rPr>
                        <a:t>Manage policies to mitigate malicious attacks and security vulnerabilities</a:t>
                      </a:r>
                    </a:p>
                  </a:txBody>
                  <a:tcPr anchor="ct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endParaRPr lang="en-US">
                        <a:solidFill>
                          <a:schemeClr val="tx1"/>
                        </a:solidFill>
                        <a:latin typeface="Segoe UI" panose="020B0502040204020203" pitchFamily="34" charset="0"/>
                        <a:cs typeface="Segoe UI" panose="020B0502040204020203" pitchFamily="34" charset="0"/>
                      </a:endParaRPr>
                    </a:p>
                  </a:txBody>
                  <a:tcPr>
                    <a:lnL w="6350" cap="flat" cmpd="sng" algn="ctr">
                      <a:solidFill>
                        <a:srgbClr val="0078D4"/>
                      </a:solidFill>
                      <a:prstDash val="solid"/>
                      <a:round/>
                      <a:headEnd type="none" w="med" len="med"/>
                      <a:tailEnd type="none" w="med" len="med"/>
                    </a:lnL>
                    <a:lnR w="6350" cap="flat" cmpd="sng" algn="ctr">
                      <a:solidFill>
                        <a:srgbClr val="0078D4"/>
                      </a:solidFill>
                      <a:prstDash val="solid"/>
                      <a:round/>
                      <a:headEnd type="none" w="med" len="med"/>
                      <a:tailEnd type="none" w="med" len="med"/>
                    </a:lnR>
                    <a:lnT w="6350" cap="flat" cmpd="sng" algn="ctr">
                      <a:solidFill>
                        <a:srgbClr val="0078D4"/>
                      </a:solidFill>
                      <a:prstDash val="solid"/>
                      <a:round/>
                      <a:headEnd type="none" w="med" len="med"/>
                      <a:tailEnd type="none" w="med" len="med"/>
                    </a:lnT>
                    <a:lnB w="635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740999208"/>
                  </a:ext>
                </a:extLst>
              </a:tr>
            </a:tbl>
          </a:graphicData>
        </a:graphic>
      </p:graphicFrame>
      <p:sp>
        <p:nvSpPr>
          <p:cNvPr id="132" name="Freeform 1668">
            <a:extLst>
              <a:ext uri="{FF2B5EF4-FFF2-40B4-BE49-F238E27FC236}">
                <a16:creationId xmlns:a16="http://schemas.microsoft.com/office/drawing/2014/main" id="{2B423281-9346-4357-938C-C6F1586D61E4}"/>
              </a:ext>
            </a:extLst>
          </p:cNvPr>
          <p:cNvSpPr>
            <a:spLocks noEditPoints="1"/>
          </p:cNvSpPr>
          <p:nvPr/>
        </p:nvSpPr>
        <p:spPr bwMode="auto">
          <a:xfrm>
            <a:off x="3648239" y="311216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 name="TextBox 1">
            <a:extLst>
              <a:ext uri="{FF2B5EF4-FFF2-40B4-BE49-F238E27FC236}">
                <a16:creationId xmlns:a16="http://schemas.microsoft.com/office/drawing/2014/main" id="{E604CF4D-96B5-411C-BD7E-62CDE5DEA9A8}"/>
              </a:ext>
            </a:extLst>
          </p:cNvPr>
          <p:cNvSpPr txBox="1"/>
          <p:nvPr/>
        </p:nvSpPr>
        <p:spPr>
          <a:xfrm>
            <a:off x="4220007" y="3041795"/>
            <a:ext cx="3278559" cy="369332"/>
          </a:xfrm>
          <a:prstGeom prst="rect">
            <a:avLst/>
          </a:prstGeom>
          <a:noFill/>
        </p:spPr>
        <p:txBody>
          <a:bodyPr wrap="square" lIns="0" tIns="0" rIns="0" bIns="0" rtlCol="0" anchor="ctr">
            <a:spAutoFit/>
          </a:bodyPr>
          <a:lstStyle/>
          <a:p>
            <a:r>
              <a:rPr lang="en-US" sz="1200">
                <a:gradFill>
                  <a:gsLst>
                    <a:gs pos="2917">
                      <a:schemeClr val="tx1"/>
                    </a:gs>
                    <a:gs pos="30000">
                      <a:schemeClr val="tx1"/>
                    </a:gs>
                  </a:gsLst>
                  <a:lin ang="5400000" scaled="0"/>
                </a:gradFill>
              </a:rPr>
              <a:t>MECM can manage deployment of applications and packages with automation built-in</a:t>
            </a:r>
          </a:p>
        </p:txBody>
      </p:sp>
      <p:sp>
        <p:nvSpPr>
          <p:cNvPr id="8" name="TextBox 7">
            <a:extLst>
              <a:ext uri="{FF2B5EF4-FFF2-40B4-BE49-F238E27FC236}">
                <a16:creationId xmlns:a16="http://schemas.microsoft.com/office/drawing/2014/main" id="{C2436968-0CBF-4147-9F8A-8028F332ED9C}"/>
              </a:ext>
            </a:extLst>
          </p:cNvPr>
          <p:cNvSpPr txBox="1"/>
          <p:nvPr/>
        </p:nvSpPr>
        <p:spPr>
          <a:xfrm>
            <a:off x="8347540" y="2949462"/>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Use Azure Custom Script Extension to deploy apps and packages to VMs, doesn’t have a UI like Software Center in MECM</a:t>
            </a:r>
          </a:p>
        </p:txBody>
      </p:sp>
      <p:sp>
        <p:nvSpPr>
          <p:cNvPr id="12" name="TextBox 11">
            <a:extLst>
              <a:ext uri="{FF2B5EF4-FFF2-40B4-BE49-F238E27FC236}">
                <a16:creationId xmlns:a16="http://schemas.microsoft.com/office/drawing/2014/main" id="{CA3845E6-9B8E-4EE4-85A1-F0623B1A0329}"/>
              </a:ext>
            </a:extLst>
          </p:cNvPr>
          <p:cNvSpPr txBox="1"/>
          <p:nvPr/>
        </p:nvSpPr>
        <p:spPr>
          <a:xfrm>
            <a:off x="4220006" y="3751247"/>
            <a:ext cx="3278559" cy="369332"/>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can deploy and update Windows via different methods and automate tasks</a:t>
            </a:r>
          </a:p>
        </p:txBody>
      </p:sp>
      <p:sp>
        <p:nvSpPr>
          <p:cNvPr id="15" name="Freeform 1668">
            <a:extLst>
              <a:ext uri="{FF2B5EF4-FFF2-40B4-BE49-F238E27FC236}">
                <a16:creationId xmlns:a16="http://schemas.microsoft.com/office/drawing/2014/main" id="{32FBEAE0-AADA-4A65-AEA1-AD5134DEB474}"/>
              </a:ext>
            </a:extLst>
          </p:cNvPr>
          <p:cNvSpPr>
            <a:spLocks noEditPoints="1"/>
          </p:cNvSpPr>
          <p:nvPr/>
        </p:nvSpPr>
        <p:spPr bwMode="auto">
          <a:xfrm>
            <a:off x="3648239" y="455927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TextBox 15">
            <a:extLst>
              <a:ext uri="{FF2B5EF4-FFF2-40B4-BE49-F238E27FC236}">
                <a16:creationId xmlns:a16="http://schemas.microsoft.com/office/drawing/2014/main" id="{39618172-6B1B-4E5A-BABA-7C648EA682D6}"/>
              </a:ext>
            </a:extLst>
          </p:cNvPr>
          <p:cNvSpPr txBox="1"/>
          <p:nvPr/>
        </p:nvSpPr>
        <p:spPr>
          <a:xfrm>
            <a:off x="4220006" y="4488908"/>
            <a:ext cx="3278559" cy="369332"/>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MECM manages policies for Windows Defender, Bit locker, VPN etc. to secure machines</a:t>
            </a:r>
          </a:p>
        </p:txBody>
      </p:sp>
      <p:sp>
        <p:nvSpPr>
          <p:cNvPr id="18" name="TextBox 17">
            <a:extLst>
              <a:ext uri="{FF2B5EF4-FFF2-40B4-BE49-F238E27FC236}">
                <a16:creationId xmlns:a16="http://schemas.microsoft.com/office/drawing/2014/main" id="{CCB82D1A-BBFE-4A78-9359-1F61B99CF98F}"/>
              </a:ext>
            </a:extLst>
          </p:cNvPr>
          <p:cNvSpPr txBox="1"/>
          <p:nvPr/>
        </p:nvSpPr>
        <p:spPr>
          <a:xfrm>
            <a:off x="8347540" y="4396575"/>
            <a:ext cx="3278559" cy="553998"/>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Azure Security Center provides unified security management and advanced threat protection across hybrid cloud workloads.</a:t>
            </a:r>
          </a:p>
        </p:txBody>
      </p:sp>
      <p:grpSp>
        <p:nvGrpSpPr>
          <p:cNvPr id="29" name="Group 28">
            <a:extLst>
              <a:ext uri="{FF2B5EF4-FFF2-40B4-BE49-F238E27FC236}">
                <a16:creationId xmlns:a16="http://schemas.microsoft.com/office/drawing/2014/main" id="{9540847B-1590-4367-8A7A-7B69BDFCE228}"/>
              </a:ext>
            </a:extLst>
          </p:cNvPr>
          <p:cNvGrpSpPr>
            <a:grpSpLocks noChangeAspect="1"/>
          </p:cNvGrpSpPr>
          <p:nvPr/>
        </p:nvGrpSpPr>
        <p:grpSpPr>
          <a:xfrm>
            <a:off x="7958772" y="3114232"/>
            <a:ext cx="228600" cy="228600"/>
            <a:chOff x="5990870" y="6277027"/>
            <a:chExt cx="1038580" cy="1038580"/>
          </a:xfrm>
        </p:grpSpPr>
        <p:sp>
          <p:nvSpPr>
            <p:cNvPr id="31" name="Freeform 1668">
              <a:extLst>
                <a:ext uri="{FF2B5EF4-FFF2-40B4-BE49-F238E27FC236}">
                  <a16:creationId xmlns:a16="http://schemas.microsoft.com/office/drawing/2014/main" id="{D3EC28E7-C271-424A-9459-0D3864A0246E}"/>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Chord 32">
              <a:extLst>
                <a:ext uri="{FF2B5EF4-FFF2-40B4-BE49-F238E27FC236}">
                  <a16:creationId xmlns:a16="http://schemas.microsoft.com/office/drawing/2014/main" id="{0586D5D0-9522-4442-AA63-02316AD0871B}"/>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80">
              <a:extLst>
                <a:ext uri="{FF2B5EF4-FFF2-40B4-BE49-F238E27FC236}">
                  <a16:creationId xmlns:a16="http://schemas.microsoft.com/office/drawing/2014/main" id="{F8BBF892-6F12-47B3-B0E6-E646F57563E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23" name="Freeform 1668">
            <a:extLst>
              <a:ext uri="{FF2B5EF4-FFF2-40B4-BE49-F238E27FC236}">
                <a16:creationId xmlns:a16="http://schemas.microsoft.com/office/drawing/2014/main" id="{D8B221B7-7124-4711-9631-469D898EAB9D}"/>
              </a:ext>
            </a:extLst>
          </p:cNvPr>
          <p:cNvSpPr>
            <a:spLocks noEditPoints="1"/>
          </p:cNvSpPr>
          <p:nvPr/>
        </p:nvSpPr>
        <p:spPr bwMode="auto">
          <a:xfrm>
            <a:off x="3648239" y="3821613"/>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1836">
            <a:extLst>
              <a:ext uri="{FF2B5EF4-FFF2-40B4-BE49-F238E27FC236}">
                <a16:creationId xmlns:a16="http://schemas.microsoft.com/office/drawing/2014/main" id="{389BFA2C-C6EB-4ABD-A87B-0F0F7D69C3EF}"/>
              </a:ext>
            </a:extLst>
          </p:cNvPr>
          <p:cNvSpPr>
            <a:spLocks noEditPoints="1"/>
          </p:cNvSpPr>
          <p:nvPr/>
        </p:nvSpPr>
        <p:spPr bwMode="auto">
          <a:xfrm>
            <a:off x="7958540" y="3837584"/>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solidFill>
          <a:ln>
            <a:noFill/>
          </a:ln>
        </p:spPr>
        <p:style>
          <a:lnRef idx="0">
            <a:scrgbClr r="0" g="0" b="0"/>
          </a:lnRef>
          <a:fillRef idx="0">
            <a:scrgbClr r="0" g="0" b="0"/>
          </a:fillRef>
          <a:effectRef idx="0">
            <a:scrgbClr r="0" g="0" b="0"/>
          </a:effectRef>
          <a:fontRef idx="major"/>
        </p:style>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TextBox 24">
            <a:extLst>
              <a:ext uri="{FF2B5EF4-FFF2-40B4-BE49-F238E27FC236}">
                <a16:creationId xmlns:a16="http://schemas.microsoft.com/office/drawing/2014/main" id="{2F169826-4073-4E70-92FB-7569D64DE22B}"/>
              </a:ext>
            </a:extLst>
          </p:cNvPr>
          <p:cNvSpPr txBox="1"/>
          <p:nvPr/>
        </p:nvSpPr>
        <p:spPr>
          <a:xfrm>
            <a:off x="8347540" y="3859551"/>
            <a:ext cx="3278559" cy="184666"/>
          </a:xfrm>
          <a:prstGeom prst="rect">
            <a:avLst/>
          </a:prstGeom>
          <a:noFill/>
        </p:spPr>
        <p:txBody>
          <a:bodyPr wrap="square" lIns="0" tIns="0" rIns="0" bIns="0" rtlCol="0" anchor="t">
            <a:spAutoFit/>
          </a:bodyPr>
          <a:lstStyle/>
          <a:p>
            <a:r>
              <a:rPr lang="en-US" sz="1200">
                <a:gradFill>
                  <a:gsLst>
                    <a:gs pos="2917">
                      <a:schemeClr val="tx1"/>
                    </a:gs>
                    <a:gs pos="30000">
                      <a:schemeClr val="tx1"/>
                    </a:gs>
                  </a:gsLst>
                  <a:lin ang="5400000" scaled="0"/>
                </a:gradFill>
              </a:rPr>
              <a:t>N/A</a:t>
            </a:r>
          </a:p>
        </p:txBody>
      </p:sp>
      <p:sp>
        <p:nvSpPr>
          <p:cNvPr id="27" name="Freeform 1668">
            <a:extLst>
              <a:ext uri="{FF2B5EF4-FFF2-40B4-BE49-F238E27FC236}">
                <a16:creationId xmlns:a16="http://schemas.microsoft.com/office/drawing/2014/main" id="{A26F346E-D86F-4D01-8D05-F794D51174F3}"/>
              </a:ext>
            </a:extLst>
          </p:cNvPr>
          <p:cNvSpPr>
            <a:spLocks noEditPoints="1"/>
          </p:cNvSpPr>
          <p:nvPr/>
        </p:nvSpPr>
        <p:spPr bwMode="auto">
          <a:xfrm>
            <a:off x="7962425" y="45609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880996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6740" y="439524"/>
            <a:ext cx="11018520" cy="861774"/>
          </a:xfrm>
        </p:spPr>
        <p:txBody>
          <a:bodyPr anchor="ctr"/>
          <a:lstStyle/>
          <a:p>
            <a:pPr algn="ctr"/>
            <a:r>
              <a:rPr lang="en-US"/>
              <a:t>Azure Arc enabled SQL Server</a:t>
            </a:r>
            <a:br>
              <a:rPr lang="en-US"/>
            </a:br>
            <a:r>
              <a:rPr lang="en-US" sz="2000">
                <a:latin typeface="+mn-lt"/>
              </a:rPr>
              <a:t>Data management benefits for Azure Arc enabled servers</a:t>
            </a:r>
          </a:p>
        </p:txBody>
      </p:sp>
      <p:grpSp>
        <p:nvGrpSpPr>
          <p:cNvPr id="20" name="Group 19" descr="Flexibility, management, governance and security">
            <a:extLst>
              <a:ext uri="{FF2B5EF4-FFF2-40B4-BE49-F238E27FC236}">
                <a16:creationId xmlns:a16="http://schemas.microsoft.com/office/drawing/2014/main" id="{06741CC8-CD5A-479A-94B2-374D3B185BD8}"/>
              </a:ext>
            </a:extLst>
          </p:cNvPr>
          <p:cNvGrpSpPr/>
          <p:nvPr/>
        </p:nvGrpSpPr>
        <p:grpSpPr>
          <a:xfrm>
            <a:off x="2597242" y="2149616"/>
            <a:ext cx="7296111" cy="3086016"/>
            <a:chOff x="1317056" y="2173584"/>
            <a:chExt cx="7296111" cy="3086016"/>
          </a:xfrm>
        </p:grpSpPr>
        <p:grpSp>
          <p:nvGrpSpPr>
            <p:cNvPr id="2" name="Group 1">
              <a:extLst>
                <a:ext uri="{FF2B5EF4-FFF2-40B4-BE49-F238E27FC236}">
                  <a16:creationId xmlns:a16="http://schemas.microsoft.com/office/drawing/2014/main" id="{2EE8B586-C9AB-44EA-958F-4E6FAC45ABCD}"/>
                </a:ext>
              </a:extLst>
            </p:cNvPr>
            <p:cNvGrpSpPr/>
            <p:nvPr/>
          </p:nvGrpSpPr>
          <p:grpSpPr>
            <a:xfrm>
              <a:off x="1317056" y="2173584"/>
              <a:ext cx="2286000" cy="3086016"/>
              <a:chOff x="212184" y="2098492"/>
              <a:chExt cx="228600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8492"/>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184" y="3419265"/>
                <a:ext cx="2286000" cy="399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Flexibility</a:t>
                </a:r>
              </a:p>
            </p:txBody>
          </p:sp>
        </p:grpSp>
        <p:grpSp>
          <p:nvGrpSpPr>
            <p:cNvPr id="3" name="Group 2">
              <a:extLst>
                <a:ext uri="{FF2B5EF4-FFF2-40B4-BE49-F238E27FC236}">
                  <a16:creationId xmlns:a16="http://schemas.microsoft.com/office/drawing/2014/main" id="{00F7FA58-B9D7-43FC-9CE3-16B5D3438C1F}"/>
                </a:ext>
              </a:extLst>
            </p:cNvPr>
            <p:cNvGrpSpPr/>
            <p:nvPr/>
          </p:nvGrpSpPr>
          <p:grpSpPr>
            <a:xfrm>
              <a:off x="3801943" y="2173584"/>
              <a:ext cx="2286000" cy="3086016"/>
              <a:chOff x="2567446" y="2086970"/>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67446"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Management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CD9EE8BF-F018-4900-9A1F-FD89E99B4D56}"/>
                </a:ext>
              </a:extLst>
            </p:cNvPr>
            <p:cNvGrpSpPr/>
            <p:nvPr/>
          </p:nvGrpSpPr>
          <p:grpSpPr>
            <a:xfrm>
              <a:off x="6286876" y="2173584"/>
              <a:ext cx="2326291" cy="3086016"/>
              <a:chOff x="4950506" y="2086970"/>
              <a:chExt cx="2326291"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86970"/>
                <a:ext cx="2286000" cy="3086016"/>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90797" y="32741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Governance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Security</a:t>
                </a:r>
              </a:p>
            </p:txBody>
          </p:sp>
        </p:grpSp>
      </p:grpSp>
      <p:pic>
        <p:nvPicPr>
          <p:cNvPr id="42" name="Graphic 41" descr="Virtual Machine icon">
            <a:extLst>
              <a:ext uri="{FF2B5EF4-FFF2-40B4-BE49-F238E27FC236}">
                <a16:creationId xmlns:a16="http://schemas.microsoft.com/office/drawing/2014/main" id="{C84D7576-7303-44D1-A196-5C85B3332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952" y="2392957"/>
            <a:ext cx="688563" cy="688563"/>
          </a:xfrm>
          <a:prstGeom prst="rect">
            <a:avLst/>
          </a:prstGeom>
        </p:spPr>
      </p:pic>
      <p:grpSp>
        <p:nvGrpSpPr>
          <p:cNvPr id="78" name="Group 77" descr="Server icon">
            <a:extLst>
              <a:ext uri="{FF2B5EF4-FFF2-40B4-BE49-F238E27FC236}">
                <a16:creationId xmlns:a16="http://schemas.microsoft.com/office/drawing/2014/main" id="{7473AAE2-D89C-4DA5-8298-BBD774DA9AAE}"/>
              </a:ext>
            </a:extLst>
          </p:cNvPr>
          <p:cNvGrpSpPr/>
          <p:nvPr/>
        </p:nvGrpSpPr>
        <p:grpSpPr>
          <a:xfrm>
            <a:off x="3956009" y="2552993"/>
            <a:ext cx="296393" cy="470862"/>
            <a:chOff x="3914276" y="2156385"/>
            <a:chExt cx="349236" cy="554811"/>
          </a:xfrm>
        </p:grpSpPr>
        <p:sp>
          <p:nvSpPr>
            <p:cNvPr id="79" name="Rounded Rectangle 1">
              <a:extLst>
                <a:ext uri="{FF2B5EF4-FFF2-40B4-BE49-F238E27FC236}">
                  <a16:creationId xmlns:a16="http://schemas.microsoft.com/office/drawing/2014/main" id="{5E94ADF4-2EFF-489A-908C-8ED903B15DEE}"/>
                </a:ext>
              </a:extLst>
            </p:cNvPr>
            <p:cNvSpPr/>
            <p:nvPr/>
          </p:nvSpPr>
          <p:spPr bwMode="auto">
            <a:xfrm rot="10800000">
              <a:off x="3914276" y="2156385"/>
              <a:ext cx="349236" cy="554811"/>
            </a:xfrm>
            <a:prstGeom prst="roundRect">
              <a:avLst>
                <a:gd name="adj" fmla="val 6277"/>
              </a:avLst>
            </a:prstGeom>
            <a:gradFill flip="none" rotWithShape="0">
              <a:gsLst>
                <a:gs pos="0">
                  <a:srgbClr val="0078D4"/>
                </a:gs>
                <a:gs pos="100000">
                  <a:srgbClr val="0078D4">
                    <a:lumMod val="60000"/>
                    <a:lumOff val="4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5728147C-AF1B-4D89-9980-E535F40C37D3}"/>
                </a:ext>
              </a:extLst>
            </p:cNvPr>
            <p:cNvGrpSpPr/>
            <p:nvPr/>
          </p:nvGrpSpPr>
          <p:grpSpPr>
            <a:xfrm>
              <a:off x="3979099" y="2239308"/>
              <a:ext cx="193059" cy="40549"/>
              <a:chOff x="11000750" y="2088439"/>
              <a:chExt cx="350652" cy="73649"/>
            </a:xfrm>
          </p:grpSpPr>
          <p:cxnSp>
            <p:nvCxnSpPr>
              <p:cNvPr id="84" name="Straight Connector 83">
                <a:extLst>
                  <a:ext uri="{FF2B5EF4-FFF2-40B4-BE49-F238E27FC236}">
                    <a16:creationId xmlns:a16="http://schemas.microsoft.com/office/drawing/2014/main" id="{D56114D9-95D2-4928-BD9A-02F6E8A76E0F}"/>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5" name="Oval 84">
                <a:extLst>
                  <a:ext uri="{FF2B5EF4-FFF2-40B4-BE49-F238E27FC236}">
                    <a16:creationId xmlns:a16="http://schemas.microsoft.com/office/drawing/2014/main" id="{721F7624-5349-45D5-B3DE-5A4C04109BAE}"/>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F94F9C9F-A5B2-4222-8B3F-1AB894BAA012}"/>
                </a:ext>
              </a:extLst>
            </p:cNvPr>
            <p:cNvGrpSpPr/>
            <p:nvPr/>
          </p:nvGrpSpPr>
          <p:grpSpPr>
            <a:xfrm>
              <a:off x="3979099" y="2360605"/>
              <a:ext cx="193059" cy="40549"/>
              <a:chOff x="11000750" y="2088439"/>
              <a:chExt cx="350652" cy="73649"/>
            </a:xfrm>
          </p:grpSpPr>
          <p:cxnSp>
            <p:nvCxnSpPr>
              <p:cNvPr id="82" name="Straight Connector 81">
                <a:extLst>
                  <a:ext uri="{FF2B5EF4-FFF2-40B4-BE49-F238E27FC236}">
                    <a16:creationId xmlns:a16="http://schemas.microsoft.com/office/drawing/2014/main" id="{AE5F4CDA-A501-4A1C-B775-469B52A1934E}"/>
                  </a:ext>
                </a:extLst>
              </p:cNvPr>
              <p:cNvCxnSpPr>
                <a:cxnSpLocks/>
              </p:cNvCxnSpPr>
              <p:nvPr/>
            </p:nvCxnSpPr>
            <p:spPr>
              <a:xfrm flipH="1">
                <a:off x="11031216" y="2121069"/>
                <a:ext cx="320186" cy="0"/>
              </a:xfrm>
              <a:prstGeom prst="line">
                <a:avLst/>
              </a:prstGeom>
              <a:noFill/>
              <a:ln w="76200" cap="rnd" cmpd="sng" algn="ctr">
                <a:solidFill>
                  <a:srgbClr val="50E6FF"/>
                </a:solidFill>
                <a:prstDash val="solid"/>
                <a:headEnd type="none" w="lg" len="med"/>
                <a:tailEnd type="none" w="lg" len="med"/>
              </a:ln>
              <a:effectLst/>
            </p:spPr>
          </p:cxnSp>
          <p:sp>
            <p:nvSpPr>
              <p:cNvPr id="83" name="Oval 82">
                <a:extLst>
                  <a:ext uri="{FF2B5EF4-FFF2-40B4-BE49-F238E27FC236}">
                    <a16:creationId xmlns:a16="http://schemas.microsoft.com/office/drawing/2014/main" id="{A1DFFCE2-1F69-4E2B-BE33-32A32CE274A4}"/>
                  </a:ext>
                </a:extLst>
              </p:cNvPr>
              <p:cNvSpPr/>
              <p:nvPr/>
            </p:nvSpPr>
            <p:spPr bwMode="auto">
              <a:xfrm>
                <a:off x="11000750" y="2088439"/>
                <a:ext cx="73649" cy="73649"/>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1" name="Rectangle 10">
            <a:extLst>
              <a:ext uri="{FF2B5EF4-FFF2-40B4-BE49-F238E27FC236}">
                <a16:creationId xmlns:a16="http://schemas.microsoft.com/office/drawing/2014/main" id="{AF6962AE-E0D8-4586-A338-AC9F346191B1}"/>
              </a:ext>
            </a:extLst>
          </p:cNvPr>
          <p:cNvSpPr/>
          <p:nvPr/>
        </p:nvSpPr>
        <p:spPr bwMode="auto">
          <a:xfrm>
            <a:off x="2587233" y="4038574"/>
            <a:ext cx="2285999" cy="6932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VMs and bare-metal servers</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On-premises and multi-cloud</a:t>
            </a:r>
          </a:p>
        </p:txBody>
      </p:sp>
      <p:grpSp>
        <p:nvGrpSpPr>
          <p:cNvPr id="43" name="Group 42" descr="Managed desktop icon">
            <a:extLst>
              <a:ext uri="{FF2B5EF4-FFF2-40B4-BE49-F238E27FC236}">
                <a16:creationId xmlns:a16="http://schemas.microsoft.com/office/drawing/2014/main" id="{308274F9-8C06-4C08-ACDA-E450CEF3248B}"/>
              </a:ext>
            </a:extLst>
          </p:cNvPr>
          <p:cNvGrpSpPr/>
          <p:nvPr/>
        </p:nvGrpSpPr>
        <p:grpSpPr>
          <a:xfrm>
            <a:off x="5855879" y="2370204"/>
            <a:ext cx="764697" cy="764697"/>
            <a:chOff x="5509353" y="-1555048"/>
            <a:chExt cx="3110095" cy="3110095"/>
          </a:xfrm>
        </p:grpSpPr>
        <p:pic>
          <p:nvPicPr>
            <p:cNvPr id="44" name="Graphic 43">
              <a:extLst>
                <a:ext uri="{FF2B5EF4-FFF2-40B4-BE49-F238E27FC236}">
                  <a16:creationId xmlns:a16="http://schemas.microsoft.com/office/drawing/2014/main" id="{AEA9BBEC-2888-4734-92EC-8E9CEFB061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353" y="-1555048"/>
              <a:ext cx="3110095" cy="3110095"/>
            </a:xfrm>
            <a:prstGeom prst="rect">
              <a:avLst/>
            </a:prstGeom>
          </p:spPr>
        </p:pic>
        <p:sp>
          <p:nvSpPr>
            <p:cNvPr id="45" name="Rectangle 44">
              <a:extLst>
                <a:ext uri="{FF2B5EF4-FFF2-40B4-BE49-F238E27FC236}">
                  <a16:creationId xmlns:a16="http://schemas.microsoft.com/office/drawing/2014/main" id="{3CB0B342-6989-4B87-9F09-11447E7C5AFE}"/>
                </a:ext>
              </a:extLst>
            </p:cNvPr>
            <p:cNvSpPr/>
            <p:nvPr/>
          </p:nvSpPr>
          <p:spPr bwMode="auto">
            <a:xfrm>
              <a:off x="6109790" y="-1148889"/>
              <a:ext cx="1959172" cy="14104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ounded Rectangle 86">
              <a:extLst>
                <a:ext uri="{FF2B5EF4-FFF2-40B4-BE49-F238E27FC236}">
                  <a16:creationId xmlns:a16="http://schemas.microsoft.com/office/drawing/2014/main" id="{D6AFAA4A-C9FB-4BE4-9D70-4C1DA34F6CCF}"/>
                </a:ext>
              </a:extLst>
            </p:cNvPr>
            <p:cNvSpPr/>
            <p:nvPr/>
          </p:nvSpPr>
          <p:spPr>
            <a:xfrm rot="18935354">
              <a:off x="6494577" y="-531950"/>
              <a:ext cx="253167" cy="667286"/>
            </a:xfrm>
            <a:prstGeom prst="round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Rounded Rectangle 87">
              <a:extLst>
                <a:ext uri="{FF2B5EF4-FFF2-40B4-BE49-F238E27FC236}">
                  <a16:creationId xmlns:a16="http://schemas.microsoft.com/office/drawing/2014/main" id="{9B6CE0F7-5FE7-4E13-80D6-4D9A98A1EAF3}"/>
                </a:ext>
              </a:extLst>
            </p:cNvPr>
            <p:cNvSpPr/>
            <p:nvPr/>
          </p:nvSpPr>
          <p:spPr>
            <a:xfrm rot="2727583">
              <a:off x="7189402" y="-1239777"/>
              <a:ext cx="239179" cy="1594443"/>
            </a:xfrm>
            <a:prstGeom prst="roundRect">
              <a:avLst/>
            </a:prstGeom>
            <a:solidFill>
              <a:srgbClr val="50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5" name="Rectangle 4">
            <a:extLst>
              <a:ext uri="{FF2B5EF4-FFF2-40B4-BE49-F238E27FC236}">
                <a16:creationId xmlns:a16="http://schemas.microsoft.com/office/drawing/2014/main" id="{8ED9FA8E-03FB-4F54-BB52-D56EA64CE5B6}"/>
              </a:ext>
            </a:extLst>
          </p:cNvPr>
          <p:cNvSpPr/>
          <p:nvPr/>
        </p:nvSpPr>
        <p:spPr bwMode="auto">
          <a:xfrm>
            <a:off x="5082129" y="4006478"/>
            <a:ext cx="2286000" cy="8477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Searchable inventory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SQL Assessment service</a:t>
            </a:r>
          </a:p>
        </p:txBody>
      </p:sp>
      <p:grpSp>
        <p:nvGrpSpPr>
          <p:cNvPr id="48" name="Group 47" descr="Security icon">
            <a:extLst>
              <a:ext uri="{FF2B5EF4-FFF2-40B4-BE49-F238E27FC236}">
                <a16:creationId xmlns:a16="http://schemas.microsoft.com/office/drawing/2014/main" id="{8499FFDC-D546-48BB-939B-7D0C818CD239}"/>
              </a:ext>
            </a:extLst>
          </p:cNvPr>
          <p:cNvGrpSpPr/>
          <p:nvPr/>
        </p:nvGrpSpPr>
        <p:grpSpPr>
          <a:xfrm>
            <a:off x="8331741" y="2343604"/>
            <a:ext cx="826341" cy="826341"/>
            <a:chOff x="7372379" y="1626087"/>
            <a:chExt cx="2459159" cy="2459159"/>
          </a:xfrm>
        </p:grpSpPr>
        <p:pic>
          <p:nvPicPr>
            <p:cNvPr id="49" name="Graphic 48">
              <a:extLst>
                <a:ext uri="{FF2B5EF4-FFF2-40B4-BE49-F238E27FC236}">
                  <a16:creationId xmlns:a16="http://schemas.microsoft.com/office/drawing/2014/main" id="{ACA8E276-A1AE-4D81-9860-5448469F1B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72379" y="1626087"/>
              <a:ext cx="2459159" cy="2459159"/>
            </a:xfrm>
            <a:prstGeom prst="rect">
              <a:avLst/>
            </a:prstGeom>
          </p:spPr>
        </p:pic>
        <p:sp>
          <p:nvSpPr>
            <p:cNvPr id="50" name="Rectangle 49">
              <a:extLst>
                <a:ext uri="{FF2B5EF4-FFF2-40B4-BE49-F238E27FC236}">
                  <a16:creationId xmlns:a16="http://schemas.microsoft.com/office/drawing/2014/main" id="{1BC73A41-0D4C-4DFC-A842-5679EC6A0B0E}"/>
                </a:ext>
              </a:extLst>
            </p:cNvPr>
            <p:cNvSpPr/>
            <p:nvPr/>
          </p:nvSpPr>
          <p:spPr>
            <a:xfrm>
              <a:off x="8091989" y="2115137"/>
              <a:ext cx="994861" cy="1203534"/>
            </a:xfrm>
            <a:prstGeom prst="rect">
              <a:avLst/>
            </a:prstGeom>
            <a:gradFill>
              <a:gsLst>
                <a:gs pos="47000">
                  <a:srgbClr val="4594E8"/>
                </a:gs>
                <a:gs pos="0">
                  <a:srgbClr val="599CED"/>
                </a:gs>
                <a:gs pos="100000">
                  <a:srgbClr val="2185DD"/>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04DFA8F1-AC1D-477A-BDB6-377BF553CF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20331" y="1980090"/>
              <a:ext cx="1403739" cy="1403739"/>
            </a:xfrm>
            <a:prstGeom prst="rect">
              <a:avLst/>
            </a:prstGeom>
          </p:spPr>
        </p:pic>
        <p:sp>
          <p:nvSpPr>
            <p:cNvPr id="52" name="Triangle 96">
              <a:extLst>
                <a:ext uri="{FF2B5EF4-FFF2-40B4-BE49-F238E27FC236}">
                  <a16:creationId xmlns:a16="http://schemas.microsoft.com/office/drawing/2014/main" id="{8582965E-E155-44F7-893F-CEDEEBD9F10C}"/>
                </a:ext>
              </a:extLst>
            </p:cNvPr>
            <p:cNvSpPr/>
            <p:nvPr/>
          </p:nvSpPr>
          <p:spPr>
            <a:xfrm rot="10800000">
              <a:off x="8291835" y="2703310"/>
              <a:ext cx="676607" cy="277141"/>
            </a:xfrm>
            <a:prstGeom prst="triangle">
              <a:avLst/>
            </a:prstGeom>
            <a:solidFill>
              <a:srgbClr val="73EB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Triangle 97">
              <a:extLst>
                <a:ext uri="{FF2B5EF4-FFF2-40B4-BE49-F238E27FC236}">
                  <a16:creationId xmlns:a16="http://schemas.microsoft.com/office/drawing/2014/main" id="{27AFE498-E641-4C1F-8729-F1051B616834}"/>
                </a:ext>
              </a:extLst>
            </p:cNvPr>
            <p:cNvSpPr/>
            <p:nvPr/>
          </p:nvSpPr>
          <p:spPr>
            <a:xfrm rot="16200000">
              <a:off x="8645768" y="2832226"/>
              <a:ext cx="519061" cy="363103"/>
            </a:xfrm>
            <a:prstGeom prst="triangle">
              <a:avLst/>
            </a:prstGeom>
            <a:solidFill>
              <a:srgbClr val="4FE6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6" name="Triangle 98">
              <a:extLst>
                <a:ext uri="{FF2B5EF4-FFF2-40B4-BE49-F238E27FC236}">
                  <a16:creationId xmlns:a16="http://schemas.microsoft.com/office/drawing/2014/main" id="{D688616A-3257-43A2-9C85-ACB3ACE37BFE}"/>
                </a:ext>
              </a:extLst>
            </p:cNvPr>
            <p:cNvSpPr/>
            <p:nvPr/>
          </p:nvSpPr>
          <p:spPr>
            <a:xfrm>
              <a:off x="8279851" y="3057402"/>
              <a:ext cx="676607" cy="299086"/>
            </a:xfrm>
            <a:prstGeom prst="triangle">
              <a:avLst/>
            </a:prstGeom>
            <a:gradFill>
              <a:gsLst>
                <a:gs pos="32000">
                  <a:srgbClr val="21B1D6">
                    <a:lumMod val="99000"/>
                    <a:lumOff val="1000"/>
                  </a:srgbClr>
                </a:gs>
                <a:gs pos="100000">
                  <a:srgbClr val="219FC6"/>
                </a:gs>
              </a:gsLst>
              <a:lin ang="5400000" scaled="1"/>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7" name="Triangle 99">
              <a:extLst>
                <a:ext uri="{FF2B5EF4-FFF2-40B4-BE49-F238E27FC236}">
                  <a16:creationId xmlns:a16="http://schemas.microsoft.com/office/drawing/2014/main" id="{D63BB3E8-F4E8-4600-816E-527D030F8F01}"/>
                </a:ext>
              </a:extLst>
            </p:cNvPr>
            <p:cNvSpPr/>
            <p:nvPr/>
          </p:nvSpPr>
          <p:spPr>
            <a:xfrm rot="5400000">
              <a:off x="8182468" y="2829808"/>
              <a:ext cx="396612" cy="363104"/>
            </a:xfrm>
            <a:prstGeom prst="triangle">
              <a:avLst>
                <a:gd name="adj" fmla="val 50000"/>
              </a:avLst>
            </a:prstGeom>
            <a:gradFill>
              <a:gsLst>
                <a:gs pos="0">
                  <a:srgbClr val="59D4EF"/>
                </a:gs>
                <a:gs pos="47000">
                  <a:srgbClr val="50C4E2"/>
                </a:gs>
                <a:gs pos="100000">
                  <a:srgbClr val="51C1DF"/>
                </a:gs>
              </a:gsLst>
              <a:lin ang="0" scaled="0"/>
            </a:gra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Rectangle 21">
            <a:extLst>
              <a:ext uri="{FF2B5EF4-FFF2-40B4-BE49-F238E27FC236}">
                <a16:creationId xmlns:a16="http://schemas.microsoft.com/office/drawing/2014/main" id="{56F8BA06-FD96-4EFB-A08D-9AE26669D843}"/>
              </a:ext>
            </a:extLst>
          </p:cNvPr>
          <p:cNvSpPr/>
          <p:nvPr/>
        </p:nvSpPr>
        <p:spPr bwMode="auto">
          <a:xfrm>
            <a:off x="7567016" y="4039998"/>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100000"/>
              </a:lnSpc>
              <a:spcBef>
                <a:spcPts val="0"/>
              </a:spcBef>
              <a:spcAft>
                <a:spcPts val="9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Defender</a:t>
            </a:r>
          </a:p>
        </p:txBody>
      </p:sp>
      <p:sp>
        <p:nvSpPr>
          <p:cNvPr id="92" name="Rectangle 91">
            <a:extLst>
              <a:ext uri="{FF2B5EF4-FFF2-40B4-BE49-F238E27FC236}">
                <a16:creationId xmlns:a16="http://schemas.microsoft.com/office/drawing/2014/main" id="{86AC2482-19C2-4AB1-A8A4-BB25B80585AD}"/>
              </a:ext>
              <a:ext uri="{C183D7F6-B498-43B3-948B-1728B52AA6E4}">
                <adec:decorative xmlns:adec="http://schemas.microsoft.com/office/drawing/2017/decorative" val="1"/>
              </a:ext>
            </a:extLst>
          </p:cNvPr>
          <p:cNvSpPr/>
          <p:nvPr/>
        </p:nvSpPr>
        <p:spPr bwMode="auto">
          <a:xfrm>
            <a:off x="2597241" y="5421426"/>
            <a:ext cx="7255775" cy="10078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0A4E29-B60A-4A29-9920-7B76F49DA353}"/>
              </a:ext>
            </a:extLst>
          </p:cNvPr>
          <p:cNvSpPr/>
          <p:nvPr/>
        </p:nvSpPr>
        <p:spPr bwMode="auto">
          <a:xfrm>
            <a:off x="2712967" y="5634746"/>
            <a:ext cx="7024322" cy="5811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No migration needed for existing SQL Servers</a:t>
            </a:r>
          </a:p>
        </p:txBody>
      </p:sp>
    </p:spTree>
    <p:extLst>
      <p:ext uri="{BB962C8B-B14F-4D97-AF65-F5344CB8AC3E}">
        <p14:creationId xmlns:p14="http://schemas.microsoft.com/office/powerpoint/2010/main" val="1386838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64" presetClass="path" presetSubtype="0" accel="50000" decel="50000" fill="hold" grpId="1" nodeType="withEffect">
                                  <p:stCondLst>
                                    <p:cond delay="0"/>
                                  </p:stCondLst>
                                  <p:childTnLst>
                                    <p:animMotion origin="layout" path="M 3.125E-6 0.08842 L 3.125E-6 1.11111E-6 " pathEditMode="relative" rAng="0" ptsTypes="AA">
                                      <p:cBhvr>
                                        <p:cTn id="9" dur="750" fill="hold"/>
                                        <p:tgtEl>
                                          <p:spTgt spid="92"/>
                                        </p:tgtEl>
                                        <p:attrNameLst>
                                          <p:attrName>ppt_x</p:attrName>
                                          <p:attrName>ppt_y</p:attrName>
                                        </p:attrNameLst>
                                      </p:cBhvr>
                                      <p:rCtr x="0" y="-4421"/>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64" presetClass="path" presetSubtype="0" accel="50000" decel="50000" fill="hold" grpId="1" nodeType="withEffect">
                                  <p:stCondLst>
                                    <p:cond delay="0"/>
                                  </p:stCondLst>
                                  <p:childTnLst>
                                    <p:animMotion origin="layout" path="M 3.125E-6 0.08842 L 3.125E-6 1.11111E-6 " pathEditMode="relative" rAng="0" ptsTypes="AA">
                                      <p:cBhvr>
                                        <p:cTn id="14" dur="750" fill="hold"/>
                                        <p:tgtEl>
                                          <p:spTgt spid="24"/>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24" grpId="0"/>
      <p:bldP spid="24"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F35D1-3C44-44A0-9F1F-4E006ABF67D3}"/>
              </a:ext>
            </a:extLst>
          </p:cNvPr>
          <p:cNvPicPr>
            <a:picLocks noChangeAspect="1"/>
          </p:cNvPicPr>
          <p:nvPr/>
        </p:nvPicPr>
        <p:blipFill>
          <a:blip r:embed="rId3"/>
          <a:stretch>
            <a:fillRect/>
          </a:stretch>
        </p:blipFill>
        <p:spPr>
          <a:xfrm>
            <a:off x="700780" y="1146150"/>
            <a:ext cx="10981592" cy="4565700"/>
          </a:xfrm>
          <a:prstGeom prst="rect">
            <a:avLst/>
          </a:prstGeom>
        </p:spPr>
      </p:pic>
    </p:spTree>
    <p:extLst>
      <p:ext uri="{BB962C8B-B14F-4D97-AF65-F5344CB8AC3E}">
        <p14:creationId xmlns:p14="http://schemas.microsoft.com/office/powerpoint/2010/main" val="3216738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71A28E0F-DDD9-49AA-A71F-57836F5C57B8}"/>
              </a:ext>
            </a:extLst>
          </p:cNvPr>
          <p:cNvPicPr>
            <a:picLocks noChangeAspect="1"/>
          </p:cNvPicPr>
          <p:nvPr/>
        </p:nvPicPr>
        <p:blipFill>
          <a:blip r:embed="rId3"/>
          <a:stretch>
            <a:fillRect/>
          </a:stretch>
        </p:blipFill>
        <p:spPr>
          <a:xfrm>
            <a:off x="0" y="1581047"/>
            <a:ext cx="12192000" cy="3695905"/>
          </a:xfrm>
          <a:prstGeom prst="rect">
            <a:avLst/>
          </a:prstGeom>
        </p:spPr>
      </p:pic>
      <p:sp>
        <p:nvSpPr>
          <p:cNvPr id="5" name="Title 3">
            <a:extLst>
              <a:ext uri="{FF2B5EF4-FFF2-40B4-BE49-F238E27FC236}">
                <a16:creationId xmlns:a16="http://schemas.microsoft.com/office/drawing/2014/main" id="{8DD8854F-7217-4215-A330-B4C004F1CF33}"/>
              </a:ext>
            </a:extLst>
          </p:cNvPr>
          <p:cNvSpPr>
            <a:spLocks noGrp="1"/>
          </p:cNvSpPr>
          <p:nvPr>
            <p:ph type="title"/>
          </p:nvPr>
        </p:nvSpPr>
        <p:spPr>
          <a:xfrm>
            <a:off x="588263" y="457200"/>
            <a:ext cx="11018520" cy="553998"/>
          </a:xfrm>
        </p:spPr>
        <p:txBody>
          <a:bodyPr/>
          <a:lstStyle/>
          <a:p>
            <a:pPr lvl="0"/>
            <a:r>
              <a:rPr lang="en-US"/>
              <a:t>SQL Server Assessment</a:t>
            </a:r>
          </a:p>
        </p:txBody>
      </p:sp>
    </p:spTree>
    <p:extLst>
      <p:ext uri="{BB962C8B-B14F-4D97-AF65-F5344CB8AC3E}">
        <p14:creationId xmlns:p14="http://schemas.microsoft.com/office/powerpoint/2010/main" val="29567601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9EE88-E1F9-4793-829F-2D95B629C542}"/>
              </a:ext>
            </a:extLst>
          </p:cNvPr>
          <p:cNvSpPr txBox="1">
            <a:spLocks noGrp="1"/>
          </p:cNvSpPr>
          <p:nvPr>
            <p:ph type="title"/>
          </p:nvPr>
        </p:nvSpPr>
        <p:spPr/>
        <p:txBody>
          <a:bodyPr/>
          <a:lstStyle>
            <a:lvl1pPr algn="l" defTabSz="914192" rtl="0" eaLnBrk="1" latinLnBrk="0" hangingPunct="1">
              <a:lnSpc>
                <a:spcPct val="90000"/>
              </a:lnSpc>
              <a:spcBef>
                <a:spcPct val="0"/>
              </a:spcBef>
              <a:buNone/>
              <a:defRPr lang="en-US" sz="4800" b="0" i="0" kern="1200" cap="none" spc="-98" baseline="0">
                <a:ln w="3175">
                  <a:noFill/>
                </a:ln>
                <a:gradFill>
                  <a:gsLst>
                    <a:gs pos="100000">
                      <a:schemeClr val="tx1"/>
                    </a:gs>
                    <a:gs pos="0">
                      <a:schemeClr val="tx1"/>
                    </a:gs>
                  </a:gsLst>
                  <a:lin ang="5400000" scaled="0"/>
                </a:gradFill>
                <a:effectLst/>
                <a:latin typeface="Segoe UI Semibold" panose="020B0502040204020203" pitchFamily="34" charset="0"/>
                <a:ea typeface="+mn-ea"/>
                <a:cs typeface="Segoe UI Semibold" panose="020B0502040204020203" pitchFamily="34" charset="0"/>
              </a:defRPr>
            </a:lvl1pPr>
          </a:lstStyle>
          <a:p>
            <a:pPr lvl="0"/>
            <a:r>
              <a:rPr lang="en-US" noProof="0"/>
              <a:t>Azure Arc overview</a:t>
            </a:r>
          </a:p>
        </p:txBody>
      </p:sp>
      <p:sp>
        <p:nvSpPr>
          <p:cNvPr id="6" name="Text Placeholder 5">
            <a:extLst>
              <a:ext uri="{FF2B5EF4-FFF2-40B4-BE49-F238E27FC236}">
                <a16:creationId xmlns:a16="http://schemas.microsoft.com/office/drawing/2014/main" id="{848CD634-6C29-4155-857E-91DE8C31B2C6}"/>
              </a:ext>
            </a:extLst>
          </p:cNvPr>
          <p:cNvSpPr>
            <a:spLocks noGrp="1"/>
          </p:cNvSpPr>
          <p:nvPr>
            <p:ph type="body" sz="quarter" idx="12"/>
          </p:nvPr>
        </p:nvSpPr>
        <p:spPr/>
        <p:txBody>
          <a:bodyPr/>
          <a:lstStyle/>
          <a:p>
            <a:endParaRPr lang="en-US"/>
          </a:p>
        </p:txBody>
      </p:sp>
      <p:pic>
        <p:nvPicPr>
          <p:cNvPr id="5" name="Graphic 4" descr="Azure Arc logo">
            <a:extLst>
              <a:ext uri="{FF2B5EF4-FFF2-40B4-BE49-F238E27FC236}">
                <a16:creationId xmlns:a16="http://schemas.microsoft.com/office/drawing/2014/main" id="{6CD518B5-4E55-4D5D-9C80-CE3360BA8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9448" y="2644177"/>
            <a:ext cx="1057581" cy="1057581"/>
          </a:xfrm>
          <a:prstGeom prst="rect">
            <a:avLst/>
          </a:prstGeom>
        </p:spPr>
      </p:pic>
    </p:spTree>
    <p:extLst>
      <p:ext uri="{BB962C8B-B14F-4D97-AF65-F5344CB8AC3E}">
        <p14:creationId xmlns:p14="http://schemas.microsoft.com/office/powerpoint/2010/main" val="376314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At-scale Kubernetes app management</a:t>
            </a:r>
          </a:p>
        </p:txBody>
      </p:sp>
      <p:sp>
        <p:nvSpPr>
          <p:cNvPr id="9" name="Rectangle 8">
            <a:extLst>
              <a:ext uri="{FF2B5EF4-FFF2-40B4-BE49-F238E27FC236}">
                <a16:creationId xmlns:a16="http://schemas.microsoft.com/office/drawing/2014/main" id="{991A0D89-6EE4-4FBC-9CC8-AE80A2A4B5F1}"/>
              </a:ext>
            </a:extLst>
          </p:cNvPr>
          <p:cNvSpPr/>
          <p:nvPr/>
        </p:nvSpPr>
        <p:spPr>
          <a:xfrm>
            <a:off x="588264" y="2031117"/>
            <a:ext cx="5264168" cy="3924151"/>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 retailer with 100s of stores would like to move all in-store applications to containers running on a K8s clusters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They are faced with the challenge of how to uniformly deploy, configure and manage their containerized applications across multiple locations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Bootstrap a new store to fully run with the applications and configuration that this store requires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Enable IT to apply and monitor at scale governance across all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Monitor the state of applications and configuration in all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Integrate DevOps and Safe Deployment Practices for applications running in stores</a:t>
            </a:r>
          </a:p>
        </p:txBody>
      </p:sp>
      <p:grpSp>
        <p:nvGrpSpPr>
          <p:cNvPr id="43" name="Group 42">
            <a:extLst>
              <a:ext uri="{FF2B5EF4-FFF2-40B4-BE49-F238E27FC236}">
                <a16:creationId xmlns:a16="http://schemas.microsoft.com/office/drawing/2014/main" id="{42902684-875B-4AE9-B9B8-D5EFD4EB9F93}"/>
              </a:ext>
            </a:extLst>
          </p:cNvPr>
          <p:cNvGrpSpPr/>
          <p:nvPr/>
        </p:nvGrpSpPr>
        <p:grpSpPr>
          <a:xfrm>
            <a:off x="6805471" y="1617432"/>
            <a:ext cx="4958899" cy="3719174"/>
            <a:chOff x="6921477" y="2256454"/>
            <a:chExt cx="4958899" cy="3719174"/>
          </a:xfrm>
        </p:grpSpPr>
        <p:pic>
          <p:nvPicPr>
            <p:cNvPr id="6" name="Picture 5" descr="A close up of an animal&#10;&#10;Description automatically generated">
              <a:extLst>
                <a:ext uri="{FF2B5EF4-FFF2-40B4-BE49-F238E27FC236}">
                  <a16:creationId xmlns:a16="http://schemas.microsoft.com/office/drawing/2014/main" id="{94332390-58EE-4599-8854-B73143ABC52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1477" y="2256454"/>
              <a:ext cx="4958899" cy="3719174"/>
            </a:xfrm>
            <a:prstGeom prst="rect">
              <a:avLst/>
            </a:prstGeom>
          </p:spPr>
        </p:pic>
        <p:grpSp>
          <p:nvGrpSpPr>
            <p:cNvPr id="42" name="Group 41">
              <a:extLst>
                <a:ext uri="{FF2B5EF4-FFF2-40B4-BE49-F238E27FC236}">
                  <a16:creationId xmlns:a16="http://schemas.microsoft.com/office/drawing/2014/main" id="{2521D137-F836-48F7-941C-1ED23C02A16D}"/>
                </a:ext>
              </a:extLst>
            </p:cNvPr>
            <p:cNvGrpSpPr/>
            <p:nvPr/>
          </p:nvGrpSpPr>
          <p:grpSpPr>
            <a:xfrm>
              <a:off x="7750548" y="3420928"/>
              <a:ext cx="3697449" cy="1674931"/>
              <a:chOff x="7750548" y="3420928"/>
              <a:chExt cx="3697449" cy="1674931"/>
            </a:xfrm>
          </p:grpSpPr>
          <p:pic>
            <p:nvPicPr>
              <p:cNvPr id="2" name="Picture 1" descr="A close up of a sign&#10;&#10;Description automatically generated">
                <a:extLst>
                  <a:ext uri="{FF2B5EF4-FFF2-40B4-BE49-F238E27FC236}">
                    <a16:creationId xmlns:a16="http://schemas.microsoft.com/office/drawing/2014/main" id="{24CE019E-2E5D-4726-AC4D-106B86136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913794"/>
                <a:ext cx="141402" cy="137160"/>
              </a:xfrm>
              <a:prstGeom prst="rect">
                <a:avLst/>
              </a:prstGeom>
            </p:spPr>
          </p:pic>
          <p:pic>
            <p:nvPicPr>
              <p:cNvPr id="10" name="Picture 9" descr="A close up of a sign&#10;&#10;Description automatically generated">
                <a:extLst>
                  <a:ext uri="{FF2B5EF4-FFF2-40B4-BE49-F238E27FC236}">
                    <a16:creationId xmlns:a16="http://schemas.microsoft.com/office/drawing/2014/main" id="{F1909435-F0AC-4529-909C-D1880B6C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506494"/>
                <a:ext cx="141402" cy="1371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557063DA-A7A2-4C85-A51A-2A953D3E9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776634"/>
                <a:ext cx="141402" cy="13716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E2CFED3-88CD-46A6-8E89-892B1BC68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107" y="4599508"/>
                <a:ext cx="141402" cy="137160"/>
              </a:xfrm>
              <a:prstGeom prst="rect">
                <a:avLst/>
              </a:prstGeom>
            </p:spPr>
          </p:pic>
          <p:pic>
            <p:nvPicPr>
              <p:cNvPr id="14" name="Picture 13" descr="A close up of a sign&#10;&#10;Description automatically generated">
                <a:extLst>
                  <a:ext uri="{FF2B5EF4-FFF2-40B4-BE49-F238E27FC236}">
                    <a16:creationId xmlns:a16="http://schemas.microsoft.com/office/drawing/2014/main" id="{A3530A45-AC59-42D7-A499-1BE49C0BE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09" y="4890119"/>
                <a:ext cx="141402" cy="137160"/>
              </a:xfrm>
              <a:prstGeom prst="rect">
                <a:avLst/>
              </a:prstGeom>
            </p:spPr>
          </p:pic>
          <p:pic>
            <p:nvPicPr>
              <p:cNvPr id="15" name="Picture 14" descr="A close up of a sign&#10;&#10;Description automatically generated">
                <a:extLst>
                  <a:ext uri="{FF2B5EF4-FFF2-40B4-BE49-F238E27FC236}">
                    <a16:creationId xmlns:a16="http://schemas.microsoft.com/office/drawing/2014/main" id="{E4D39313-72FD-43AB-BE54-2E97BA14F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524" y="4286801"/>
                <a:ext cx="141402" cy="137160"/>
              </a:xfrm>
              <a:prstGeom prst="rect">
                <a:avLst/>
              </a:prstGeom>
            </p:spPr>
          </p:pic>
          <p:pic>
            <p:nvPicPr>
              <p:cNvPr id="16" name="Picture 15" descr="A close up of a sign&#10;&#10;Description automatically generated">
                <a:extLst>
                  <a:ext uri="{FF2B5EF4-FFF2-40B4-BE49-F238E27FC236}">
                    <a16:creationId xmlns:a16="http://schemas.microsoft.com/office/drawing/2014/main" id="{3DB2E1A3-DAF4-4B0C-BA33-A696CAB4E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7288" y="4058375"/>
                <a:ext cx="141402" cy="137160"/>
              </a:xfrm>
              <a:prstGeom prst="rect">
                <a:avLst/>
              </a:prstGeom>
            </p:spPr>
          </p:pic>
          <p:pic>
            <p:nvPicPr>
              <p:cNvPr id="17" name="Picture 16" descr="A close up of a sign&#10;&#10;Description automatically generated">
                <a:extLst>
                  <a:ext uri="{FF2B5EF4-FFF2-40B4-BE49-F238E27FC236}">
                    <a16:creationId xmlns:a16="http://schemas.microsoft.com/office/drawing/2014/main" id="{A0C7B037-6693-4C43-ABB1-6CEF05717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926" y="3750426"/>
                <a:ext cx="141402" cy="137160"/>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7A156E-BE92-44D7-AFCB-1B105E5A6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084" y="3475787"/>
                <a:ext cx="141402" cy="1371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AFBCFF7F-D5C8-4A86-B3B2-4C0AF9F22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618" y="4958699"/>
                <a:ext cx="141402" cy="137160"/>
              </a:xfrm>
              <a:prstGeom prst="rect">
                <a:avLst/>
              </a:prstGeom>
            </p:spPr>
          </p:pic>
          <p:pic>
            <p:nvPicPr>
              <p:cNvPr id="20" name="Picture 19" descr="A close up of a sign&#10;&#10;Description automatically generated">
                <a:extLst>
                  <a:ext uri="{FF2B5EF4-FFF2-40B4-BE49-F238E27FC236}">
                    <a16:creationId xmlns:a16="http://schemas.microsoft.com/office/drawing/2014/main" id="{5B3AD34D-A66E-4953-97C2-5517DDD12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6595" y="4958699"/>
                <a:ext cx="141402" cy="13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64BCB772-C423-4043-9153-FEBD50386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486" y="3921215"/>
                <a:ext cx="141402" cy="13716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5397FD4-20FE-4956-B5B9-810D1A33B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6587" y="4286801"/>
                <a:ext cx="141402" cy="137160"/>
              </a:xfrm>
              <a:prstGeom prst="rect">
                <a:avLst/>
              </a:prstGeom>
            </p:spPr>
          </p:pic>
          <p:pic>
            <p:nvPicPr>
              <p:cNvPr id="23" name="Picture 22" descr="A close up of a sign&#10;&#10;Description automatically generated">
                <a:extLst>
                  <a:ext uri="{FF2B5EF4-FFF2-40B4-BE49-F238E27FC236}">
                    <a16:creationId xmlns:a16="http://schemas.microsoft.com/office/drawing/2014/main" id="{E120F248-C044-4CCE-A659-A3C7EF988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060" y="3544367"/>
                <a:ext cx="141402" cy="137160"/>
              </a:xfrm>
              <a:prstGeom prst="rect">
                <a:avLst/>
              </a:prstGeom>
            </p:spPr>
          </p:pic>
          <p:pic>
            <p:nvPicPr>
              <p:cNvPr id="33" name="Picture 32" descr="A close up of a sign&#10;&#10;Description automatically generated">
                <a:extLst>
                  <a:ext uri="{FF2B5EF4-FFF2-40B4-BE49-F238E27FC236}">
                    <a16:creationId xmlns:a16="http://schemas.microsoft.com/office/drawing/2014/main" id="{C6506EE6-2511-4AB8-8DA3-980D58DE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658602"/>
                <a:ext cx="141402" cy="137160"/>
              </a:xfrm>
              <a:prstGeom prst="rect">
                <a:avLst/>
              </a:prstGeom>
            </p:spPr>
          </p:pic>
          <p:pic>
            <p:nvPicPr>
              <p:cNvPr id="34" name="Picture 33" descr="A close up of a sign&#10;&#10;Description automatically generated">
                <a:extLst>
                  <a:ext uri="{FF2B5EF4-FFF2-40B4-BE49-F238E27FC236}">
                    <a16:creationId xmlns:a16="http://schemas.microsoft.com/office/drawing/2014/main" id="{6E52D51B-1013-4E35-BF1A-CBF9C6DFE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100" y="3811002"/>
                <a:ext cx="141402" cy="137160"/>
              </a:xfrm>
              <a:prstGeom prst="rect">
                <a:avLst/>
              </a:prstGeom>
            </p:spPr>
          </p:pic>
          <p:pic>
            <p:nvPicPr>
              <p:cNvPr id="35" name="Picture 34" descr="A close up of a sign&#10;&#10;Description automatically generated">
                <a:extLst>
                  <a:ext uri="{FF2B5EF4-FFF2-40B4-BE49-F238E27FC236}">
                    <a16:creationId xmlns:a16="http://schemas.microsoft.com/office/drawing/2014/main" id="{6AB4820D-C5FA-45C9-9168-B39B224A2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1249" y="3970808"/>
                <a:ext cx="141402" cy="137160"/>
              </a:xfrm>
              <a:prstGeom prst="rect">
                <a:avLst/>
              </a:prstGeom>
            </p:spPr>
          </p:pic>
          <p:pic>
            <p:nvPicPr>
              <p:cNvPr id="36" name="Picture 35" descr="A close up of a sign&#10;&#10;Description automatically generated">
                <a:extLst>
                  <a:ext uri="{FF2B5EF4-FFF2-40B4-BE49-F238E27FC236}">
                    <a16:creationId xmlns:a16="http://schemas.microsoft.com/office/drawing/2014/main" id="{FB0F0C3F-320F-4A09-9182-C40A01B9A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651" y="3420928"/>
                <a:ext cx="141402" cy="137160"/>
              </a:xfrm>
              <a:prstGeom prst="rect">
                <a:avLst/>
              </a:prstGeom>
            </p:spPr>
          </p:pic>
          <p:pic>
            <p:nvPicPr>
              <p:cNvPr id="37" name="Picture 36" descr="A close up of a sign&#10;&#10;Description automatically generated">
                <a:extLst>
                  <a:ext uri="{FF2B5EF4-FFF2-40B4-BE49-F238E27FC236}">
                    <a16:creationId xmlns:a16="http://schemas.microsoft.com/office/drawing/2014/main" id="{E0088C54-15DA-47F1-BCF1-5CA93C38A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2328" y="4890119"/>
                <a:ext cx="141402" cy="137160"/>
              </a:xfrm>
              <a:prstGeom prst="rect">
                <a:avLst/>
              </a:prstGeom>
            </p:spPr>
          </p:pic>
          <p:pic>
            <p:nvPicPr>
              <p:cNvPr id="38" name="Picture 37" descr="A close up of a sign&#10;&#10;Description automatically generated">
                <a:extLst>
                  <a:ext uri="{FF2B5EF4-FFF2-40B4-BE49-F238E27FC236}">
                    <a16:creationId xmlns:a16="http://schemas.microsoft.com/office/drawing/2014/main" id="{86A96509-8687-4BCC-AE84-F999188E1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7761" y="4059572"/>
                <a:ext cx="141402" cy="137160"/>
              </a:xfrm>
              <a:prstGeom prst="rect">
                <a:avLst/>
              </a:prstGeom>
            </p:spPr>
          </p:pic>
          <p:pic>
            <p:nvPicPr>
              <p:cNvPr id="39" name="Picture 38" descr="A close up of a sign&#10;&#10;Description automatically generated">
                <a:extLst>
                  <a:ext uri="{FF2B5EF4-FFF2-40B4-BE49-F238E27FC236}">
                    <a16:creationId xmlns:a16="http://schemas.microsoft.com/office/drawing/2014/main" id="{588F5BEE-A0BF-4747-AD8C-8AB84CEA1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8462" y="3750426"/>
                <a:ext cx="141402" cy="137160"/>
              </a:xfrm>
              <a:prstGeom prst="rect">
                <a:avLst/>
              </a:prstGeom>
            </p:spPr>
          </p:pic>
          <p:pic>
            <p:nvPicPr>
              <p:cNvPr id="40" name="Picture 39" descr="A close up of a sign&#10;&#10;Description automatically generated">
                <a:extLst>
                  <a:ext uri="{FF2B5EF4-FFF2-40B4-BE49-F238E27FC236}">
                    <a16:creationId xmlns:a16="http://schemas.microsoft.com/office/drawing/2014/main" id="{44FE2930-DCC7-4505-8640-96D8689A1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983" y="3811002"/>
                <a:ext cx="141402" cy="137160"/>
              </a:xfrm>
              <a:prstGeom prst="rect">
                <a:avLst/>
              </a:prstGeom>
            </p:spPr>
          </p:pic>
          <p:pic>
            <p:nvPicPr>
              <p:cNvPr id="41" name="Picture 40" descr="A close up of a sign&#10;&#10;Description automatically generated">
                <a:extLst>
                  <a:ext uri="{FF2B5EF4-FFF2-40B4-BE49-F238E27FC236}">
                    <a16:creationId xmlns:a16="http://schemas.microsoft.com/office/drawing/2014/main" id="{31E2481B-C895-482B-ADA7-74AEBB8CB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302" y="4530928"/>
                <a:ext cx="141402" cy="137160"/>
              </a:xfrm>
              <a:prstGeom prst="rect">
                <a:avLst/>
              </a:prstGeom>
            </p:spPr>
          </p:pic>
        </p:grpSp>
      </p:grpSp>
    </p:spTree>
    <p:extLst>
      <p:ext uri="{BB962C8B-B14F-4D97-AF65-F5344CB8AC3E}">
        <p14:creationId xmlns:p14="http://schemas.microsoft.com/office/powerpoint/2010/main" val="41903219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At-scale Kubernetes app management</a:t>
            </a:r>
          </a:p>
        </p:txBody>
      </p:sp>
      <p:grpSp>
        <p:nvGrpSpPr>
          <p:cNvPr id="43" name="Group 42">
            <a:extLst>
              <a:ext uri="{FF2B5EF4-FFF2-40B4-BE49-F238E27FC236}">
                <a16:creationId xmlns:a16="http://schemas.microsoft.com/office/drawing/2014/main" id="{42902684-875B-4AE9-B9B8-D5EFD4EB9F93}"/>
              </a:ext>
            </a:extLst>
          </p:cNvPr>
          <p:cNvGrpSpPr/>
          <p:nvPr/>
        </p:nvGrpSpPr>
        <p:grpSpPr>
          <a:xfrm>
            <a:off x="6921477" y="2886673"/>
            <a:ext cx="4958899" cy="3719174"/>
            <a:chOff x="6921477" y="2256454"/>
            <a:chExt cx="4958899" cy="3719174"/>
          </a:xfrm>
        </p:grpSpPr>
        <p:pic>
          <p:nvPicPr>
            <p:cNvPr id="6" name="Picture 5" descr="A close up of an animal&#10;&#10;Description automatically generated">
              <a:extLst>
                <a:ext uri="{FF2B5EF4-FFF2-40B4-BE49-F238E27FC236}">
                  <a16:creationId xmlns:a16="http://schemas.microsoft.com/office/drawing/2014/main" id="{94332390-58EE-4599-8854-B73143ABC522}"/>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21477" y="2256454"/>
              <a:ext cx="4958899" cy="3719174"/>
            </a:xfrm>
            <a:prstGeom prst="rect">
              <a:avLst/>
            </a:prstGeom>
          </p:spPr>
        </p:pic>
        <p:grpSp>
          <p:nvGrpSpPr>
            <p:cNvPr id="42" name="Group 41">
              <a:extLst>
                <a:ext uri="{FF2B5EF4-FFF2-40B4-BE49-F238E27FC236}">
                  <a16:creationId xmlns:a16="http://schemas.microsoft.com/office/drawing/2014/main" id="{2521D137-F836-48F7-941C-1ED23C02A16D}"/>
                </a:ext>
              </a:extLst>
            </p:cNvPr>
            <p:cNvGrpSpPr/>
            <p:nvPr/>
          </p:nvGrpSpPr>
          <p:grpSpPr>
            <a:xfrm>
              <a:off x="7750548" y="3420928"/>
              <a:ext cx="3697449" cy="1674931"/>
              <a:chOff x="7750548" y="3420928"/>
              <a:chExt cx="3697449" cy="1674931"/>
            </a:xfrm>
          </p:grpSpPr>
          <p:pic>
            <p:nvPicPr>
              <p:cNvPr id="2" name="Picture 1" descr="A close up of a sign&#10;&#10;Description automatically generated">
                <a:extLst>
                  <a:ext uri="{FF2B5EF4-FFF2-40B4-BE49-F238E27FC236}">
                    <a16:creationId xmlns:a16="http://schemas.microsoft.com/office/drawing/2014/main" id="{24CE019E-2E5D-4726-AC4D-106B86136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913794"/>
                <a:ext cx="141402" cy="137160"/>
              </a:xfrm>
              <a:prstGeom prst="rect">
                <a:avLst/>
              </a:prstGeom>
            </p:spPr>
          </p:pic>
          <p:pic>
            <p:nvPicPr>
              <p:cNvPr id="10" name="Picture 9" descr="A close up of a sign&#10;&#10;Description automatically generated">
                <a:extLst>
                  <a:ext uri="{FF2B5EF4-FFF2-40B4-BE49-F238E27FC236}">
                    <a16:creationId xmlns:a16="http://schemas.microsoft.com/office/drawing/2014/main" id="{F1909435-F0AC-4529-909C-D1880B6CE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506494"/>
                <a:ext cx="141402" cy="137160"/>
              </a:xfrm>
              <a:prstGeom prst="rect">
                <a:avLst/>
              </a:prstGeom>
            </p:spPr>
          </p:pic>
          <p:pic>
            <p:nvPicPr>
              <p:cNvPr id="11" name="Picture 10" descr="A close up of a sign&#10;&#10;Description automatically generated">
                <a:extLst>
                  <a:ext uri="{FF2B5EF4-FFF2-40B4-BE49-F238E27FC236}">
                    <a16:creationId xmlns:a16="http://schemas.microsoft.com/office/drawing/2014/main" id="{557063DA-A7A2-4C85-A51A-2A953D3E9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548" y="3776634"/>
                <a:ext cx="141402" cy="137160"/>
              </a:xfrm>
              <a:prstGeom prst="rect">
                <a:avLst/>
              </a:prstGeom>
            </p:spPr>
          </p:pic>
          <p:pic>
            <p:nvPicPr>
              <p:cNvPr id="13" name="Picture 12" descr="A close up of a sign&#10;&#10;Description automatically generated">
                <a:extLst>
                  <a:ext uri="{FF2B5EF4-FFF2-40B4-BE49-F238E27FC236}">
                    <a16:creationId xmlns:a16="http://schemas.microsoft.com/office/drawing/2014/main" id="{4E2CFED3-88CD-46A6-8E89-892B1BC68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0107" y="4599508"/>
                <a:ext cx="141402" cy="137160"/>
              </a:xfrm>
              <a:prstGeom prst="rect">
                <a:avLst/>
              </a:prstGeom>
            </p:spPr>
          </p:pic>
          <p:pic>
            <p:nvPicPr>
              <p:cNvPr id="14" name="Picture 13" descr="A close up of a sign&#10;&#10;Description automatically generated">
                <a:extLst>
                  <a:ext uri="{FF2B5EF4-FFF2-40B4-BE49-F238E27FC236}">
                    <a16:creationId xmlns:a16="http://schemas.microsoft.com/office/drawing/2014/main" id="{A3530A45-AC59-42D7-A499-1BE49C0BEC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1509" y="4890119"/>
                <a:ext cx="141402" cy="137160"/>
              </a:xfrm>
              <a:prstGeom prst="rect">
                <a:avLst/>
              </a:prstGeom>
            </p:spPr>
          </p:pic>
          <p:pic>
            <p:nvPicPr>
              <p:cNvPr id="15" name="Picture 14" descr="A close up of a sign&#10;&#10;Description automatically generated">
                <a:extLst>
                  <a:ext uri="{FF2B5EF4-FFF2-40B4-BE49-F238E27FC236}">
                    <a16:creationId xmlns:a16="http://schemas.microsoft.com/office/drawing/2014/main" id="{E4D39313-72FD-43AB-BE54-2E97BA14F8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9524" y="4286801"/>
                <a:ext cx="141402" cy="137160"/>
              </a:xfrm>
              <a:prstGeom prst="rect">
                <a:avLst/>
              </a:prstGeom>
            </p:spPr>
          </p:pic>
          <p:pic>
            <p:nvPicPr>
              <p:cNvPr id="16" name="Picture 15" descr="A close up of a sign&#10;&#10;Description automatically generated">
                <a:extLst>
                  <a:ext uri="{FF2B5EF4-FFF2-40B4-BE49-F238E27FC236}">
                    <a16:creationId xmlns:a16="http://schemas.microsoft.com/office/drawing/2014/main" id="{3DB2E1A3-DAF4-4B0C-BA33-A696CAB4EA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7288" y="4058375"/>
                <a:ext cx="141402" cy="137160"/>
              </a:xfrm>
              <a:prstGeom prst="rect">
                <a:avLst/>
              </a:prstGeom>
            </p:spPr>
          </p:pic>
          <p:pic>
            <p:nvPicPr>
              <p:cNvPr id="17" name="Picture 16" descr="A close up of a sign&#10;&#10;Description automatically generated">
                <a:extLst>
                  <a:ext uri="{FF2B5EF4-FFF2-40B4-BE49-F238E27FC236}">
                    <a16:creationId xmlns:a16="http://schemas.microsoft.com/office/drawing/2014/main" id="{A0C7B037-6693-4C43-ABB1-6CEF05717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0926" y="3750426"/>
                <a:ext cx="141402" cy="137160"/>
              </a:xfrm>
              <a:prstGeom prst="rect">
                <a:avLst/>
              </a:prstGeom>
            </p:spPr>
          </p:pic>
          <p:pic>
            <p:nvPicPr>
              <p:cNvPr id="18" name="Picture 17" descr="A close up of a sign&#10;&#10;Description automatically generated">
                <a:extLst>
                  <a:ext uri="{FF2B5EF4-FFF2-40B4-BE49-F238E27FC236}">
                    <a16:creationId xmlns:a16="http://schemas.microsoft.com/office/drawing/2014/main" id="{A37A156E-BE92-44D7-AFCB-1B105E5A61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3084" y="3475787"/>
                <a:ext cx="141402" cy="137160"/>
              </a:xfrm>
              <a:prstGeom prst="rect">
                <a:avLst/>
              </a:prstGeom>
            </p:spPr>
          </p:pic>
          <p:pic>
            <p:nvPicPr>
              <p:cNvPr id="19" name="Picture 18" descr="A close up of a sign&#10;&#10;Description automatically generated">
                <a:extLst>
                  <a:ext uri="{FF2B5EF4-FFF2-40B4-BE49-F238E27FC236}">
                    <a16:creationId xmlns:a16="http://schemas.microsoft.com/office/drawing/2014/main" id="{AFBCFF7F-D5C8-4A86-B3B2-4C0AF9F221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5618" y="4958699"/>
                <a:ext cx="141402" cy="137160"/>
              </a:xfrm>
              <a:prstGeom prst="rect">
                <a:avLst/>
              </a:prstGeom>
            </p:spPr>
          </p:pic>
          <p:pic>
            <p:nvPicPr>
              <p:cNvPr id="20" name="Picture 19" descr="A close up of a sign&#10;&#10;Description automatically generated">
                <a:extLst>
                  <a:ext uri="{FF2B5EF4-FFF2-40B4-BE49-F238E27FC236}">
                    <a16:creationId xmlns:a16="http://schemas.microsoft.com/office/drawing/2014/main" id="{5B3AD34D-A66E-4953-97C2-5517DDD12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06595" y="4958699"/>
                <a:ext cx="141402" cy="137160"/>
              </a:xfrm>
              <a:prstGeom prst="rect">
                <a:avLst/>
              </a:prstGeom>
            </p:spPr>
          </p:pic>
          <p:pic>
            <p:nvPicPr>
              <p:cNvPr id="21" name="Picture 20" descr="A close up of a sign&#10;&#10;Description automatically generated">
                <a:extLst>
                  <a:ext uri="{FF2B5EF4-FFF2-40B4-BE49-F238E27FC236}">
                    <a16:creationId xmlns:a16="http://schemas.microsoft.com/office/drawing/2014/main" id="{64BCB772-C423-4043-9153-FEBD503869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4486" y="3921215"/>
                <a:ext cx="141402" cy="137160"/>
              </a:xfrm>
              <a:prstGeom prst="rect">
                <a:avLst/>
              </a:prstGeom>
            </p:spPr>
          </p:pic>
          <p:pic>
            <p:nvPicPr>
              <p:cNvPr id="22" name="Picture 21" descr="A close up of a sign&#10;&#10;Description automatically generated">
                <a:extLst>
                  <a:ext uri="{FF2B5EF4-FFF2-40B4-BE49-F238E27FC236}">
                    <a16:creationId xmlns:a16="http://schemas.microsoft.com/office/drawing/2014/main" id="{A5397FD4-20FE-4956-B5B9-810D1A33B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6587" y="4286801"/>
                <a:ext cx="141402" cy="137160"/>
              </a:xfrm>
              <a:prstGeom prst="rect">
                <a:avLst/>
              </a:prstGeom>
            </p:spPr>
          </p:pic>
          <p:pic>
            <p:nvPicPr>
              <p:cNvPr id="23" name="Picture 22" descr="A close up of a sign&#10;&#10;Description automatically generated">
                <a:extLst>
                  <a:ext uri="{FF2B5EF4-FFF2-40B4-BE49-F238E27FC236}">
                    <a16:creationId xmlns:a16="http://schemas.microsoft.com/office/drawing/2014/main" id="{E120F248-C044-4CCE-A659-A3C7EF988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060" y="3544367"/>
                <a:ext cx="141402" cy="137160"/>
              </a:xfrm>
              <a:prstGeom prst="rect">
                <a:avLst/>
              </a:prstGeom>
            </p:spPr>
          </p:pic>
          <p:pic>
            <p:nvPicPr>
              <p:cNvPr id="33" name="Picture 32" descr="A close up of a sign&#10;&#10;Description automatically generated">
                <a:extLst>
                  <a:ext uri="{FF2B5EF4-FFF2-40B4-BE49-F238E27FC236}">
                    <a16:creationId xmlns:a16="http://schemas.microsoft.com/office/drawing/2014/main" id="{C6506EE6-2511-4AB8-8DA3-980D58DE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1700" y="3658602"/>
                <a:ext cx="141402" cy="137160"/>
              </a:xfrm>
              <a:prstGeom prst="rect">
                <a:avLst/>
              </a:prstGeom>
            </p:spPr>
          </p:pic>
          <p:pic>
            <p:nvPicPr>
              <p:cNvPr id="34" name="Picture 33" descr="A close up of a sign&#10;&#10;Description automatically generated">
                <a:extLst>
                  <a:ext uri="{FF2B5EF4-FFF2-40B4-BE49-F238E27FC236}">
                    <a16:creationId xmlns:a16="http://schemas.microsoft.com/office/drawing/2014/main" id="{6E52D51B-1013-4E35-BF1A-CBF9C6DFE3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4100" y="3811002"/>
                <a:ext cx="141402" cy="137160"/>
              </a:xfrm>
              <a:prstGeom prst="rect">
                <a:avLst/>
              </a:prstGeom>
            </p:spPr>
          </p:pic>
          <p:pic>
            <p:nvPicPr>
              <p:cNvPr id="35" name="Picture 34" descr="A close up of a sign&#10;&#10;Description automatically generated">
                <a:extLst>
                  <a:ext uri="{FF2B5EF4-FFF2-40B4-BE49-F238E27FC236}">
                    <a16:creationId xmlns:a16="http://schemas.microsoft.com/office/drawing/2014/main" id="{6AB4820D-C5FA-45C9-9168-B39B224A20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1249" y="3970808"/>
                <a:ext cx="141402" cy="137160"/>
              </a:xfrm>
              <a:prstGeom prst="rect">
                <a:avLst/>
              </a:prstGeom>
            </p:spPr>
          </p:pic>
          <p:pic>
            <p:nvPicPr>
              <p:cNvPr id="36" name="Picture 35" descr="A close up of a sign&#10;&#10;Description automatically generated">
                <a:extLst>
                  <a:ext uri="{FF2B5EF4-FFF2-40B4-BE49-F238E27FC236}">
                    <a16:creationId xmlns:a16="http://schemas.microsoft.com/office/drawing/2014/main" id="{FB0F0C3F-320F-4A09-9182-C40A01B9AA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2651" y="3420928"/>
                <a:ext cx="141402" cy="137160"/>
              </a:xfrm>
              <a:prstGeom prst="rect">
                <a:avLst/>
              </a:prstGeom>
            </p:spPr>
          </p:pic>
          <p:pic>
            <p:nvPicPr>
              <p:cNvPr id="37" name="Picture 36" descr="A close up of a sign&#10;&#10;Description automatically generated">
                <a:extLst>
                  <a:ext uri="{FF2B5EF4-FFF2-40B4-BE49-F238E27FC236}">
                    <a16:creationId xmlns:a16="http://schemas.microsoft.com/office/drawing/2014/main" id="{E0088C54-15DA-47F1-BCF1-5CA93C38A3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2328" y="4890119"/>
                <a:ext cx="141402" cy="137160"/>
              </a:xfrm>
              <a:prstGeom prst="rect">
                <a:avLst/>
              </a:prstGeom>
            </p:spPr>
          </p:pic>
          <p:pic>
            <p:nvPicPr>
              <p:cNvPr id="38" name="Picture 37" descr="A close up of a sign&#10;&#10;Description automatically generated">
                <a:extLst>
                  <a:ext uri="{FF2B5EF4-FFF2-40B4-BE49-F238E27FC236}">
                    <a16:creationId xmlns:a16="http://schemas.microsoft.com/office/drawing/2014/main" id="{86A96509-8687-4BCC-AE84-F999188E1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7761" y="4059572"/>
                <a:ext cx="141402" cy="137160"/>
              </a:xfrm>
              <a:prstGeom prst="rect">
                <a:avLst/>
              </a:prstGeom>
            </p:spPr>
          </p:pic>
          <p:pic>
            <p:nvPicPr>
              <p:cNvPr id="39" name="Picture 38" descr="A close up of a sign&#10;&#10;Description automatically generated">
                <a:extLst>
                  <a:ext uri="{FF2B5EF4-FFF2-40B4-BE49-F238E27FC236}">
                    <a16:creationId xmlns:a16="http://schemas.microsoft.com/office/drawing/2014/main" id="{588F5BEE-A0BF-4747-AD8C-8AB84CEA1D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8462" y="3750426"/>
                <a:ext cx="141402" cy="137160"/>
              </a:xfrm>
              <a:prstGeom prst="rect">
                <a:avLst/>
              </a:prstGeom>
            </p:spPr>
          </p:pic>
          <p:pic>
            <p:nvPicPr>
              <p:cNvPr id="40" name="Picture 39" descr="A close up of a sign&#10;&#10;Description automatically generated">
                <a:extLst>
                  <a:ext uri="{FF2B5EF4-FFF2-40B4-BE49-F238E27FC236}">
                    <a16:creationId xmlns:a16="http://schemas.microsoft.com/office/drawing/2014/main" id="{44FE2930-DCC7-4505-8640-96D8689A1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0983" y="3811002"/>
                <a:ext cx="141402" cy="137160"/>
              </a:xfrm>
              <a:prstGeom prst="rect">
                <a:avLst/>
              </a:prstGeom>
            </p:spPr>
          </p:pic>
          <p:pic>
            <p:nvPicPr>
              <p:cNvPr id="41" name="Picture 40" descr="A close up of a sign&#10;&#10;Description automatically generated">
                <a:extLst>
                  <a:ext uri="{FF2B5EF4-FFF2-40B4-BE49-F238E27FC236}">
                    <a16:creationId xmlns:a16="http://schemas.microsoft.com/office/drawing/2014/main" id="{31E2481B-C895-482B-ADA7-74AEBB8CB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0302" y="4530928"/>
                <a:ext cx="141402" cy="137160"/>
              </a:xfrm>
              <a:prstGeom prst="rect">
                <a:avLst/>
              </a:prstGeom>
            </p:spPr>
          </p:pic>
        </p:grpSp>
      </p:grpSp>
      <p:grpSp>
        <p:nvGrpSpPr>
          <p:cNvPr id="44" name="Group 43">
            <a:extLst>
              <a:ext uri="{FF2B5EF4-FFF2-40B4-BE49-F238E27FC236}">
                <a16:creationId xmlns:a16="http://schemas.microsoft.com/office/drawing/2014/main" id="{029EFB31-1478-4B8D-B53E-32AAB5140124}"/>
              </a:ext>
            </a:extLst>
          </p:cNvPr>
          <p:cNvGrpSpPr/>
          <p:nvPr/>
        </p:nvGrpSpPr>
        <p:grpSpPr>
          <a:xfrm>
            <a:off x="9075586" y="1380530"/>
            <a:ext cx="537443" cy="1984823"/>
            <a:chOff x="9083153" y="1858191"/>
            <a:chExt cx="537443" cy="1984823"/>
          </a:xfrm>
        </p:grpSpPr>
        <p:pic>
          <p:nvPicPr>
            <p:cNvPr id="45" name="Graphic 44">
              <a:extLst>
                <a:ext uri="{FF2B5EF4-FFF2-40B4-BE49-F238E27FC236}">
                  <a16:creationId xmlns:a16="http://schemas.microsoft.com/office/drawing/2014/main" id="{CE86BED1-1764-454B-83AD-B18739D790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83153" y="1858191"/>
              <a:ext cx="537443" cy="548640"/>
            </a:xfrm>
            <a:prstGeom prst="rect">
              <a:avLst/>
            </a:prstGeom>
          </p:spPr>
        </p:pic>
        <p:cxnSp>
          <p:nvCxnSpPr>
            <p:cNvPr id="46" name="Straight Connector 45">
              <a:extLst>
                <a:ext uri="{FF2B5EF4-FFF2-40B4-BE49-F238E27FC236}">
                  <a16:creationId xmlns:a16="http://schemas.microsoft.com/office/drawing/2014/main" id="{0BF7F635-0172-460A-8975-5E3302D1DC0A}"/>
                </a:ext>
              </a:extLst>
            </p:cNvPr>
            <p:cNvCxnSpPr>
              <a:cxnSpLocks/>
              <a:endCxn id="45" idx="2"/>
            </p:cNvCxnSpPr>
            <p:nvPr/>
          </p:nvCxnSpPr>
          <p:spPr>
            <a:xfrm flipV="1">
              <a:off x="9351874" y="2406831"/>
              <a:ext cx="1" cy="1436183"/>
            </a:xfrm>
            <a:prstGeom prst="line">
              <a:avLst/>
            </a:prstGeom>
            <a:ln w="19050">
              <a:solidFill>
                <a:srgbClr val="50E6FF"/>
              </a:solidFill>
              <a:prstDash val="dash"/>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D893FDFF-599F-4FEE-B7C1-8567551AC1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28990" y="2758136"/>
              <a:ext cx="445770" cy="548640"/>
            </a:xfrm>
            <a:prstGeom prst="rect">
              <a:avLst/>
            </a:prstGeom>
          </p:spPr>
        </p:pic>
      </p:grpSp>
      <p:sp>
        <p:nvSpPr>
          <p:cNvPr id="51" name="Title 3">
            <a:extLst>
              <a:ext uri="{FF2B5EF4-FFF2-40B4-BE49-F238E27FC236}">
                <a16:creationId xmlns:a16="http://schemas.microsoft.com/office/drawing/2014/main" id="{F39CE5F5-0AD1-4ECE-BAAF-572B473FEB1E}"/>
              </a:ext>
            </a:extLst>
          </p:cNvPr>
          <p:cNvSpPr txBox="1">
            <a:spLocks/>
          </p:cNvSpPr>
          <p:nvPr/>
        </p:nvSpPr>
        <p:spPr>
          <a:xfrm>
            <a:off x="586740" y="453511"/>
            <a:ext cx="6008024" cy="923330"/>
          </a:xfrm>
          <a:prstGeom prst="rect">
            <a:avLst/>
          </a:prstGeom>
          <a:solidFill>
            <a:schemeClr val="bg1"/>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Customer scenario</a:t>
            </a:r>
            <a:b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lang="en-US" sz="2400"/>
              <a:t>At-scale Kubernetes app management</a:t>
            </a:r>
            <a:endParaRPr kumimoji="0" lang="en-US" sz="2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3" name="Rectangle 52">
            <a:extLst>
              <a:ext uri="{FF2B5EF4-FFF2-40B4-BE49-F238E27FC236}">
                <a16:creationId xmlns:a16="http://schemas.microsoft.com/office/drawing/2014/main" id="{346324D1-5304-4D38-B0D1-B03D10E9D4FD}"/>
              </a:ext>
            </a:extLst>
          </p:cNvPr>
          <p:cNvSpPr/>
          <p:nvPr/>
        </p:nvSpPr>
        <p:spPr>
          <a:xfrm>
            <a:off x="652810" y="2180962"/>
            <a:ext cx="4106832" cy="2908489"/>
          </a:xfrm>
          <a:prstGeom prst="rect">
            <a:avLst/>
          </a:prstGeom>
          <a:solidFill>
            <a:schemeClr val="bg1"/>
          </a:solidFill>
        </p:spPr>
        <p:txBody>
          <a:bodyPr wrap="square" lIns="0" tIns="45720" rIns="91440" bIns="45720" anchor="t" anchorCtr="0">
            <a:spAutoFit/>
          </a:bodyPr>
          <a:lstStyle/>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Key benefits from Azure Arc</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Asset organization and inventory with a unified</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view in the Azure Portal across all locations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GitOps-based model for deploying configuration</a:t>
            </a:r>
            <a:br>
              <a:rPr kumimoji="0" lang="en-US" sz="1400" b="0" i="0" u="none" strike="noStrike" kern="1200" cap="none" spc="0" normalizeH="0" baseline="0" noProof="0">
                <a:ln>
                  <a:noFill/>
                </a:ln>
                <a:solidFill>
                  <a:prstClr val="white"/>
                </a:solidFill>
                <a:effectLst/>
                <a:uLnTx/>
                <a:uFillTx/>
                <a:latin typeface="Segoe UI"/>
                <a:ea typeface="+mn-ea"/>
                <a:cs typeface="+mn-cs"/>
              </a:rPr>
            </a:br>
            <a:r>
              <a:rPr kumimoji="0" lang="en-US" sz="1400" b="0" i="0" u="none" strike="noStrike" kern="1200" cap="none" spc="0" normalizeH="0" baseline="0" noProof="0">
                <a:ln>
                  <a:noFill/>
                </a:ln>
                <a:solidFill>
                  <a:prstClr val="white"/>
                </a:solidFill>
                <a:effectLst/>
                <a:uLnTx/>
                <a:uFillTx/>
                <a:latin typeface="Segoe UI"/>
                <a:ea typeface="+mn-ea"/>
                <a:cs typeface="+mn-cs"/>
              </a:rPr>
              <a:t>as code to one or many clusters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Application deployment and update at scale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Source control based Safe Deployment Procedures when rolling new applications and configurations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Developer tooling agnostic—use the tools they want</a:t>
            </a:r>
          </a:p>
        </p:txBody>
      </p:sp>
      <p:sp>
        <p:nvSpPr>
          <p:cNvPr id="55" name="Rectangle: Rounded Corners 54">
            <a:extLst>
              <a:ext uri="{FF2B5EF4-FFF2-40B4-BE49-F238E27FC236}">
                <a16:creationId xmlns:a16="http://schemas.microsoft.com/office/drawing/2014/main" id="{0DEE6E1D-6CF8-4B37-954A-6F925913C2F3}"/>
              </a:ext>
            </a:extLst>
          </p:cNvPr>
          <p:cNvSpPr/>
          <p:nvPr/>
        </p:nvSpPr>
        <p:spPr>
          <a:xfrm>
            <a:off x="7711960" y="408467"/>
            <a:ext cx="3264693" cy="780623"/>
          </a:xfrm>
          <a:prstGeom prst="round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Azure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Azure Policy, </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 API, CLI…)</a:t>
            </a:r>
          </a:p>
        </p:txBody>
      </p:sp>
    </p:spTree>
    <p:extLst>
      <p:ext uri="{BB962C8B-B14F-4D97-AF65-F5344CB8AC3E}">
        <p14:creationId xmlns:p14="http://schemas.microsoft.com/office/powerpoint/2010/main" val="38346115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36FFF67A-36B8-4B76-B39E-5F7FFFC52C2A}"/>
              </a:ext>
            </a:extLst>
          </p:cNvPr>
          <p:cNvPicPr>
            <a:picLocks noChangeAspect="1"/>
          </p:cNvPicPr>
          <p:nvPr/>
        </p:nvPicPr>
        <p:blipFill>
          <a:blip r:embed="rId3"/>
          <a:stretch>
            <a:fillRect/>
          </a:stretch>
        </p:blipFill>
        <p:spPr>
          <a:xfrm>
            <a:off x="833402" y="1179240"/>
            <a:ext cx="10525196" cy="4499519"/>
          </a:xfrm>
          <a:prstGeom prst="rect">
            <a:avLst/>
          </a:prstGeom>
          <a:noFill/>
        </p:spPr>
      </p:pic>
    </p:spTree>
    <p:extLst>
      <p:ext uri="{BB962C8B-B14F-4D97-AF65-F5344CB8AC3E}">
        <p14:creationId xmlns:p14="http://schemas.microsoft.com/office/powerpoint/2010/main" val="34394006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92DD10-3A53-4AD5-9407-467B395CBA27}"/>
              </a:ext>
            </a:extLst>
          </p:cNvPr>
          <p:cNvPicPr>
            <a:picLocks noChangeAspect="1"/>
          </p:cNvPicPr>
          <p:nvPr/>
        </p:nvPicPr>
        <p:blipFill>
          <a:blip r:embed="rId3"/>
          <a:stretch>
            <a:fillRect/>
          </a:stretch>
        </p:blipFill>
        <p:spPr>
          <a:xfrm>
            <a:off x="765104" y="997795"/>
            <a:ext cx="10661792" cy="4862409"/>
          </a:xfrm>
          <a:prstGeom prst="rect">
            <a:avLst/>
          </a:prstGeom>
        </p:spPr>
      </p:pic>
    </p:spTree>
    <p:extLst>
      <p:ext uri="{BB962C8B-B14F-4D97-AF65-F5344CB8AC3E}">
        <p14:creationId xmlns:p14="http://schemas.microsoft.com/office/powerpoint/2010/main" val="750596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a:xfrm>
            <a:off x="588263" y="457200"/>
            <a:ext cx="11018520" cy="861774"/>
          </a:xfrm>
        </p:spPr>
        <p:txBody>
          <a:bodyPr/>
          <a:lstStyle/>
          <a:p>
            <a:pPr algn="ctr"/>
            <a:r>
              <a:rPr lang="en-US"/>
              <a:t>Azure Arc enabled Kubernetes</a:t>
            </a:r>
            <a:br>
              <a:rPr lang="en-US"/>
            </a:br>
            <a:r>
              <a:rPr lang="en-US" sz="2000">
                <a:latin typeface="+mn-lt"/>
              </a:rPr>
              <a:t>Connect, manage, and operate Kubernetes clusters and applications running anywhere using Azure Arc</a:t>
            </a:r>
          </a:p>
        </p:txBody>
      </p:sp>
      <p:sp>
        <p:nvSpPr>
          <p:cNvPr id="13" name="Rectangle 12" descr="Now in preview&#10;">
            <a:extLst>
              <a:ext uri="{FF2B5EF4-FFF2-40B4-BE49-F238E27FC236}">
                <a16:creationId xmlns:a16="http://schemas.microsoft.com/office/drawing/2014/main" id="{C73F817C-3A55-4E90-8A52-4F12DE7A5437}"/>
              </a:ext>
            </a:extLst>
          </p:cNvPr>
          <p:cNvSpPr/>
          <p:nvPr/>
        </p:nvSpPr>
        <p:spPr bwMode="auto">
          <a:xfrm>
            <a:off x="9276894" y="487395"/>
            <a:ext cx="1431599" cy="444687"/>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Now in Preview</a:t>
            </a:r>
          </a:p>
        </p:txBody>
      </p:sp>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1230020" y="1750830"/>
            <a:ext cx="9769476" cy="3092613"/>
            <a:chOff x="1325947" y="7758131"/>
            <a:chExt cx="9769476"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316764" cy="3086016"/>
              <a:chOff x="2567446" y="2092731"/>
              <a:chExt cx="2316764"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598210" y="3549425"/>
                <a:ext cx="2286000" cy="3306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Configure</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577787" y="4074802"/>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Configure </a:t>
                </a:r>
                <a:r>
                  <a:rPr kumimoji="0" lang="en-US" sz="1100" b="0" i="0" u="none" strike="noStrike" kern="1200" cap="none" spc="0" normalizeH="0" baseline="0" noProof="0" err="1">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GitOps</a:t>
                </a: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workflows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Enforce desired state across clusters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Namespace support</a:t>
                </a: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25947" y="7758131"/>
              <a:ext cx="2303820" cy="3086016"/>
              <a:chOff x="194727" y="2092731"/>
              <a:chExt cx="2303820"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212547" y="3572262"/>
                <a:ext cx="2286000" cy="29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94727" y="4171885"/>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Support for multiple flavors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to an existing cluster</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OSS ecosystem friendly</a:t>
                </a:r>
              </a:p>
            </p:txBody>
          </p:sp>
        </p:grpSp>
        <p:grpSp>
          <p:nvGrpSpPr>
            <p:cNvPr id="24" name="Group 23">
              <a:extLst>
                <a:ext uri="{FF2B5EF4-FFF2-40B4-BE49-F238E27FC236}">
                  <a16:creationId xmlns:a16="http://schemas.microsoft.com/office/drawing/2014/main" id="{35E6DC80-17FC-4D4D-BF9A-320E7436E9AE}"/>
                </a:ext>
              </a:extLst>
            </p:cNvPr>
            <p:cNvGrpSpPr/>
            <p:nvPr/>
          </p:nvGrpSpPr>
          <p:grpSpPr>
            <a:xfrm>
              <a:off x="8785145" y="7764728"/>
              <a:ext cx="2310278" cy="3086016"/>
              <a:chOff x="8458431" y="2248552"/>
              <a:chExt cx="2310278" cy="3086016"/>
            </a:xfrm>
          </p:grpSpPr>
          <p:grpSp>
            <p:nvGrpSpPr>
              <p:cNvPr id="108" name="Group 107">
                <a:extLst>
                  <a:ext uri="{FF2B5EF4-FFF2-40B4-BE49-F238E27FC236}">
                    <a16:creationId xmlns:a16="http://schemas.microsoft.com/office/drawing/2014/main" id="{EC3E673B-7EE6-4CA8-A537-5646874BDE6A}"/>
                  </a:ext>
                </a:extLst>
              </p:cNvPr>
              <p:cNvGrpSpPr/>
              <p:nvPr/>
            </p:nvGrpSpPr>
            <p:grpSpPr>
              <a:xfrm>
                <a:off x="8458431" y="2248552"/>
                <a:ext cx="2310278" cy="3086016"/>
                <a:chOff x="4926228" y="2092731"/>
                <a:chExt cx="2310278" cy="3086016"/>
              </a:xfrm>
            </p:grpSpPr>
            <p:sp>
              <p:nvSpPr>
                <p:cNvPr id="109" name="Rectangle 108">
                  <a:extLst>
                    <a:ext uri="{FF2B5EF4-FFF2-40B4-BE49-F238E27FC236}">
                      <a16:creationId xmlns:a16="http://schemas.microsoft.com/office/drawing/2014/main" id="{1C8286E8-37CF-408C-B3BD-639B263B44C6}"/>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0" name="Rectangle 109">
                  <a:extLst>
                    <a:ext uri="{FF2B5EF4-FFF2-40B4-BE49-F238E27FC236}">
                      <a16:creationId xmlns:a16="http://schemas.microsoft.com/office/drawing/2014/main" id="{F883B5C6-0994-49EC-8AA6-FDDC64CF2E01}"/>
                    </a:ext>
                  </a:extLst>
                </p:cNvPr>
                <p:cNvSpPr/>
                <p:nvPr/>
              </p:nvSpPr>
              <p:spPr bwMode="auto">
                <a:xfrm>
                  <a:off x="4950506" y="338137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Govern </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Secure</a:t>
                  </a:r>
                </a:p>
              </p:txBody>
            </p:sp>
            <p:sp>
              <p:nvSpPr>
                <p:cNvPr id="111" name="Rectangle 110">
                  <a:extLst>
                    <a:ext uri="{FF2B5EF4-FFF2-40B4-BE49-F238E27FC236}">
                      <a16:creationId xmlns:a16="http://schemas.microsoft.com/office/drawing/2014/main" id="{8F6482AE-44F0-454C-BAC9-15E71C025D00}"/>
                    </a:ext>
                  </a:extLst>
                </p:cNvPr>
                <p:cNvSpPr/>
                <p:nvPr/>
              </p:nvSpPr>
              <p:spPr bwMode="auto">
                <a:xfrm>
                  <a:off x="4926228" y="4167619"/>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Built-in Azure Policies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security baseline</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Role-Based Access Control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Compliance across environments</a:t>
                  </a:r>
                </a:p>
              </p:txBody>
            </p:sp>
          </p:grpSp>
          <p:pic>
            <p:nvPicPr>
              <p:cNvPr id="112" name="Graphic 111">
                <a:extLst>
                  <a:ext uri="{FF2B5EF4-FFF2-40B4-BE49-F238E27FC236}">
                    <a16:creationId xmlns:a16="http://schemas.microsoft.com/office/drawing/2014/main" id="{23771219-C4C4-44CA-A189-DB0984CF80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68509" y="2494124"/>
                <a:ext cx="914400" cy="914400"/>
              </a:xfrm>
              <a:prstGeom prst="rect">
                <a:avLst/>
              </a:prstGeom>
            </p:spPr>
          </p:pic>
        </p:grpSp>
        <p:grpSp>
          <p:nvGrpSpPr>
            <p:cNvPr id="23" name="Group 22">
              <a:extLst>
                <a:ext uri="{FF2B5EF4-FFF2-40B4-BE49-F238E27FC236}">
                  <a16:creationId xmlns:a16="http://schemas.microsoft.com/office/drawing/2014/main" id="{91711757-F9BB-4A0E-BE5C-345B4C62D3A8}"/>
                </a:ext>
              </a:extLst>
            </p:cNvPr>
            <p:cNvGrpSpPr/>
            <p:nvPr/>
          </p:nvGrpSpPr>
          <p:grpSpPr>
            <a:xfrm>
              <a:off x="6311816" y="7764728"/>
              <a:ext cx="2317085" cy="3086016"/>
              <a:chOff x="6141346" y="2246320"/>
              <a:chExt cx="2317085" cy="3086016"/>
            </a:xfrm>
          </p:grpSpPr>
          <p:grpSp>
            <p:nvGrpSpPr>
              <p:cNvPr id="4" name="Group 3">
                <a:extLst>
                  <a:ext uri="{FF2B5EF4-FFF2-40B4-BE49-F238E27FC236}">
                    <a16:creationId xmlns:a16="http://schemas.microsoft.com/office/drawing/2014/main" id="{CD9EE8BF-F018-4900-9A1F-FD89E99B4D56}"/>
                  </a:ext>
                </a:extLst>
              </p:cNvPr>
              <p:cNvGrpSpPr/>
              <p:nvPr/>
            </p:nvGrpSpPr>
            <p:grpSpPr>
              <a:xfrm>
                <a:off x="6141346" y="2246320"/>
                <a:ext cx="2317085" cy="3086016"/>
                <a:chOff x="4950506" y="2092731"/>
                <a:chExt cx="2317085" cy="3086016"/>
              </a:xfrm>
            </p:grpSpPr>
            <p:sp>
              <p:nvSpPr>
                <p:cNvPr id="95" name="Rectangle 94">
                  <a:extLst>
                    <a:ext uri="{FF2B5EF4-FFF2-40B4-BE49-F238E27FC236}">
                      <a16:creationId xmlns:a16="http://schemas.microsoft.com/office/drawing/2014/main" id="{F2740021-7FFB-4BFB-A589-7595436879AA}"/>
                    </a:ext>
                  </a:extLst>
                </p:cNvPr>
                <p:cNvSpPr/>
                <p:nvPr/>
              </p:nvSpPr>
              <p:spPr bwMode="auto">
                <a:xfrm>
                  <a:off x="495050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4964001" y="3527828"/>
                  <a:ext cx="2286000" cy="373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Operate</a:t>
                  </a:r>
                  <a:b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and Monitor</a:t>
                  </a: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1591" y="4074801"/>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Azure Monitor Integration</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Health status reporting</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1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Cluster &amp; App observability</a:t>
                  </a:r>
                </a:p>
              </p:txBody>
            </p:sp>
          </p:grpSp>
          <p:pic>
            <p:nvPicPr>
              <p:cNvPr id="11" name="Graphic 10">
                <a:extLst>
                  <a:ext uri="{FF2B5EF4-FFF2-40B4-BE49-F238E27FC236}">
                    <a16:creationId xmlns:a16="http://schemas.microsoft.com/office/drawing/2014/main" id="{F57BF03F-7BEC-416A-AD9C-1C1199722E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7893" y="2544187"/>
                <a:ext cx="752906" cy="840453"/>
              </a:xfrm>
              <a:prstGeom prst="rect">
                <a:avLst/>
              </a:prstGeom>
            </p:spPr>
          </p:pic>
        </p:grpSp>
        <p:pic>
          <p:nvPicPr>
            <p:cNvPr id="14" name="Graphic 13">
              <a:extLst>
                <a:ext uri="{FF2B5EF4-FFF2-40B4-BE49-F238E27FC236}">
                  <a16:creationId xmlns:a16="http://schemas.microsoft.com/office/drawing/2014/main" id="{1B4126F2-6913-4571-82A0-5529FBA9164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48926" y="8019612"/>
              <a:ext cx="841248" cy="841248"/>
            </a:xfrm>
            <a:prstGeom prst="rect">
              <a:avLst/>
            </a:prstGeom>
          </p:spPr>
        </p:pic>
        <p:pic>
          <p:nvPicPr>
            <p:cNvPr id="19" name="Graphic 18">
              <a:extLst>
                <a:ext uri="{FF2B5EF4-FFF2-40B4-BE49-F238E27FC236}">
                  <a16:creationId xmlns:a16="http://schemas.microsoft.com/office/drawing/2014/main" id="{8167A418-0C0A-41C8-A9BF-43B722940D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80786" y="8062595"/>
              <a:ext cx="806165" cy="822960"/>
            </a:xfrm>
            <a:prstGeom prst="rect">
              <a:avLst/>
            </a:prstGeom>
          </p:spPr>
        </p:pic>
      </p:grpSp>
      <p:grpSp>
        <p:nvGrpSpPr>
          <p:cNvPr id="102" name="nodes" descr="nodes">
            <a:extLst>
              <a:ext uri="{FF2B5EF4-FFF2-40B4-BE49-F238E27FC236}">
                <a16:creationId xmlns:a16="http://schemas.microsoft.com/office/drawing/2014/main" id="{AA41F129-A6D4-495F-8429-AE5BDA7B0FD2}"/>
              </a:ext>
            </a:extLst>
          </p:cNvPr>
          <p:cNvGrpSpPr>
            <a:grpSpLocks noChangeAspect="1"/>
          </p:cNvGrpSpPr>
          <p:nvPr/>
        </p:nvGrpSpPr>
        <p:grpSpPr bwMode="auto">
          <a:xfrm>
            <a:off x="1230020" y="5252723"/>
            <a:ext cx="629757" cy="627777"/>
            <a:chOff x="1016" y="765"/>
            <a:chExt cx="318" cy="317"/>
          </a:xfrm>
        </p:grpSpPr>
        <p:sp>
          <p:nvSpPr>
            <p:cNvPr id="103" name="AutoShape 3">
              <a:extLst>
                <a:ext uri="{FF2B5EF4-FFF2-40B4-BE49-F238E27FC236}">
                  <a16:creationId xmlns:a16="http://schemas.microsoft.com/office/drawing/2014/main" id="{8FE03970-AF03-402B-B95F-1D74217EB9A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5">
              <a:extLst>
                <a:ext uri="{FF2B5EF4-FFF2-40B4-BE49-F238E27FC236}">
                  <a16:creationId xmlns:a16="http://schemas.microsoft.com/office/drawing/2014/main" id="{C6253C02-D2FC-4E60-9293-AE9F21837AB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6">
              <a:extLst>
                <a:ext uri="{FF2B5EF4-FFF2-40B4-BE49-F238E27FC236}">
                  <a16:creationId xmlns:a16="http://schemas.microsoft.com/office/drawing/2014/main" id="{698782A7-E89F-4F9B-AC99-C31F9D4A7826}"/>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102E7504-D199-42AC-A8E4-1A1BFE525C1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62F84C8F-C13C-4D4C-A45F-8AAB05D1A83A}"/>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9">
              <a:extLst>
                <a:ext uri="{FF2B5EF4-FFF2-40B4-BE49-F238E27FC236}">
                  <a16:creationId xmlns:a16="http://schemas.microsoft.com/office/drawing/2014/main" id="{D67F228D-B235-4A34-AB99-1FCD67976442}"/>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0">
              <a:extLst>
                <a:ext uri="{FF2B5EF4-FFF2-40B4-BE49-F238E27FC236}">
                  <a16:creationId xmlns:a16="http://schemas.microsoft.com/office/drawing/2014/main" id="{369FF15C-CB03-400E-82EC-E2D42D17B711}"/>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
              <a:extLst>
                <a:ext uri="{FF2B5EF4-FFF2-40B4-BE49-F238E27FC236}">
                  <a16:creationId xmlns:a16="http://schemas.microsoft.com/office/drawing/2014/main" id="{C12759BD-6101-4B30-B473-2BE96FBDB4C9}"/>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Oval 12">
              <a:extLst>
                <a:ext uri="{FF2B5EF4-FFF2-40B4-BE49-F238E27FC236}">
                  <a16:creationId xmlns:a16="http://schemas.microsoft.com/office/drawing/2014/main" id="{29CF364A-2D17-4058-9991-A9768893DFA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3">
              <a:extLst>
                <a:ext uri="{FF2B5EF4-FFF2-40B4-BE49-F238E27FC236}">
                  <a16:creationId xmlns:a16="http://schemas.microsoft.com/office/drawing/2014/main" id="{1EDFE87B-5403-4A03-9FEF-E4AF80BA3BCA}"/>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Oval 14">
              <a:extLst>
                <a:ext uri="{FF2B5EF4-FFF2-40B4-BE49-F238E27FC236}">
                  <a16:creationId xmlns:a16="http://schemas.microsoft.com/office/drawing/2014/main" id="{DC679819-9FB7-41DB-9DF9-53FF88DC9553}"/>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5">
              <a:extLst>
                <a:ext uri="{FF2B5EF4-FFF2-40B4-BE49-F238E27FC236}">
                  <a16:creationId xmlns:a16="http://schemas.microsoft.com/office/drawing/2014/main" id="{77FAC4F4-192D-418C-BF8E-B157837BFCD5}"/>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16">
              <a:extLst>
                <a:ext uri="{FF2B5EF4-FFF2-40B4-BE49-F238E27FC236}">
                  <a16:creationId xmlns:a16="http://schemas.microsoft.com/office/drawing/2014/main" id="{69E4CE3A-C486-483D-BAB2-09024104C8E3}"/>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17">
              <a:extLst>
                <a:ext uri="{FF2B5EF4-FFF2-40B4-BE49-F238E27FC236}">
                  <a16:creationId xmlns:a16="http://schemas.microsoft.com/office/drawing/2014/main" id="{78D4647C-4C62-432F-9E5A-40388EC2443E}"/>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8">
              <a:extLst>
                <a:ext uri="{FF2B5EF4-FFF2-40B4-BE49-F238E27FC236}">
                  <a16:creationId xmlns:a16="http://schemas.microsoft.com/office/drawing/2014/main" id="{FEFD7D64-BC5A-454B-BBE7-7EF2A2F63BB6}"/>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7" name="Group 96" descr="Any infrastructre, any Kubernetes">
            <a:extLst>
              <a:ext uri="{FF2B5EF4-FFF2-40B4-BE49-F238E27FC236}">
                <a16:creationId xmlns:a16="http://schemas.microsoft.com/office/drawing/2014/main" id="{0786A93E-2D28-4507-8622-96CE79A38AE5}"/>
              </a:ext>
            </a:extLst>
          </p:cNvPr>
          <p:cNvGrpSpPr/>
          <p:nvPr/>
        </p:nvGrpSpPr>
        <p:grpSpPr>
          <a:xfrm>
            <a:off x="2108200" y="5516368"/>
            <a:ext cx="8026400" cy="104449"/>
            <a:chOff x="2108200" y="5643727"/>
            <a:chExt cx="8026400" cy="104449"/>
          </a:xfrm>
        </p:grpSpPr>
        <p:cxnSp>
          <p:nvCxnSpPr>
            <p:cNvPr id="98" name="Straight Connector 97">
              <a:extLst>
                <a:ext uri="{FF2B5EF4-FFF2-40B4-BE49-F238E27FC236}">
                  <a16:creationId xmlns:a16="http://schemas.microsoft.com/office/drawing/2014/main" id="{DC930671-A359-47C7-B15B-5D417E873CD1}"/>
                </a:ext>
              </a:extLst>
            </p:cNvPr>
            <p:cNvCxnSpPr>
              <a:cxnSpLocks/>
            </p:cNvCxnSpPr>
            <p:nvPr/>
          </p:nvCxnSpPr>
          <p:spPr>
            <a:xfrm>
              <a:off x="2108200" y="5695949"/>
              <a:ext cx="8026400" cy="0"/>
            </a:xfrm>
            <a:prstGeom prst="line">
              <a:avLst/>
            </a:pr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9" name="Rectangle 40">
              <a:extLst>
                <a:ext uri="{FF2B5EF4-FFF2-40B4-BE49-F238E27FC236}">
                  <a16:creationId xmlns:a16="http://schemas.microsoft.com/office/drawing/2014/main" id="{F967D88B-F228-4897-8EEF-C3B06AD48676}"/>
                </a:ext>
              </a:extLst>
            </p:cNvPr>
            <p:cNvSpPr/>
            <p:nvPr/>
          </p:nvSpPr>
          <p:spPr bwMode="auto">
            <a:xfrm rot="8100000">
              <a:off x="10014327"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0" name="Rectangle 40">
              <a:extLst>
                <a:ext uri="{FF2B5EF4-FFF2-40B4-BE49-F238E27FC236}">
                  <a16:creationId xmlns:a16="http://schemas.microsoft.com/office/drawing/2014/main" id="{FAA9B448-A110-4278-9EE3-E65D6B435518}"/>
                </a:ext>
              </a:extLst>
            </p:cNvPr>
            <p:cNvSpPr/>
            <p:nvPr/>
          </p:nvSpPr>
          <p:spPr bwMode="auto">
            <a:xfrm rot="13500000" flipH="1">
              <a:off x="2129833" y="5643727"/>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01" name="Rectangle 100">
            <a:extLst>
              <a:ext uri="{FF2B5EF4-FFF2-40B4-BE49-F238E27FC236}">
                <a16:creationId xmlns:a16="http://schemas.microsoft.com/office/drawing/2014/main" id="{17F5CE13-F081-4613-BF3A-C376BD9C74CF}"/>
              </a:ext>
            </a:extLst>
          </p:cNvPr>
          <p:cNvSpPr/>
          <p:nvPr/>
        </p:nvSpPr>
        <p:spPr bwMode="auto">
          <a:xfrm>
            <a:off x="3991361" y="5337759"/>
            <a:ext cx="4209294"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 any Kubernetes</a:t>
            </a:r>
          </a:p>
        </p:txBody>
      </p:sp>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6652" y="5301812"/>
            <a:ext cx="533400" cy="533398"/>
          </a:xfrm>
          <a:prstGeom prst="rect">
            <a:avLst/>
          </a:prstGeom>
        </p:spPr>
      </p:pic>
      <p:grpSp>
        <p:nvGrpSpPr>
          <p:cNvPr id="27" name="Group 26" descr="Kubernetes icons">
            <a:extLst>
              <a:ext uri="{FF2B5EF4-FFF2-40B4-BE49-F238E27FC236}">
                <a16:creationId xmlns:a16="http://schemas.microsoft.com/office/drawing/2014/main" id="{3FAA0D57-2A51-4446-9632-CD81F5B65CFF}"/>
              </a:ext>
            </a:extLst>
          </p:cNvPr>
          <p:cNvGrpSpPr/>
          <p:nvPr/>
        </p:nvGrpSpPr>
        <p:grpSpPr>
          <a:xfrm>
            <a:off x="2096775" y="5788497"/>
            <a:ext cx="2994435" cy="648505"/>
            <a:chOff x="2096775" y="5788497"/>
            <a:chExt cx="2994435" cy="648505"/>
          </a:xfrm>
        </p:grpSpPr>
        <p:grpSp>
          <p:nvGrpSpPr>
            <p:cNvPr id="26" name="Group 25">
              <a:extLst>
                <a:ext uri="{FF2B5EF4-FFF2-40B4-BE49-F238E27FC236}">
                  <a16:creationId xmlns:a16="http://schemas.microsoft.com/office/drawing/2014/main" id="{72A3CEFA-09B6-4A83-8614-35EDB7150EB1}"/>
                </a:ext>
              </a:extLst>
            </p:cNvPr>
            <p:cNvGrpSpPr/>
            <p:nvPr/>
          </p:nvGrpSpPr>
          <p:grpSpPr>
            <a:xfrm>
              <a:off x="3390923" y="5788497"/>
              <a:ext cx="426700" cy="648505"/>
              <a:chOff x="3390923" y="5788497"/>
              <a:chExt cx="426700" cy="648505"/>
            </a:xfrm>
          </p:grpSpPr>
          <p:sp>
            <p:nvSpPr>
              <p:cNvPr id="63" name="TextBox 1090">
                <a:extLst>
                  <a:ext uri="{FF2B5EF4-FFF2-40B4-BE49-F238E27FC236}">
                    <a16:creationId xmlns:a16="http://schemas.microsoft.com/office/drawing/2014/main" id="{D89588A6-E262-4C59-88B4-814F196064D9}"/>
                  </a:ext>
                </a:extLst>
              </p:cNvPr>
              <p:cNvSpPr txBox="1"/>
              <p:nvPr/>
            </p:nvSpPr>
            <p:spPr>
              <a:xfrm>
                <a:off x="3390923" y="6206170"/>
                <a:ext cx="42670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rPr>
                  <a:t>AKS</a:t>
                </a:r>
              </a:p>
            </p:txBody>
          </p:sp>
          <p:pic>
            <p:nvPicPr>
              <p:cNvPr id="17" name="Graphic 16">
                <a:extLst>
                  <a:ext uri="{FF2B5EF4-FFF2-40B4-BE49-F238E27FC236}">
                    <a16:creationId xmlns:a16="http://schemas.microsoft.com/office/drawing/2014/main" id="{2352F402-3AC4-416B-901C-49EFB997BE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grpSp>
        <p:grpSp>
          <p:nvGrpSpPr>
            <p:cNvPr id="51" name="Group 50">
              <a:extLst>
                <a:ext uri="{FF2B5EF4-FFF2-40B4-BE49-F238E27FC236}">
                  <a16:creationId xmlns:a16="http://schemas.microsoft.com/office/drawing/2014/main" id="{2000BA1D-6CDF-4293-A764-D7446079E76A}"/>
                </a:ext>
              </a:extLst>
            </p:cNvPr>
            <p:cNvGrpSpPr/>
            <p:nvPr/>
          </p:nvGrpSpPr>
          <p:grpSpPr>
            <a:xfrm>
              <a:off x="4072098" y="5809058"/>
              <a:ext cx="1019112" cy="627944"/>
              <a:chOff x="3786338" y="5452251"/>
              <a:chExt cx="1019112" cy="627944"/>
            </a:xfrm>
          </p:grpSpPr>
          <p:pic>
            <p:nvPicPr>
              <p:cNvPr id="83" name="Picture 4" descr="Image result for openshift">
                <a:extLst>
                  <a:ext uri="{FF2B5EF4-FFF2-40B4-BE49-F238E27FC236}">
                    <a16:creationId xmlns:a16="http://schemas.microsoft.com/office/drawing/2014/main" id="{7BE95E78-E26F-4E14-82F0-D453826EE3B7}"/>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4074781" y="5452251"/>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1090">
                <a:extLst>
                  <a:ext uri="{FF2B5EF4-FFF2-40B4-BE49-F238E27FC236}">
                    <a16:creationId xmlns:a16="http://schemas.microsoft.com/office/drawing/2014/main" id="{E2CCCF24-9D60-4785-A3D7-6EEB5D0F154F}"/>
                  </a:ext>
                </a:extLst>
              </p:cNvPr>
              <p:cNvSpPr txBox="1"/>
              <p:nvPr/>
            </p:nvSpPr>
            <p:spPr>
              <a:xfrm>
                <a:off x="3786338" y="5849363"/>
                <a:ext cx="1019112"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rPr>
                  <a:t>OpenShift</a:t>
                </a:r>
              </a:p>
            </p:txBody>
          </p:sp>
        </p:grpSp>
        <p:grpSp>
          <p:nvGrpSpPr>
            <p:cNvPr id="52" name="Group 51">
              <a:extLst>
                <a:ext uri="{FF2B5EF4-FFF2-40B4-BE49-F238E27FC236}">
                  <a16:creationId xmlns:a16="http://schemas.microsoft.com/office/drawing/2014/main" id="{FB0C20D4-B4C1-48DF-992A-DA04C06F618C}"/>
                </a:ext>
              </a:extLst>
            </p:cNvPr>
            <p:cNvGrpSpPr/>
            <p:nvPr/>
          </p:nvGrpSpPr>
          <p:grpSpPr>
            <a:xfrm>
              <a:off x="2096775" y="5793906"/>
              <a:ext cx="1019112" cy="643096"/>
              <a:chOff x="875403" y="3328267"/>
              <a:chExt cx="1019112" cy="643096"/>
            </a:xfrm>
          </p:grpSpPr>
          <p:pic>
            <p:nvPicPr>
              <p:cNvPr id="81" name="Kubernetes" descr="Kubernetes">
                <a:extLst>
                  <a:ext uri="{FF2B5EF4-FFF2-40B4-BE49-F238E27FC236}">
                    <a16:creationId xmlns:a16="http://schemas.microsoft.com/office/drawing/2014/main" id="{004D747B-DD39-43C5-B3E6-5CFED955BE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93106" y="3328267"/>
                <a:ext cx="365763" cy="365760"/>
              </a:xfrm>
              <a:prstGeom prst="rect">
                <a:avLst/>
              </a:prstGeom>
            </p:spPr>
          </p:pic>
          <p:sp>
            <p:nvSpPr>
              <p:cNvPr id="82" name="TextBox 1090">
                <a:extLst>
                  <a:ext uri="{FF2B5EF4-FFF2-40B4-BE49-F238E27FC236}">
                    <a16:creationId xmlns:a16="http://schemas.microsoft.com/office/drawing/2014/main" id="{28CCBB36-AF1B-4970-B168-CBCE2E08035E}"/>
                  </a:ext>
                </a:extLst>
              </p:cNvPr>
              <p:cNvSpPr txBox="1"/>
              <p:nvPr/>
            </p:nvSpPr>
            <p:spPr>
              <a:xfrm>
                <a:off x="875403" y="3740531"/>
                <a:ext cx="1019112"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ea typeface="+mn-ea"/>
                    <a:cs typeface="Segoe UI Semibold" panose="020B0502040204020203" pitchFamily="34" charset="0"/>
                  </a:rPr>
                  <a:t>kubeadm</a:t>
                </a:r>
                <a:endParaRPr kumimoji="0" lang="en-US" sz="900" b="0" i="0" u="none" strike="noStrike" kern="1200" cap="none" spc="0" normalizeH="0" baseline="0" noProof="0">
                  <a:ln>
                    <a:noFill/>
                  </a:ln>
                  <a:solidFill>
                    <a:srgbClr val="FFFFFF"/>
                  </a:solidFill>
                  <a:effectLst/>
                  <a:uLnTx/>
                  <a:uFillTx/>
                  <a:ea typeface="+mn-ea"/>
                  <a:cs typeface="Segoe UI Semibold" panose="020B0502040204020203" pitchFamily="34" charset="0"/>
                </a:endParaRPr>
              </a:p>
            </p:txBody>
          </p:sp>
        </p:grpSp>
      </p:grpSp>
      <p:grpSp>
        <p:nvGrpSpPr>
          <p:cNvPr id="22" name="Group 21" descr="Kubernetes icons">
            <a:extLst>
              <a:ext uri="{FF2B5EF4-FFF2-40B4-BE49-F238E27FC236}">
                <a16:creationId xmlns:a16="http://schemas.microsoft.com/office/drawing/2014/main" id="{CA70E83F-0F8C-468E-A9D4-60C4CA530DFE}"/>
              </a:ext>
            </a:extLst>
          </p:cNvPr>
          <p:cNvGrpSpPr/>
          <p:nvPr/>
        </p:nvGrpSpPr>
        <p:grpSpPr>
          <a:xfrm>
            <a:off x="7146081" y="5793674"/>
            <a:ext cx="3035219" cy="643328"/>
            <a:chOff x="7647283" y="5877271"/>
            <a:chExt cx="3035219" cy="643328"/>
          </a:xfrm>
        </p:grpSpPr>
        <p:grpSp>
          <p:nvGrpSpPr>
            <p:cNvPr id="54" name="Group 53">
              <a:extLst>
                <a:ext uri="{FF2B5EF4-FFF2-40B4-BE49-F238E27FC236}">
                  <a16:creationId xmlns:a16="http://schemas.microsoft.com/office/drawing/2014/main" id="{44924937-F0BF-4AAB-94ED-60D481F1DD47}"/>
                </a:ext>
              </a:extLst>
            </p:cNvPr>
            <p:cNvGrpSpPr/>
            <p:nvPr/>
          </p:nvGrpSpPr>
          <p:grpSpPr>
            <a:xfrm>
              <a:off x="8768541" y="5893149"/>
              <a:ext cx="873957" cy="627450"/>
              <a:chOff x="9067542" y="5486543"/>
              <a:chExt cx="873957" cy="627450"/>
            </a:xfrm>
          </p:grpSpPr>
          <p:pic>
            <p:nvPicPr>
              <p:cNvPr id="61" name="Shape 339" descr="Container-Engine_256px.png">
                <a:extLst>
                  <a:ext uri="{FF2B5EF4-FFF2-40B4-BE49-F238E27FC236}">
                    <a16:creationId xmlns:a16="http://schemas.microsoft.com/office/drawing/2014/main" id="{E58C045D-9299-4059-832A-EF1E630D2F19}"/>
                  </a:ext>
                </a:extLst>
              </p:cNvPr>
              <p:cNvPicPr preferRelativeResize="0"/>
              <p:nvPr/>
            </p:nvPicPr>
            <p:blipFill rotWithShape="1">
              <a:blip r:embed="rId16"/>
              <a:srcRect t="5092" b="5092"/>
              <a:stretch/>
            </p:blipFill>
            <p:spPr>
              <a:xfrm>
                <a:off x="9307925" y="5486543"/>
                <a:ext cx="393192" cy="365760"/>
              </a:xfrm>
              <a:prstGeom prst="rect">
                <a:avLst/>
              </a:prstGeom>
            </p:spPr>
          </p:pic>
          <p:sp>
            <p:nvSpPr>
              <p:cNvPr id="62" name="TextBox 61">
                <a:extLst>
                  <a:ext uri="{FF2B5EF4-FFF2-40B4-BE49-F238E27FC236}">
                    <a16:creationId xmlns:a16="http://schemas.microsoft.com/office/drawing/2014/main" id="{67456DAA-CC97-438D-A8F9-33EA82E1B131}"/>
                  </a:ext>
                </a:extLst>
              </p:cNvPr>
              <p:cNvSpPr txBox="1"/>
              <p:nvPr/>
            </p:nvSpPr>
            <p:spPr>
              <a:xfrm>
                <a:off x="9067542" y="5883161"/>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GKE</a:t>
                </a:r>
              </a:p>
            </p:txBody>
          </p:sp>
        </p:grpSp>
        <p:grpSp>
          <p:nvGrpSpPr>
            <p:cNvPr id="55" name="Group 54">
              <a:extLst>
                <a:ext uri="{FF2B5EF4-FFF2-40B4-BE49-F238E27FC236}">
                  <a16:creationId xmlns:a16="http://schemas.microsoft.com/office/drawing/2014/main" id="{7879F29E-8E1F-4F1E-B261-EBE927570C97}"/>
                </a:ext>
              </a:extLst>
            </p:cNvPr>
            <p:cNvGrpSpPr/>
            <p:nvPr/>
          </p:nvGrpSpPr>
          <p:grpSpPr>
            <a:xfrm>
              <a:off x="7647283" y="5905349"/>
              <a:ext cx="1160246" cy="615250"/>
              <a:chOff x="7603407" y="5480114"/>
              <a:chExt cx="1160246" cy="615250"/>
            </a:xfrm>
          </p:grpSpPr>
          <p:sp>
            <p:nvSpPr>
              <p:cNvPr id="56" name="Rectangle 55">
                <a:extLst>
                  <a:ext uri="{FF2B5EF4-FFF2-40B4-BE49-F238E27FC236}">
                    <a16:creationId xmlns:a16="http://schemas.microsoft.com/office/drawing/2014/main" id="{CD8F8BC6-A84F-4E3B-8CB4-19198C264679}"/>
                  </a:ext>
                </a:extLst>
              </p:cNvPr>
              <p:cNvSpPr/>
              <p:nvPr/>
            </p:nvSpPr>
            <p:spPr>
              <a:xfrm>
                <a:off x="7603407" y="5864532"/>
                <a:ext cx="11602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ea typeface="+mn-ea"/>
                  <a:cs typeface="Segoe UI" pitchFamily="34" charset="0"/>
                </a:endParaRPr>
              </a:p>
            </p:txBody>
          </p:sp>
          <p:grpSp>
            <p:nvGrpSpPr>
              <p:cNvPr id="57" name="Graphic 6">
                <a:extLst>
                  <a:ext uri="{FF2B5EF4-FFF2-40B4-BE49-F238E27FC236}">
                    <a16:creationId xmlns:a16="http://schemas.microsoft.com/office/drawing/2014/main" id="{2EAC0DE5-A91F-4F23-956B-44856BE0F540}"/>
                  </a:ext>
                </a:extLst>
              </p:cNvPr>
              <p:cNvGrpSpPr/>
              <p:nvPr/>
            </p:nvGrpSpPr>
            <p:grpSpPr>
              <a:xfrm>
                <a:off x="8022426" y="5480114"/>
                <a:ext cx="336385" cy="365760"/>
                <a:chOff x="8069129" y="5583999"/>
                <a:chExt cx="226630" cy="246421"/>
              </a:xfrm>
              <a:solidFill>
                <a:srgbClr val="FFFFFF"/>
              </a:solidFill>
            </p:grpSpPr>
            <p:sp>
              <p:nvSpPr>
                <p:cNvPr id="58" name="Freeform: Shape 57">
                  <a:extLst>
                    <a:ext uri="{FF2B5EF4-FFF2-40B4-BE49-F238E27FC236}">
                      <a16:creationId xmlns:a16="http://schemas.microsoft.com/office/drawing/2014/main" id="{B99B064F-4479-493A-8C89-F763FEFDBB9C}"/>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59" name="Freeform: Shape 58">
                  <a:extLst>
                    <a:ext uri="{FF2B5EF4-FFF2-40B4-BE49-F238E27FC236}">
                      <a16:creationId xmlns:a16="http://schemas.microsoft.com/office/drawing/2014/main" id="{DECA76F3-A24F-41C8-9701-770770304C54}"/>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sp>
              <p:nvSpPr>
                <p:cNvPr id="60" name="Freeform: Shape 59">
                  <a:extLst>
                    <a:ext uri="{FF2B5EF4-FFF2-40B4-BE49-F238E27FC236}">
                      <a16:creationId xmlns:a16="http://schemas.microsoft.com/office/drawing/2014/main" id="{C3D27036-9D8D-4D16-907C-32A17F3DCEE2}"/>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ea typeface="+mn-ea"/>
                    <a:cs typeface="+mn-cs"/>
                  </a:endParaRPr>
                </a:p>
              </p:txBody>
            </p:sp>
          </p:grpSp>
        </p:grpSp>
        <p:pic>
          <p:nvPicPr>
            <p:cNvPr id="20" name="Picture 19" descr="A picture containing object, clock&#10;&#10;Description automatically generated">
              <a:extLst>
                <a:ext uri="{FF2B5EF4-FFF2-40B4-BE49-F238E27FC236}">
                  <a16:creationId xmlns:a16="http://schemas.microsoft.com/office/drawing/2014/main" id="{EC67895E-FD73-4AB8-B6EB-DE08D33D084C}"/>
                </a:ext>
              </a:extLst>
            </p:cNvPr>
            <p:cNvPicPr>
              <a:picLocks noChangeAspect="1"/>
            </p:cNvPicPr>
            <p:nvPr/>
          </p:nvPicPr>
          <p:blipFill>
            <a:blip r:embed="rId17"/>
            <a:stretch>
              <a:fillRect/>
            </a:stretch>
          </p:blipFill>
          <p:spPr>
            <a:xfrm>
              <a:off x="9975588" y="5877271"/>
              <a:ext cx="393191" cy="390032"/>
            </a:xfrm>
            <a:prstGeom prst="rect">
              <a:avLst/>
            </a:prstGeom>
          </p:spPr>
        </p:pic>
        <p:sp>
          <p:nvSpPr>
            <p:cNvPr id="21" name="TextBox 20">
              <a:extLst>
                <a:ext uri="{FF2B5EF4-FFF2-40B4-BE49-F238E27FC236}">
                  <a16:creationId xmlns:a16="http://schemas.microsoft.com/office/drawing/2014/main" id="{3F76E874-97C3-4B23-A6DF-58C13C64A309}"/>
                </a:ext>
              </a:extLst>
            </p:cNvPr>
            <p:cNvSpPr txBox="1"/>
            <p:nvPr/>
          </p:nvSpPr>
          <p:spPr>
            <a:xfrm>
              <a:off x="9661863" y="6289767"/>
              <a:ext cx="1020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ea typeface="+mn-ea"/>
                  <a:cs typeface="Segoe UI" pitchFamily="34" charset="0"/>
                </a:rPr>
                <a:t>VMware Tanzu</a:t>
              </a:r>
            </a:p>
          </p:txBody>
        </p:sp>
      </p:grpSp>
    </p:spTree>
    <p:extLst>
      <p:ext uri="{BB962C8B-B14F-4D97-AF65-F5344CB8AC3E}">
        <p14:creationId xmlns:p14="http://schemas.microsoft.com/office/powerpoint/2010/main" val="1559078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299"/>
                                          </p:stCondLst>
                                        </p:cTn>
                                        <p:tgtEl>
                                          <p:spTgt spid="208"/>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300" fill="hold"/>
                                        <p:tgtEl>
                                          <p:spTgt spid="208"/>
                                        </p:tgtEl>
                                      </p:cBhvr>
                                      <p:by x="0" y="0"/>
                                    </p:animScale>
                                  </p:childTnLst>
                                </p:cTn>
                              </p:par>
                              <p:par>
                                <p:cTn id="9" presetID="16" presetClass="entr" presetSubtype="37" fill="hold" nodeType="with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barn(outVertical)">
                                      <p:cBhvr>
                                        <p:cTn id="11" dur="500"/>
                                        <p:tgtEl>
                                          <p:spTgt spid="9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500"/>
                                        <p:tgtEl>
                                          <p:spTgt spid="101"/>
                                        </p:tgtEl>
                                      </p:cBhvr>
                                    </p:animEffect>
                                  </p:childTnLst>
                                </p:cTn>
                              </p:par>
                              <p:par>
                                <p:cTn id="15" presetID="42" presetClass="path" presetSubtype="0" decel="100000" fill="hold" grpId="1" nodeType="withEffect">
                                  <p:stCondLst>
                                    <p:cond delay="0"/>
                                  </p:stCondLst>
                                  <p:childTnLst>
                                    <p:animMotion origin="layout" path="M 0 4.44444E-6 L 0 0.01898 " pathEditMode="relative" rAng="0" ptsTypes="AA">
                                      <p:cBhvr>
                                        <p:cTn id="16" dur="700" spd="-100000" fill="hold"/>
                                        <p:tgtEl>
                                          <p:spTgt spid="101"/>
                                        </p:tgtEl>
                                        <p:attrNameLst>
                                          <p:attrName>ppt_x</p:attrName>
                                          <p:attrName>ppt_y</p:attrName>
                                        </p:attrNameLst>
                                      </p:cBhvr>
                                      <p:rCtr x="0" y="949"/>
                                    </p:animMotion>
                                  </p:childTnLst>
                                </p:cTn>
                              </p:par>
                              <p:par>
                                <p:cTn id="17" presetID="1" presetClass="entr" presetSubtype="0" fill="hold" nodeType="withEffect">
                                  <p:stCondLst>
                                    <p:cond delay="0"/>
                                  </p:stCondLst>
                                  <p:childTnLst>
                                    <p:set>
                                      <p:cBhvr>
                                        <p:cTn id="18" dur="1" fill="hold">
                                          <p:stCondLst>
                                            <p:cond delay="299"/>
                                          </p:stCondLst>
                                        </p:cTn>
                                        <p:tgtEl>
                                          <p:spTgt spid="102"/>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2"/>
                                        </p:tgtEl>
                                      </p:cBhvr>
                                      <p:by x="0" y="0"/>
                                    </p:animScale>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42" presetClass="path" presetSubtype="0" decel="100000" fill="hold" nodeType="withEffect">
                                  <p:stCondLst>
                                    <p:cond delay="0"/>
                                  </p:stCondLst>
                                  <p:childTnLst>
                                    <p:animMotion origin="layout" path="M 3.125E-6 3.33333E-6 L 3.125E-6 0.01898 " pathEditMode="relative" rAng="0" ptsTypes="AA">
                                      <p:cBhvr>
                                        <p:cTn id="25" dur="700" spd="-100000" fill="hold"/>
                                        <p:tgtEl>
                                          <p:spTgt spid="22"/>
                                        </p:tgtEl>
                                        <p:attrNameLst>
                                          <p:attrName>ppt_x</p:attrName>
                                          <p:attrName>ppt_y</p:attrName>
                                        </p:attrNameLst>
                                      </p:cBhvr>
                                      <p:rCtr x="0" y="949"/>
                                    </p:animMotion>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42" presetClass="path" presetSubtype="0" decel="100000" fill="hold" nodeType="withEffect">
                                  <p:stCondLst>
                                    <p:cond delay="0"/>
                                  </p:stCondLst>
                                  <p:childTnLst>
                                    <p:animMotion origin="layout" path="M 3.125E-6 3.33333E-6 L 3.125E-6 0.01898 " pathEditMode="relative" rAng="0" ptsTypes="AA">
                                      <p:cBhvr>
                                        <p:cTn id="30" dur="700" spd="-100000" fill="hold"/>
                                        <p:tgtEl>
                                          <p:spTgt spid="27"/>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3" y="1842748"/>
            <a:ext cx="5101336" cy="3570208"/>
          </a:xfrm>
          <a:prstGeom prst="rect">
            <a:avLst/>
          </a:prstGeom>
        </p:spPr>
        <p:txBody>
          <a:bodyPr wrap="square" lIns="0" tIns="45720" rIns="91440" bIns="45720" anchor="t" anchorCtr="0">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76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An Energy company aims for an efficient and fully automated operation with AI everywhere</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Customer operates various production sites, as well as run utility transporting from extraction to retail distribution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Massive data volume at the edge and need real-time insights</a:t>
            </a: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ts val="600"/>
              </a:spcAft>
              <a:buClrTx/>
              <a:buSzTx/>
              <a:buFontTx/>
              <a:buNone/>
              <a:tabLst/>
              <a:defRPr/>
            </a:pPr>
            <a:r>
              <a:rPr kumimoji="0" lang="en-US" sz="1765"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Leverage existing OEM hardware and any Kubernetes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Automation at scale for IT control systems e.g., HA/DR, backup, CI/CD, DevOps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Latest innovation automatically deployed from edge to cloud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Segoe UI"/>
                <a:ea typeface="+mn-ea"/>
                <a:cs typeface="+mn-cs"/>
              </a:rPr>
              <a:t>Consistent security and governance</a:t>
            </a:r>
          </a:p>
        </p:txBody>
      </p:sp>
      <p:grpSp>
        <p:nvGrpSpPr>
          <p:cNvPr id="11" name="Group 10">
            <a:extLst>
              <a:ext uri="{FF2B5EF4-FFF2-40B4-BE49-F238E27FC236}">
                <a16:creationId xmlns:a16="http://schemas.microsoft.com/office/drawing/2014/main" id="{61227101-AC85-486E-B860-FEA218DA2A80}"/>
              </a:ext>
            </a:extLst>
          </p:cNvPr>
          <p:cNvGrpSpPr/>
          <p:nvPr/>
        </p:nvGrpSpPr>
        <p:grpSpPr>
          <a:xfrm>
            <a:off x="9873831" y="3307323"/>
            <a:ext cx="2250728" cy="1532691"/>
            <a:chOff x="9873831" y="3307323"/>
            <a:chExt cx="2250728" cy="1532691"/>
          </a:xfrm>
        </p:grpSpPr>
        <p:sp>
          <p:nvSpPr>
            <p:cNvPr id="106" name="Rectangle 105">
              <a:extLst>
                <a:ext uri="{FF2B5EF4-FFF2-40B4-BE49-F238E27FC236}">
                  <a16:creationId xmlns:a16="http://schemas.microsoft.com/office/drawing/2014/main" id="{6F2748A7-5418-4CE6-88EC-867DF2E6336E}"/>
                </a:ext>
              </a:extLst>
            </p:cNvPr>
            <p:cNvSpPr/>
            <p:nvPr/>
          </p:nvSpPr>
          <p:spPr bwMode="auto">
            <a:xfrm>
              <a:off x="9873831" y="3307323"/>
              <a:ext cx="2250728" cy="153269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35" name="TextBox 34">
              <a:extLst>
                <a:ext uri="{FF2B5EF4-FFF2-40B4-BE49-F238E27FC236}">
                  <a16:creationId xmlns:a16="http://schemas.microsoft.com/office/drawing/2014/main" id="{202A5080-059D-414C-9B52-DF466188D094}"/>
                </a:ext>
              </a:extLst>
            </p:cNvPr>
            <p:cNvSpPr txBox="1"/>
            <p:nvPr/>
          </p:nvSpPr>
          <p:spPr>
            <a:xfrm>
              <a:off x="10068913" y="3429000"/>
              <a:ext cx="1860564" cy="583147"/>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Azure data services</a:t>
              </a:r>
            </a:p>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Customer-managed services on any infrastructure</a:t>
              </a:r>
            </a:p>
          </p:txBody>
        </p:sp>
        <p:grpSp>
          <p:nvGrpSpPr>
            <p:cNvPr id="5" name="Group 4">
              <a:extLst>
                <a:ext uri="{FF2B5EF4-FFF2-40B4-BE49-F238E27FC236}">
                  <a16:creationId xmlns:a16="http://schemas.microsoft.com/office/drawing/2014/main" id="{62B35B1D-FBC5-495F-A394-352D1D968812}"/>
                </a:ext>
              </a:extLst>
            </p:cNvPr>
            <p:cNvGrpSpPr/>
            <p:nvPr/>
          </p:nvGrpSpPr>
          <p:grpSpPr>
            <a:xfrm>
              <a:off x="10449792" y="4110836"/>
              <a:ext cx="1087619" cy="469981"/>
              <a:chOff x="10119948" y="4139228"/>
              <a:chExt cx="1087619" cy="469981"/>
            </a:xfrm>
          </p:grpSpPr>
          <p:pic>
            <p:nvPicPr>
              <p:cNvPr id="10" name="Graphic 9">
                <a:extLst>
                  <a:ext uri="{FF2B5EF4-FFF2-40B4-BE49-F238E27FC236}">
                    <a16:creationId xmlns:a16="http://schemas.microsoft.com/office/drawing/2014/main" id="{D7CE4269-0589-4D5C-91A3-C34C5433E6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9759" y="4141401"/>
                <a:ext cx="467808" cy="467808"/>
              </a:xfrm>
              <a:prstGeom prst="rect">
                <a:avLst/>
              </a:prstGeom>
            </p:spPr>
          </p:pic>
          <p:pic>
            <p:nvPicPr>
              <p:cNvPr id="96" name="Graphic 95">
                <a:extLst>
                  <a:ext uri="{FF2B5EF4-FFF2-40B4-BE49-F238E27FC236}">
                    <a16:creationId xmlns:a16="http://schemas.microsoft.com/office/drawing/2014/main" id="{DD6A192A-4BDF-4102-88FA-1C3190E31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19948" y="4139228"/>
                <a:ext cx="467808" cy="467808"/>
              </a:xfrm>
              <a:prstGeom prst="rect">
                <a:avLst/>
              </a:prstGeom>
            </p:spPr>
          </p:pic>
        </p:grpSp>
      </p:grpSp>
      <p:grpSp>
        <p:nvGrpSpPr>
          <p:cNvPr id="9" name="Group 8">
            <a:extLst>
              <a:ext uri="{FF2B5EF4-FFF2-40B4-BE49-F238E27FC236}">
                <a16:creationId xmlns:a16="http://schemas.microsoft.com/office/drawing/2014/main" id="{E35CFBD1-8337-4E56-A39D-F5728D1C7DDB}"/>
              </a:ext>
            </a:extLst>
          </p:cNvPr>
          <p:cNvGrpSpPr/>
          <p:nvPr/>
        </p:nvGrpSpPr>
        <p:grpSpPr>
          <a:xfrm>
            <a:off x="6138783" y="1842748"/>
            <a:ext cx="3540485" cy="4536175"/>
            <a:chOff x="5448966" y="1847161"/>
            <a:chExt cx="3540485" cy="4536175"/>
          </a:xfrm>
        </p:grpSpPr>
        <p:sp>
          <p:nvSpPr>
            <p:cNvPr id="91" name="Rectangle 90">
              <a:extLst>
                <a:ext uri="{FF2B5EF4-FFF2-40B4-BE49-F238E27FC236}">
                  <a16:creationId xmlns:a16="http://schemas.microsoft.com/office/drawing/2014/main" id="{7D1CA46C-3E30-426D-9B5F-DE948E5DFAF4}"/>
                </a:ext>
              </a:extLst>
            </p:cNvPr>
            <p:cNvSpPr/>
            <p:nvPr/>
          </p:nvSpPr>
          <p:spPr bwMode="auto">
            <a:xfrm>
              <a:off x="5448966" y="4599414"/>
              <a:ext cx="3540485"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2" name="Rectangle 91">
              <a:extLst>
                <a:ext uri="{FF2B5EF4-FFF2-40B4-BE49-F238E27FC236}">
                  <a16:creationId xmlns:a16="http://schemas.microsoft.com/office/drawing/2014/main" id="{DF622CB7-7C00-46DB-84D0-2AEBBB6EB07B}"/>
                </a:ext>
              </a:extLst>
            </p:cNvPr>
            <p:cNvSpPr/>
            <p:nvPr/>
          </p:nvSpPr>
          <p:spPr bwMode="auto">
            <a:xfrm>
              <a:off x="5454663" y="1847161"/>
              <a:ext cx="3534788"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93" name="TextBox 92">
              <a:extLst>
                <a:ext uri="{FF2B5EF4-FFF2-40B4-BE49-F238E27FC236}">
                  <a16:creationId xmlns:a16="http://schemas.microsoft.com/office/drawing/2014/main" id="{E10645D5-2098-4BFE-BDCA-0E269BB57E6E}"/>
                </a:ext>
              </a:extLst>
            </p:cNvPr>
            <p:cNvSpPr txBox="1"/>
            <p:nvPr/>
          </p:nvSpPr>
          <p:spPr>
            <a:xfrm>
              <a:off x="5561628" y="4661413"/>
              <a:ext cx="3022296"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Edge - real-time processing challenges</a:t>
              </a:r>
            </a:p>
          </p:txBody>
        </p:sp>
        <p:sp>
          <p:nvSpPr>
            <p:cNvPr id="94" name="Rectangle 93">
              <a:extLst>
                <a:ext uri="{FF2B5EF4-FFF2-40B4-BE49-F238E27FC236}">
                  <a16:creationId xmlns:a16="http://schemas.microsoft.com/office/drawing/2014/main" id="{66F52E72-360F-49BA-BF6B-232582C4434C}"/>
                </a:ext>
              </a:extLst>
            </p:cNvPr>
            <p:cNvSpPr/>
            <p:nvPr/>
          </p:nvSpPr>
          <p:spPr>
            <a:xfrm>
              <a:off x="5598732" y="3991778"/>
              <a:ext cx="1201481" cy="221559"/>
            </a:xfrm>
            <a:prstGeom prst="rect">
              <a:avLst/>
            </a:prstGeom>
            <a:noFill/>
            <a:ln w="10795" cap="flat" cmpd="sng" algn="ctr">
              <a:noFill/>
              <a:prstDash val="soli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Data aggregation</a:t>
              </a:r>
            </a:p>
          </p:txBody>
        </p:sp>
        <p:sp>
          <p:nvSpPr>
            <p:cNvPr id="95" name="TextBox 94">
              <a:extLst>
                <a:ext uri="{FF2B5EF4-FFF2-40B4-BE49-F238E27FC236}">
                  <a16:creationId xmlns:a16="http://schemas.microsoft.com/office/drawing/2014/main" id="{C32D1541-EB0E-42EE-96E6-4217561E180C}"/>
                </a:ext>
              </a:extLst>
            </p:cNvPr>
            <p:cNvSpPr txBox="1"/>
            <p:nvPr/>
          </p:nvSpPr>
          <p:spPr>
            <a:xfrm>
              <a:off x="5561628" y="1895256"/>
              <a:ext cx="3401593"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Private Cloud - Enterprise business systems challenges</a:t>
              </a:r>
            </a:p>
          </p:txBody>
        </p:sp>
        <p:sp>
          <p:nvSpPr>
            <p:cNvPr id="97" name="Rectangle 96">
              <a:extLst>
                <a:ext uri="{FF2B5EF4-FFF2-40B4-BE49-F238E27FC236}">
                  <a16:creationId xmlns:a16="http://schemas.microsoft.com/office/drawing/2014/main" id="{47E9B14F-4530-44AF-9416-34DC30B667F6}"/>
                </a:ext>
              </a:extLst>
            </p:cNvPr>
            <p:cNvSpPr/>
            <p:nvPr/>
          </p:nvSpPr>
          <p:spPr>
            <a:xfrm>
              <a:off x="7575744" y="3999523"/>
              <a:ext cx="1136819" cy="203396"/>
            </a:xfrm>
            <a:prstGeom prst="rect">
              <a:avLst/>
            </a:prstGeom>
            <a:noFill/>
            <a:ln w="10795" cap="flat" cmpd="sng" algn="ctr">
              <a:noFill/>
              <a:prstDash val="soli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Model updates</a:t>
              </a:r>
            </a:p>
          </p:txBody>
        </p:sp>
        <p:sp>
          <p:nvSpPr>
            <p:cNvPr id="98" name="TextBox 97">
              <a:extLst>
                <a:ext uri="{FF2B5EF4-FFF2-40B4-BE49-F238E27FC236}">
                  <a16:creationId xmlns:a16="http://schemas.microsoft.com/office/drawing/2014/main" id="{F69A56A8-FF48-4A03-AA22-63F68F8722E4}"/>
                </a:ext>
              </a:extLst>
            </p:cNvPr>
            <p:cNvSpPr txBox="1"/>
            <p:nvPr/>
          </p:nvSpPr>
          <p:spPr>
            <a:xfrm>
              <a:off x="6022618" y="2335814"/>
              <a:ext cx="2940603"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Lots of manual effort for CI/CD, especially for data tier</a:t>
              </a:r>
            </a:p>
          </p:txBody>
        </p:sp>
        <p:grpSp>
          <p:nvGrpSpPr>
            <p:cNvPr id="100" name="Group 1093">
              <a:extLst>
                <a:ext uri="{FF2B5EF4-FFF2-40B4-BE49-F238E27FC236}">
                  <a16:creationId xmlns:a16="http://schemas.microsoft.com/office/drawing/2014/main" id="{65B6E97D-A749-46BF-BD36-CBC6DF0BE693}"/>
                </a:ext>
              </a:extLst>
            </p:cNvPr>
            <p:cNvGrpSpPr/>
            <p:nvPr/>
          </p:nvGrpSpPr>
          <p:grpSpPr>
            <a:xfrm>
              <a:off x="5725857" y="2350287"/>
              <a:ext cx="234518" cy="231034"/>
              <a:chOff x="3525163" y="7975566"/>
              <a:chExt cx="929418" cy="931976"/>
            </a:xfrm>
          </p:grpSpPr>
          <p:grpSp>
            <p:nvGrpSpPr>
              <p:cNvPr id="102" name="Group 1113">
                <a:extLst>
                  <a:ext uri="{FF2B5EF4-FFF2-40B4-BE49-F238E27FC236}">
                    <a16:creationId xmlns:a16="http://schemas.microsoft.com/office/drawing/2014/main" id="{2BD2D50B-92E5-45C2-83E3-FB9C0FF2AB73}"/>
                  </a:ext>
                </a:extLst>
              </p:cNvPr>
              <p:cNvGrpSpPr/>
              <p:nvPr/>
            </p:nvGrpSpPr>
            <p:grpSpPr>
              <a:xfrm>
                <a:off x="3525163" y="7975566"/>
                <a:ext cx="929418" cy="931976"/>
                <a:chOff x="4825232" y="4636641"/>
                <a:chExt cx="484664" cy="485997"/>
              </a:xfrm>
              <a:noFill/>
            </p:grpSpPr>
            <p:grpSp>
              <p:nvGrpSpPr>
                <p:cNvPr id="109" name="Group 1118">
                  <a:extLst>
                    <a:ext uri="{FF2B5EF4-FFF2-40B4-BE49-F238E27FC236}">
                      <a16:creationId xmlns:a16="http://schemas.microsoft.com/office/drawing/2014/main" id="{97FE1E53-E6DA-4B3F-B21B-8657FD005345}"/>
                    </a:ext>
                  </a:extLst>
                </p:cNvPr>
                <p:cNvGrpSpPr/>
                <p:nvPr/>
              </p:nvGrpSpPr>
              <p:grpSpPr>
                <a:xfrm>
                  <a:off x="4825232" y="4636641"/>
                  <a:ext cx="484664" cy="485997"/>
                  <a:chOff x="2107254" y="1575258"/>
                  <a:chExt cx="311012" cy="264555"/>
                </a:xfrm>
                <a:grpFill/>
              </p:grpSpPr>
              <p:sp>
                <p:nvSpPr>
                  <p:cNvPr id="111" name="Rectangle 9">
                    <a:extLst>
                      <a:ext uri="{FF2B5EF4-FFF2-40B4-BE49-F238E27FC236}">
                        <a16:creationId xmlns:a16="http://schemas.microsoft.com/office/drawing/2014/main" id="{60A6E476-2535-476D-AC4C-5FF4F19BB6B4}"/>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12" name="Line 10">
                    <a:extLst>
                      <a:ext uri="{FF2B5EF4-FFF2-40B4-BE49-F238E27FC236}">
                        <a16:creationId xmlns:a16="http://schemas.microsoft.com/office/drawing/2014/main" id="{E29753B4-E321-4B46-A203-FB0E03F167E2}"/>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110" name="Oval 1119">
                  <a:extLst>
                    <a:ext uri="{FF2B5EF4-FFF2-40B4-BE49-F238E27FC236}">
                      <a16:creationId xmlns:a16="http://schemas.microsoft.com/office/drawing/2014/main" id="{FBA204B8-B250-4CE3-83C0-F1039536B28C}"/>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03" name="Group 1114">
                <a:extLst>
                  <a:ext uri="{FF2B5EF4-FFF2-40B4-BE49-F238E27FC236}">
                    <a16:creationId xmlns:a16="http://schemas.microsoft.com/office/drawing/2014/main" id="{8A766FC5-D33E-47B5-A4A7-234FF43A0E1F}"/>
                  </a:ext>
                </a:extLst>
              </p:cNvPr>
              <p:cNvGrpSpPr/>
              <p:nvPr/>
            </p:nvGrpSpPr>
            <p:grpSpPr>
              <a:xfrm>
                <a:off x="3706665" y="8401316"/>
                <a:ext cx="558485" cy="314758"/>
                <a:chOff x="831944" y="2085362"/>
                <a:chExt cx="923890" cy="520700"/>
              </a:xfrm>
            </p:grpSpPr>
            <p:sp>
              <p:nvSpPr>
                <p:cNvPr id="105" name="Freeform 78">
                  <a:extLst>
                    <a:ext uri="{FF2B5EF4-FFF2-40B4-BE49-F238E27FC236}">
                      <a16:creationId xmlns:a16="http://schemas.microsoft.com/office/drawing/2014/main" id="{308E5974-6F98-465B-94D8-41310B882671}"/>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07" name="Freeform 79">
                  <a:extLst>
                    <a:ext uri="{FF2B5EF4-FFF2-40B4-BE49-F238E27FC236}">
                      <a16:creationId xmlns:a16="http://schemas.microsoft.com/office/drawing/2014/main" id="{2F39ECC6-9A78-4AF9-B8C4-A9632EA8315A}"/>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8" name="Straight Connector 1117">
                  <a:extLst>
                    <a:ext uri="{FF2B5EF4-FFF2-40B4-BE49-F238E27FC236}">
                      <a16:creationId xmlns:a16="http://schemas.microsoft.com/office/drawing/2014/main" id="{F4DE4974-0833-4C09-B2DF-BEF4C27A1DDB}"/>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113" name="TextBox 112">
              <a:extLst>
                <a:ext uri="{FF2B5EF4-FFF2-40B4-BE49-F238E27FC236}">
                  <a16:creationId xmlns:a16="http://schemas.microsoft.com/office/drawing/2014/main" id="{DAB53CF5-F228-4472-9B20-46C3F937E805}"/>
                </a:ext>
              </a:extLst>
            </p:cNvPr>
            <p:cNvSpPr txBox="1"/>
            <p:nvPr/>
          </p:nvSpPr>
          <p:spPr>
            <a:xfrm>
              <a:off x="6022618" y="2679675"/>
              <a:ext cx="2940602" cy="3984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Variety of DB engines, with versions facing EOS, security siloes; no elastic scale </a:t>
              </a:r>
            </a:p>
          </p:txBody>
        </p:sp>
        <p:sp>
          <p:nvSpPr>
            <p:cNvPr id="114" name="Freeform 182">
              <a:extLst>
                <a:ext uri="{FF2B5EF4-FFF2-40B4-BE49-F238E27FC236}">
                  <a16:creationId xmlns:a16="http://schemas.microsoft.com/office/drawing/2014/main" id="{7FDCD7E1-6D74-49A2-A220-A79B39F6C0B8}"/>
                </a:ext>
              </a:extLst>
            </p:cNvPr>
            <p:cNvSpPr/>
            <p:nvPr/>
          </p:nvSpPr>
          <p:spPr bwMode="auto">
            <a:xfrm>
              <a:off x="5716742" y="2734383"/>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F51E1680-1674-47D4-8CAC-F5AEC2EE3B96}"/>
                </a:ext>
              </a:extLst>
            </p:cNvPr>
            <p:cNvSpPr txBox="1"/>
            <p:nvPr/>
          </p:nvSpPr>
          <p:spPr>
            <a:xfrm>
              <a:off x="6022618" y="3162036"/>
              <a:ext cx="2605815"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Mix of containers and VMs on OEM hardware</a:t>
              </a:r>
            </a:p>
          </p:txBody>
        </p:sp>
        <p:grpSp>
          <p:nvGrpSpPr>
            <p:cNvPr id="116" name="Group 96">
              <a:extLst>
                <a:ext uri="{FF2B5EF4-FFF2-40B4-BE49-F238E27FC236}">
                  <a16:creationId xmlns:a16="http://schemas.microsoft.com/office/drawing/2014/main" id="{96D825F9-3D58-478C-9519-B5949513FB57}"/>
                </a:ext>
              </a:extLst>
            </p:cNvPr>
            <p:cNvGrpSpPr>
              <a:grpSpLocks noChangeAspect="1"/>
            </p:cNvGrpSpPr>
            <p:nvPr/>
          </p:nvGrpSpPr>
          <p:grpSpPr bwMode="auto">
            <a:xfrm>
              <a:off x="5712902" y="3174780"/>
              <a:ext cx="250514" cy="234450"/>
              <a:chOff x="2208" y="2791"/>
              <a:chExt cx="312" cy="292"/>
            </a:xfrm>
          </p:grpSpPr>
          <p:sp>
            <p:nvSpPr>
              <p:cNvPr id="117" name="Rectangle 98">
                <a:extLst>
                  <a:ext uri="{FF2B5EF4-FFF2-40B4-BE49-F238E27FC236}">
                    <a16:creationId xmlns:a16="http://schemas.microsoft.com/office/drawing/2014/main" id="{A5E2E94A-AD09-42DB-B6B7-001528C7F1BE}"/>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8" name="Rectangle 99">
                <a:extLst>
                  <a:ext uri="{FF2B5EF4-FFF2-40B4-BE49-F238E27FC236}">
                    <a16:creationId xmlns:a16="http://schemas.microsoft.com/office/drawing/2014/main" id="{6A16740C-6FE9-4D0E-A5EB-A6AE2BBBC8A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19" name="Rectangle 100">
                <a:extLst>
                  <a:ext uri="{FF2B5EF4-FFF2-40B4-BE49-F238E27FC236}">
                    <a16:creationId xmlns:a16="http://schemas.microsoft.com/office/drawing/2014/main" id="{2E87709C-836A-47EA-97D4-7AFC1D82B8D3}"/>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0" name="Rectangle 101">
                <a:extLst>
                  <a:ext uri="{FF2B5EF4-FFF2-40B4-BE49-F238E27FC236}">
                    <a16:creationId xmlns:a16="http://schemas.microsoft.com/office/drawing/2014/main" id="{7D35F052-F5B7-4FBA-AA8C-6E27A2379808}"/>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Oval 102">
                <a:extLst>
                  <a:ext uri="{FF2B5EF4-FFF2-40B4-BE49-F238E27FC236}">
                    <a16:creationId xmlns:a16="http://schemas.microsoft.com/office/drawing/2014/main" id="{AA543482-ED59-4EF8-B622-8414A8FC7FB8}"/>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Oval 103">
                <a:extLst>
                  <a:ext uri="{FF2B5EF4-FFF2-40B4-BE49-F238E27FC236}">
                    <a16:creationId xmlns:a16="http://schemas.microsoft.com/office/drawing/2014/main" id="{F7C59DA2-2C46-49A4-8619-FD7A6BEFC283}"/>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3" name="Oval 104">
                <a:extLst>
                  <a:ext uri="{FF2B5EF4-FFF2-40B4-BE49-F238E27FC236}">
                    <a16:creationId xmlns:a16="http://schemas.microsoft.com/office/drawing/2014/main" id="{9E4A4576-26D4-415D-88F4-6C7377A89EC1}"/>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4" name="Oval 105">
                <a:extLst>
                  <a:ext uri="{FF2B5EF4-FFF2-40B4-BE49-F238E27FC236}">
                    <a16:creationId xmlns:a16="http://schemas.microsoft.com/office/drawing/2014/main" id="{6ADD107A-8368-4957-ADEA-596709C14FA4}"/>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5" name="Oval 106">
                <a:extLst>
                  <a:ext uri="{FF2B5EF4-FFF2-40B4-BE49-F238E27FC236}">
                    <a16:creationId xmlns:a16="http://schemas.microsoft.com/office/drawing/2014/main" id="{DC780576-DA83-4CF2-800D-C929483A6C3A}"/>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6" name="Oval 107">
                <a:extLst>
                  <a:ext uri="{FF2B5EF4-FFF2-40B4-BE49-F238E27FC236}">
                    <a16:creationId xmlns:a16="http://schemas.microsoft.com/office/drawing/2014/main" id="{99F37359-8606-48CC-B0EA-38BF5BB925D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7" name="Oval 108">
                <a:extLst>
                  <a:ext uri="{FF2B5EF4-FFF2-40B4-BE49-F238E27FC236}">
                    <a16:creationId xmlns:a16="http://schemas.microsoft.com/office/drawing/2014/main" id="{4FBA3671-2436-4926-B82D-2A9D30313AC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8" name="Oval 109">
                <a:extLst>
                  <a:ext uri="{FF2B5EF4-FFF2-40B4-BE49-F238E27FC236}">
                    <a16:creationId xmlns:a16="http://schemas.microsoft.com/office/drawing/2014/main" id="{F799C9E6-7AFB-4226-B0B8-16C97C9F245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9" name="Oval 110">
                <a:extLst>
                  <a:ext uri="{FF2B5EF4-FFF2-40B4-BE49-F238E27FC236}">
                    <a16:creationId xmlns:a16="http://schemas.microsoft.com/office/drawing/2014/main" id="{CC420B7E-CAA9-4EBB-B575-9289044E8A26}"/>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0" name="Oval 111">
                <a:extLst>
                  <a:ext uri="{FF2B5EF4-FFF2-40B4-BE49-F238E27FC236}">
                    <a16:creationId xmlns:a16="http://schemas.microsoft.com/office/drawing/2014/main" id="{722CD053-9139-475C-95F2-1F81B980F918}"/>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1" name="Oval 112">
                <a:extLst>
                  <a:ext uri="{FF2B5EF4-FFF2-40B4-BE49-F238E27FC236}">
                    <a16:creationId xmlns:a16="http://schemas.microsoft.com/office/drawing/2014/main" id="{A08635DF-203F-49EC-9662-378A4AA35635}"/>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2" name="Oval 113">
                <a:extLst>
                  <a:ext uri="{FF2B5EF4-FFF2-40B4-BE49-F238E27FC236}">
                    <a16:creationId xmlns:a16="http://schemas.microsoft.com/office/drawing/2014/main" id="{94B378E0-228C-4342-8A49-059F7B2E3CEA}"/>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33" name="TextBox 132">
              <a:extLst>
                <a:ext uri="{FF2B5EF4-FFF2-40B4-BE49-F238E27FC236}">
                  <a16:creationId xmlns:a16="http://schemas.microsoft.com/office/drawing/2014/main" id="{A6618EDC-6A0D-445E-BA20-11124C925B24}"/>
                </a:ext>
              </a:extLst>
            </p:cNvPr>
            <p:cNvSpPr txBox="1"/>
            <p:nvPr/>
          </p:nvSpPr>
          <p:spPr>
            <a:xfrm>
              <a:off x="6005446" y="4996184"/>
              <a:ext cx="1780062" cy="3984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Custom code needed for streaming, data sync and AI</a:t>
              </a:r>
            </a:p>
          </p:txBody>
        </p:sp>
        <p:grpSp>
          <p:nvGrpSpPr>
            <p:cNvPr id="134" name="Group 1093">
              <a:extLst>
                <a:ext uri="{FF2B5EF4-FFF2-40B4-BE49-F238E27FC236}">
                  <a16:creationId xmlns:a16="http://schemas.microsoft.com/office/drawing/2014/main" id="{B38A13F8-795C-45FA-A4BC-9C3E08D944FA}"/>
                </a:ext>
              </a:extLst>
            </p:cNvPr>
            <p:cNvGrpSpPr/>
            <p:nvPr/>
          </p:nvGrpSpPr>
          <p:grpSpPr>
            <a:xfrm>
              <a:off x="5725856" y="5079907"/>
              <a:ext cx="234518" cy="231034"/>
              <a:chOff x="3525163" y="7975566"/>
              <a:chExt cx="929418" cy="931976"/>
            </a:xfrm>
          </p:grpSpPr>
          <p:grpSp>
            <p:nvGrpSpPr>
              <p:cNvPr id="135" name="Group 1113">
                <a:extLst>
                  <a:ext uri="{FF2B5EF4-FFF2-40B4-BE49-F238E27FC236}">
                    <a16:creationId xmlns:a16="http://schemas.microsoft.com/office/drawing/2014/main" id="{75ACE725-4C67-42DC-BAE9-3575A08E6A45}"/>
                  </a:ext>
                </a:extLst>
              </p:cNvPr>
              <p:cNvGrpSpPr/>
              <p:nvPr/>
            </p:nvGrpSpPr>
            <p:grpSpPr>
              <a:xfrm>
                <a:off x="3525163" y="7975566"/>
                <a:ext cx="929418" cy="931976"/>
                <a:chOff x="4825232" y="4636641"/>
                <a:chExt cx="484664" cy="485997"/>
              </a:xfrm>
              <a:noFill/>
            </p:grpSpPr>
            <p:grpSp>
              <p:nvGrpSpPr>
                <p:cNvPr id="140" name="Group 1118">
                  <a:extLst>
                    <a:ext uri="{FF2B5EF4-FFF2-40B4-BE49-F238E27FC236}">
                      <a16:creationId xmlns:a16="http://schemas.microsoft.com/office/drawing/2014/main" id="{E43DE49E-B035-48D9-89A9-14CD759032F8}"/>
                    </a:ext>
                  </a:extLst>
                </p:cNvPr>
                <p:cNvGrpSpPr/>
                <p:nvPr/>
              </p:nvGrpSpPr>
              <p:grpSpPr>
                <a:xfrm>
                  <a:off x="4825232" y="4636641"/>
                  <a:ext cx="484664" cy="485997"/>
                  <a:chOff x="2107254" y="1575258"/>
                  <a:chExt cx="311012" cy="264555"/>
                </a:xfrm>
                <a:grpFill/>
              </p:grpSpPr>
              <p:sp>
                <p:nvSpPr>
                  <p:cNvPr id="142" name="Rectangle 9">
                    <a:extLst>
                      <a:ext uri="{FF2B5EF4-FFF2-40B4-BE49-F238E27FC236}">
                        <a16:creationId xmlns:a16="http://schemas.microsoft.com/office/drawing/2014/main" id="{E53BD5B1-2474-454C-81BF-D0762B519EE9}"/>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10623500-4803-415B-B5C7-4E197D9FC26A}"/>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141" name="Oval 1119">
                  <a:extLst>
                    <a:ext uri="{FF2B5EF4-FFF2-40B4-BE49-F238E27FC236}">
                      <a16:creationId xmlns:a16="http://schemas.microsoft.com/office/drawing/2014/main" id="{60825E83-8CDF-4ADB-890A-B4C3DA0BB92C}"/>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6" name="Group 1114">
                <a:extLst>
                  <a:ext uri="{FF2B5EF4-FFF2-40B4-BE49-F238E27FC236}">
                    <a16:creationId xmlns:a16="http://schemas.microsoft.com/office/drawing/2014/main" id="{2FDE7C6E-C129-4BD4-975E-D302FFF8852B}"/>
                  </a:ext>
                </a:extLst>
              </p:cNvPr>
              <p:cNvGrpSpPr/>
              <p:nvPr/>
            </p:nvGrpSpPr>
            <p:grpSpPr>
              <a:xfrm>
                <a:off x="3706665" y="8401316"/>
                <a:ext cx="558485" cy="314758"/>
                <a:chOff x="831944" y="2085362"/>
                <a:chExt cx="923890" cy="520700"/>
              </a:xfrm>
            </p:grpSpPr>
            <p:sp>
              <p:nvSpPr>
                <p:cNvPr id="137" name="Freeform 78">
                  <a:extLst>
                    <a:ext uri="{FF2B5EF4-FFF2-40B4-BE49-F238E27FC236}">
                      <a16:creationId xmlns:a16="http://schemas.microsoft.com/office/drawing/2014/main" id="{745F059A-D14F-4DCD-98CC-2172F41C2E3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38" name="Freeform 79">
                  <a:extLst>
                    <a:ext uri="{FF2B5EF4-FFF2-40B4-BE49-F238E27FC236}">
                      <a16:creationId xmlns:a16="http://schemas.microsoft.com/office/drawing/2014/main" id="{AF926CD6-122C-43C5-A564-F8A2B1F983B6}"/>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39" name="Straight Connector 1117">
                  <a:extLst>
                    <a:ext uri="{FF2B5EF4-FFF2-40B4-BE49-F238E27FC236}">
                      <a16:creationId xmlns:a16="http://schemas.microsoft.com/office/drawing/2014/main" id="{A58CB96F-8F21-41F9-A38A-4A182E0E5297}"/>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144" name="TextBox 143">
              <a:extLst>
                <a:ext uri="{FF2B5EF4-FFF2-40B4-BE49-F238E27FC236}">
                  <a16:creationId xmlns:a16="http://schemas.microsoft.com/office/drawing/2014/main" id="{1807E6CE-D9EB-4101-A8A7-72948EF93A0C}"/>
                </a:ext>
              </a:extLst>
            </p:cNvPr>
            <p:cNvSpPr txBox="1"/>
            <p:nvPr/>
          </p:nvSpPr>
          <p:spPr>
            <a:xfrm>
              <a:off x="6005446" y="5457342"/>
              <a:ext cx="1484397" cy="3984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Legacy, basic database with no AI built</a:t>
              </a:r>
            </a:p>
          </p:txBody>
        </p:sp>
        <p:sp>
          <p:nvSpPr>
            <p:cNvPr id="145" name="Freeform 182">
              <a:extLst>
                <a:ext uri="{FF2B5EF4-FFF2-40B4-BE49-F238E27FC236}">
                  <a16:creationId xmlns:a16="http://schemas.microsoft.com/office/drawing/2014/main" id="{91BF6632-7635-47DF-849A-501D492E5800}"/>
                </a:ext>
              </a:extLst>
            </p:cNvPr>
            <p:cNvSpPr/>
            <p:nvPr/>
          </p:nvSpPr>
          <p:spPr bwMode="auto">
            <a:xfrm>
              <a:off x="5716741" y="5512050"/>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44F059F-8631-4A66-829F-DB0DB326B21F}"/>
                </a:ext>
              </a:extLst>
            </p:cNvPr>
            <p:cNvSpPr txBox="1"/>
            <p:nvPr/>
          </p:nvSpPr>
          <p:spPr>
            <a:xfrm>
              <a:off x="5990834" y="5918499"/>
              <a:ext cx="1830324"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OEM edge servers/workstations</a:t>
              </a:r>
            </a:p>
          </p:txBody>
        </p:sp>
        <p:grpSp>
          <p:nvGrpSpPr>
            <p:cNvPr id="147" name="Group 96">
              <a:extLst>
                <a:ext uri="{FF2B5EF4-FFF2-40B4-BE49-F238E27FC236}">
                  <a16:creationId xmlns:a16="http://schemas.microsoft.com/office/drawing/2014/main" id="{C76B7AC8-8CF3-49E9-9445-8FBE160096A0}"/>
                </a:ext>
              </a:extLst>
            </p:cNvPr>
            <p:cNvGrpSpPr>
              <a:grpSpLocks noChangeAspect="1"/>
            </p:cNvGrpSpPr>
            <p:nvPr/>
          </p:nvGrpSpPr>
          <p:grpSpPr bwMode="auto">
            <a:xfrm>
              <a:off x="5712902" y="5934398"/>
              <a:ext cx="243835" cy="228202"/>
              <a:chOff x="2208" y="2791"/>
              <a:chExt cx="312" cy="292"/>
            </a:xfrm>
          </p:grpSpPr>
          <p:sp>
            <p:nvSpPr>
              <p:cNvPr id="148" name="Rectangle 98">
                <a:extLst>
                  <a:ext uri="{FF2B5EF4-FFF2-40B4-BE49-F238E27FC236}">
                    <a16:creationId xmlns:a16="http://schemas.microsoft.com/office/drawing/2014/main" id="{9B56C13F-3115-4A33-BDE1-8B18E6721C4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9" name="Rectangle 99">
                <a:extLst>
                  <a:ext uri="{FF2B5EF4-FFF2-40B4-BE49-F238E27FC236}">
                    <a16:creationId xmlns:a16="http://schemas.microsoft.com/office/drawing/2014/main" id="{92C5009D-DF12-45CB-87F3-C88799347A85}"/>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0" name="Rectangle 100">
                <a:extLst>
                  <a:ext uri="{FF2B5EF4-FFF2-40B4-BE49-F238E27FC236}">
                    <a16:creationId xmlns:a16="http://schemas.microsoft.com/office/drawing/2014/main" id="{71ED6DB2-579C-453B-B940-2FB54E38722C}"/>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1" name="Rectangle 101">
                <a:extLst>
                  <a:ext uri="{FF2B5EF4-FFF2-40B4-BE49-F238E27FC236}">
                    <a16:creationId xmlns:a16="http://schemas.microsoft.com/office/drawing/2014/main" id="{F822402D-BD8C-4F39-9682-5C5909FF0A90}"/>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2" name="Oval 102">
                <a:extLst>
                  <a:ext uri="{FF2B5EF4-FFF2-40B4-BE49-F238E27FC236}">
                    <a16:creationId xmlns:a16="http://schemas.microsoft.com/office/drawing/2014/main" id="{9BC54B5F-CA54-44DD-ADCB-127649F99AF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3" name="Oval 103">
                <a:extLst>
                  <a:ext uri="{FF2B5EF4-FFF2-40B4-BE49-F238E27FC236}">
                    <a16:creationId xmlns:a16="http://schemas.microsoft.com/office/drawing/2014/main" id="{01FA12DC-045A-4FE9-8609-B461272655E0}"/>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4" name="Oval 104">
                <a:extLst>
                  <a:ext uri="{FF2B5EF4-FFF2-40B4-BE49-F238E27FC236}">
                    <a16:creationId xmlns:a16="http://schemas.microsoft.com/office/drawing/2014/main" id="{19D80C0B-8507-4B64-9A5A-B0778881A524}"/>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5" name="Oval 105">
                <a:extLst>
                  <a:ext uri="{FF2B5EF4-FFF2-40B4-BE49-F238E27FC236}">
                    <a16:creationId xmlns:a16="http://schemas.microsoft.com/office/drawing/2014/main" id="{B8079C81-3598-4EEE-9FDC-8E9CE788BC4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6" name="Oval 106">
                <a:extLst>
                  <a:ext uri="{FF2B5EF4-FFF2-40B4-BE49-F238E27FC236}">
                    <a16:creationId xmlns:a16="http://schemas.microsoft.com/office/drawing/2014/main" id="{AF45F2E7-98A2-437E-AF10-3D2A69E7E787}"/>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7" name="Oval 107">
                <a:extLst>
                  <a:ext uri="{FF2B5EF4-FFF2-40B4-BE49-F238E27FC236}">
                    <a16:creationId xmlns:a16="http://schemas.microsoft.com/office/drawing/2014/main" id="{2007F15E-8923-4C30-9E88-75B4C8E927A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8" name="Oval 108">
                <a:extLst>
                  <a:ext uri="{FF2B5EF4-FFF2-40B4-BE49-F238E27FC236}">
                    <a16:creationId xmlns:a16="http://schemas.microsoft.com/office/drawing/2014/main" id="{58F4063F-4E98-4866-8DFE-1C287056E57D}"/>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59" name="Oval 109">
                <a:extLst>
                  <a:ext uri="{FF2B5EF4-FFF2-40B4-BE49-F238E27FC236}">
                    <a16:creationId xmlns:a16="http://schemas.microsoft.com/office/drawing/2014/main" id="{AF3808A6-281E-4498-B4A8-5F87EF3389C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0" name="Oval 110">
                <a:extLst>
                  <a:ext uri="{FF2B5EF4-FFF2-40B4-BE49-F238E27FC236}">
                    <a16:creationId xmlns:a16="http://schemas.microsoft.com/office/drawing/2014/main" id="{004EA985-167D-4A0A-8A05-F7189187AD8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1" name="Oval 111">
                <a:extLst>
                  <a:ext uri="{FF2B5EF4-FFF2-40B4-BE49-F238E27FC236}">
                    <a16:creationId xmlns:a16="http://schemas.microsoft.com/office/drawing/2014/main" id="{F354B679-C10A-4B2E-B877-F08923DC8E7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2" name="Oval 112">
                <a:extLst>
                  <a:ext uri="{FF2B5EF4-FFF2-40B4-BE49-F238E27FC236}">
                    <a16:creationId xmlns:a16="http://schemas.microsoft.com/office/drawing/2014/main" id="{D2CB6BAA-3673-407D-8E1D-55902CBC2BDA}"/>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3" name="Oval 113">
                <a:extLst>
                  <a:ext uri="{FF2B5EF4-FFF2-40B4-BE49-F238E27FC236}">
                    <a16:creationId xmlns:a16="http://schemas.microsoft.com/office/drawing/2014/main" id="{D83B6876-1720-4B06-94E8-C8470FBEA637}"/>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64" name="TextBox 163">
              <a:extLst>
                <a:ext uri="{FF2B5EF4-FFF2-40B4-BE49-F238E27FC236}">
                  <a16:creationId xmlns:a16="http://schemas.microsoft.com/office/drawing/2014/main" id="{A52FE87C-C8D0-4E08-B7B1-80B8DE8F3949}"/>
                </a:ext>
              </a:extLst>
            </p:cNvPr>
            <p:cNvSpPr txBox="1"/>
            <p:nvPr/>
          </p:nvSpPr>
          <p:spPr>
            <a:xfrm>
              <a:off x="8115157" y="5065434"/>
              <a:ext cx="685748"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Sensors</a:t>
              </a:r>
            </a:p>
          </p:txBody>
        </p:sp>
        <p:sp>
          <p:nvSpPr>
            <p:cNvPr id="165" name="chip" title="Icon of a computer chip">
              <a:extLst>
                <a:ext uri="{FF2B5EF4-FFF2-40B4-BE49-F238E27FC236}">
                  <a16:creationId xmlns:a16="http://schemas.microsoft.com/office/drawing/2014/main" id="{6ACAF548-BD4D-43E5-9F4F-3473D4FEC26A}"/>
                </a:ext>
              </a:extLst>
            </p:cNvPr>
            <p:cNvSpPr>
              <a:spLocks noChangeAspect="1" noEditPoints="1"/>
            </p:cNvSpPr>
            <p:nvPr/>
          </p:nvSpPr>
          <p:spPr bwMode="auto">
            <a:xfrm>
              <a:off x="7910202" y="5098231"/>
              <a:ext cx="190524" cy="1943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TextBox 165">
              <a:extLst>
                <a:ext uri="{FF2B5EF4-FFF2-40B4-BE49-F238E27FC236}">
                  <a16:creationId xmlns:a16="http://schemas.microsoft.com/office/drawing/2014/main" id="{92438B08-989C-45EA-B659-458F50AB3F16}"/>
                </a:ext>
              </a:extLst>
            </p:cNvPr>
            <p:cNvSpPr txBox="1"/>
            <p:nvPr/>
          </p:nvSpPr>
          <p:spPr>
            <a:xfrm>
              <a:off x="8115157" y="5526592"/>
              <a:ext cx="685748"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Actuators</a:t>
              </a:r>
            </a:p>
          </p:txBody>
        </p:sp>
        <p:grpSp>
          <p:nvGrpSpPr>
            <p:cNvPr id="167" name="Group 166">
              <a:extLst>
                <a:ext uri="{FF2B5EF4-FFF2-40B4-BE49-F238E27FC236}">
                  <a16:creationId xmlns:a16="http://schemas.microsoft.com/office/drawing/2014/main" id="{E67F1D96-A665-476A-A329-4AA35DFE3992}"/>
                </a:ext>
              </a:extLst>
            </p:cNvPr>
            <p:cNvGrpSpPr/>
            <p:nvPr/>
          </p:nvGrpSpPr>
          <p:grpSpPr>
            <a:xfrm>
              <a:off x="7912398" y="5575652"/>
              <a:ext cx="176539" cy="161861"/>
              <a:chOff x="8326366" y="5500947"/>
              <a:chExt cx="176539" cy="161861"/>
            </a:xfrm>
          </p:grpSpPr>
          <p:sp>
            <p:nvSpPr>
              <p:cNvPr id="168" name="Freeform 53">
                <a:extLst>
                  <a:ext uri="{FF2B5EF4-FFF2-40B4-BE49-F238E27FC236}">
                    <a16:creationId xmlns:a16="http://schemas.microsoft.com/office/drawing/2014/main" id="{5DD589A5-5F0A-4458-AE09-F067C3417230}"/>
                  </a:ext>
                </a:extLst>
              </p:cNvPr>
              <p:cNvSpPr>
                <a:spLocks/>
              </p:cNvSpPr>
              <p:nvPr/>
            </p:nvSpPr>
            <p:spPr bwMode="auto">
              <a:xfrm>
                <a:off x="8383206" y="5552644"/>
                <a:ext cx="59515" cy="5785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54">
                <a:extLst>
                  <a:ext uri="{FF2B5EF4-FFF2-40B4-BE49-F238E27FC236}">
                    <a16:creationId xmlns:a16="http://schemas.microsoft.com/office/drawing/2014/main" id="{4BE606A5-7BD4-411D-AA0D-4498167D74B7}"/>
                  </a:ext>
                </a:extLst>
              </p:cNvPr>
              <p:cNvSpPr>
                <a:spLocks/>
              </p:cNvSpPr>
              <p:nvPr/>
            </p:nvSpPr>
            <p:spPr bwMode="auto">
              <a:xfrm>
                <a:off x="8326366" y="5500947"/>
                <a:ext cx="167177" cy="161861"/>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170" name="Freeform 55">
                <a:extLst>
                  <a:ext uri="{FF2B5EF4-FFF2-40B4-BE49-F238E27FC236}">
                    <a16:creationId xmlns:a16="http://schemas.microsoft.com/office/drawing/2014/main" id="{E1FAFC14-9472-48A9-8CC5-796E58FFAAF7}"/>
                  </a:ext>
                </a:extLst>
              </p:cNvPr>
              <p:cNvSpPr>
                <a:spLocks/>
              </p:cNvSpPr>
              <p:nvPr/>
            </p:nvSpPr>
            <p:spPr bwMode="auto">
              <a:xfrm>
                <a:off x="8353114" y="5524949"/>
                <a:ext cx="116355" cy="113241"/>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171" name="Freeform 56">
                <a:extLst>
                  <a:ext uri="{FF2B5EF4-FFF2-40B4-BE49-F238E27FC236}">
                    <a16:creationId xmlns:a16="http://schemas.microsoft.com/office/drawing/2014/main" id="{FB81CF5E-B56D-472E-BBB1-9A381BA2A42D}"/>
                  </a:ext>
                </a:extLst>
              </p:cNvPr>
              <p:cNvSpPr>
                <a:spLocks/>
              </p:cNvSpPr>
              <p:nvPr/>
            </p:nvSpPr>
            <p:spPr bwMode="auto">
              <a:xfrm>
                <a:off x="8409286" y="5500947"/>
                <a:ext cx="93619" cy="86162"/>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88C6EB2-99C5-4AA1-9FDC-8BAAD073B6B9}"/>
                </a:ext>
              </a:extLst>
            </p:cNvPr>
            <p:cNvGrpSpPr/>
            <p:nvPr/>
          </p:nvGrpSpPr>
          <p:grpSpPr>
            <a:xfrm>
              <a:off x="6829164" y="3690014"/>
              <a:ext cx="780088" cy="822960"/>
              <a:chOff x="7219209" y="3631083"/>
              <a:chExt cx="780088" cy="968331"/>
            </a:xfrm>
          </p:grpSpPr>
          <p:cxnSp>
            <p:nvCxnSpPr>
              <p:cNvPr id="173" name="Straight Connector 172">
                <a:extLst>
                  <a:ext uri="{FF2B5EF4-FFF2-40B4-BE49-F238E27FC236}">
                    <a16:creationId xmlns:a16="http://schemas.microsoft.com/office/drawing/2014/main" id="{B111721B-B4ED-4843-8153-0C0EA45198CE}"/>
                  </a:ext>
                  <a:ext uri="{C183D7F6-B498-43B3-948B-1728B52AA6E4}">
                    <adec:decorative xmlns:adec="http://schemas.microsoft.com/office/drawing/2017/decorative" val="1"/>
                  </a:ext>
                </a:extLst>
              </p:cNvPr>
              <p:cNvCxnSpPr>
                <a:cxnSpLocks/>
              </p:cNvCxnSpPr>
              <p:nvPr/>
            </p:nvCxnSpPr>
            <p:spPr>
              <a:xfrm flipV="1">
                <a:off x="7996449" y="3631083"/>
                <a:ext cx="2848" cy="968331"/>
              </a:xfrm>
              <a:prstGeom prst="line">
                <a:avLst/>
              </a:prstGeom>
              <a:noFill/>
              <a:ln w="19050" cap="flat" cmpd="sng" algn="ctr">
                <a:solidFill>
                  <a:srgbClr val="50E6FF"/>
                </a:solidFill>
                <a:prstDash val="solid"/>
                <a:headEnd type="arrow"/>
                <a:tailEnd type="none"/>
              </a:ln>
              <a:effectLst/>
            </p:spPr>
          </p:cxnSp>
          <p:cxnSp>
            <p:nvCxnSpPr>
              <p:cNvPr id="174" name="Straight Connector 173">
                <a:extLst>
                  <a:ext uri="{FF2B5EF4-FFF2-40B4-BE49-F238E27FC236}">
                    <a16:creationId xmlns:a16="http://schemas.microsoft.com/office/drawing/2014/main" id="{B6A540C5-EF5B-4377-95E4-FD6AFC58A104}"/>
                  </a:ext>
                  <a:ext uri="{C183D7F6-B498-43B3-948B-1728B52AA6E4}">
                    <adec:decorative xmlns:adec="http://schemas.microsoft.com/office/drawing/2017/decorative" val="1"/>
                  </a:ext>
                </a:extLst>
              </p:cNvPr>
              <p:cNvCxnSpPr>
                <a:cxnSpLocks/>
                <a:stCxn id="91" idx="0"/>
                <a:endCxn id="92" idx="2"/>
              </p:cNvCxnSpPr>
              <p:nvPr/>
            </p:nvCxnSpPr>
            <p:spPr>
              <a:xfrm flipV="1">
                <a:off x="7219209" y="3631083"/>
                <a:ext cx="2848" cy="968331"/>
              </a:xfrm>
              <a:prstGeom prst="line">
                <a:avLst/>
              </a:prstGeom>
              <a:noFill/>
              <a:ln w="19050" cap="flat" cmpd="sng" algn="ctr">
                <a:solidFill>
                  <a:srgbClr val="50E6FF"/>
                </a:solidFill>
                <a:prstDash val="solid"/>
                <a:headEnd type="none"/>
                <a:tailEnd type="arrow"/>
              </a:ln>
              <a:effectLst/>
            </p:spPr>
          </p:cxnSp>
        </p:grpSp>
      </p:grpSp>
    </p:spTree>
    <p:extLst>
      <p:ext uri="{BB962C8B-B14F-4D97-AF65-F5344CB8AC3E}">
        <p14:creationId xmlns:p14="http://schemas.microsoft.com/office/powerpoint/2010/main" val="1807138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4138D3-4515-4BA1-B90D-E70FE9082AE1}"/>
              </a:ext>
            </a:extLst>
          </p:cNvPr>
          <p:cNvSpPr/>
          <p:nvPr/>
        </p:nvSpPr>
        <p:spPr bwMode="auto">
          <a:xfrm>
            <a:off x="5448966" y="4599414"/>
            <a:ext cx="3540485"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2" name="Rectangle 1">
            <a:extLst>
              <a:ext uri="{FF2B5EF4-FFF2-40B4-BE49-F238E27FC236}">
                <a16:creationId xmlns:a16="http://schemas.microsoft.com/office/drawing/2014/main" id="{7845FC74-6EF6-4055-8976-B10840B1C91B}"/>
              </a:ext>
            </a:extLst>
          </p:cNvPr>
          <p:cNvSpPr/>
          <p:nvPr/>
        </p:nvSpPr>
        <p:spPr bwMode="auto">
          <a:xfrm>
            <a:off x="5454663" y="1847161"/>
            <a:ext cx="3534788"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a:t>Customer scenario</a:t>
            </a:r>
            <a:br>
              <a:rPr lang="en-US"/>
            </a:br>
            <a:r>
              <a:rPr lang="en-US" sz="240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3" y="1847161"/>
            <a:ext cx="4006277" cy="3195490"/>
          </a:xfrm>
          <a:prstGeom prst="rect">
            <a:avLst/>
          </a:prstGeom>
        </p:spPr>
        <p:txBody>
          <a:bodyPr wrap="square" lIns="0" tIns="45720" rIns="91440" bIns="45720" anchor="t" anchorCtr="0">
            <a:spAutoFit/>
          </a:bodyPr>
          <a:lstStyle/>
          <a:p>
            <a:pPr defTabSz="932472" fontAlgn="base">
              <a:spcBef>
                <a:spcPct val="0"/>
              </a:spcBef>
              <a:spcAft>
                <a:spcPts val="600"/>
              </a:spcAft>
              <a:defRPr/>
            </a:pPr>
            <a:r>
              <a:rPr lang="en-US">
                <a:solidFill>
                  <a:srgbClr val="50E6FF"/>
                </a:solidFill>
                <a:latin typeface="Segoe UI Semibold" panose="020B0702040204020203" pitchFamily="34" charset="0"/>
                <a:cs typeface="Segoe UI Semibold" panose="020B0702040204020203" pitchFamily="34" charset="0"/>
              </a:rPr>
              <a:t>Key benefits from Azure Arc</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Any infrastructure, any K8s</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Always on the latest, no end-of-support</a:t>
            </a:r>
            <a:br>
              <a:rPr lang="en-US" sz="1400">
                <a:solidFill>
                  <a:prstClr val="white"/>
                </a:solidFill>
              </a:rPr>
            </a:br>
            <a:r>
              <a:rPr lang="en-US" sz="1400">
                <a:solidFill>
                  <a:prstClr val="white"/>
                </a:solidFill>
              </a:rPr>
              <a:t>with evergreen SQL in Azure SQL DB</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Elastic scale on-premises with</a:t>
            </a:r>
            <a:br>
              <a:rPr lang="en-US" sz="1400">
                <a:solidFill>
                  <a:prstClr val="white"/>
                </a:solidFill>
              </a:rPr>
            </a:br>
            <a:r>
              <a:rPr lang="en-US" sz="1400">
                <a:solidFill>
                  <a:prstClr val="white"/>
                </a:solidFill>
              </a:rPr>
              <a:t>PostgreSQL Hyperscale</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Azure SQL Database Edge with built-in</a:t>
            </a:r>
            <a:br>
              <a:rPr lang="en-US" sz="1400">
                <a:solidFill>
                  <a:prstClr val="white"/>
                </a:solidFill>
              </a:rPr>
            </a:br>
            <a:r>
              <a:rPr lang="en-US" sz="1400">
                <a:solidFill>
                  <a:prstClr val="white"/>
                </a:solidFill>
              </a:rPr>
              <a:t>AI for real-time edge analytics</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Automation at scale with unified management of all data &amp; AI assets</a:t>
            </a:r>
          </a:p>
          <a:p>
            <a:pPr marL="177800" lvl="0" indent="-177800" defTabSz="932472" fontAlgn="base">
              <a:spcBef>
                <a:spcPct val="0"/>
              </a:spcBef>
              <a:spcAft>
                <a:spcPts val="600"/>
              </a:spcAft>
              <a:buFont typeface="Arial" panose="020B0604020202020204" pitchFamily="34" charset="0"/>
              <a:buChar char="•"/>
              <a:defRPr/>
            </a:pPr>
            <a:r>
              <a:rPr lang="en-US" sz="1400">
                <a:solidFill>
                  <a:prstClr val="white"/>
                </a:solidFill>
              </a:rPr>
              <a:t>Market leading security &amp; governance consistently deployed everywhere</a:t>
            </a:r>
          </a:p>
        </p:txBody>
      </p:sp>
      <p:sp>
        <p:nvSpPr>
          <p:cNvPr id="15" name="TextBox 14">
            <a:extLst>
              <a:ext uri="{FF2B5EF4-FFF2-40B4-BE49-F238E27FC236}">
                <a16:creationId xmlns:a16="http://schemas.microsoft.com/office/drawing/2014/main" id="{98CDC2CC-1DDA-41BE-97D6-08AB88938A1C}"/>
              </a:ext>
            </a:extLst>
          </p:cNvPr>
          <p:cNvSpPr txBox="1"/>
          <p:nvPr/>
        </p:nvSpPr>
        <p:spPr>
          <a:xfrm>
            <a:off x="5561628" y="4661413"/>
            <a:ext cx="3022296"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lang="en-US" sz="1000" b="1">
                <a:solidFill>
                  <a:schemeClr val="accent2"/>
                </a:solidFill>
                <a:latin typeface="Segoe UI Semibold" panose="020B0502040204020203" pitchFamily="34" charset="0"/>
                <a:cs typeface="Segoe UI Semibold" panose="020B0502040204020203" pitchFamily="34" charset="0"/>
              </a:rPr>
              <a:t>Edge - real-time processing challenges</a:t>
            </a:r>
          </a:p>
        </p:txBody>
      </p:sp>
      <p:sp>
        <p:nvSpPr>
          <p:cNvPr id="16" name="Rectangle 15">
            <a:extLst>
              <a:ext uri="{FF2B5EF4-FFF2-40B4-BE49-F238E27FC236}">
                <a16:creationId xmlns:a16="http://schemas.microsoft.com/office/drawing/2014/main" id="{2313F576-BAA4-4682-837F-247AD86AA871}"/>
              </a:ext>
            </a:extLst>
          </p:cNvPr>
          <p:cNvSpPr/>
          <p:nvPr/>
        </p:nvSpPr>
        <p:spPr>
          <a:xfrm>
            <a:off x="5598732" y="3991778"/>
            <a:ext cx="1201481" cy="221559"/>
          </a:xfrm>
          <a:prstGeom prst="rect">
            <a:avLst/>
          </a:prstGeom>
          <a:noFill/>
          <a:ln w="10795" cap="flat" cmpd="sng" algn="ctr">
            <a:noFill/>
            <a:prstDash val="soli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000" b="1">
                <a:solidFill>
                  <a:schemeClr val="accent2"/>
                </a:solidFill>
                <a:latin typeface="Segoe UI Semibold" panose="020B0502040204020203" pitchFamily="34" charset="0"/>
                <a:cs typeface="Segoe UI Semibold" panose="020B0502040204020203" pitchFamily="34" charset="0"/>
              </a:rPr>
              <a:t>Data aggregation</a:t>
            </a:r>
          </a:p>
        </p:txBody>
      </p:sp>
      <p:sp>
        <p:nvSpPr>
          <p:cNvPr id="20" name="TextBox 19">
            <a:extLst>
              <a:ext uri="{FF2B5EF4-FFF2-40B4-BE49-F238E27FC236}">
                <a16:creationId xmlns:a16="http://schemas.microsoft.com/office/drawing/2014/main" id="{1DEF0633-F6E5-495D-A2C3-FC1D507C6D9D}"/>
              </a:ext>
            </a:extLst>
          </p:cNvPr>
          <p:cNvSpPr txBox="1"/>
          <p:nvPr/>
        </p:nvSpPr>
        <p:spPr>
          <a:xfrm>
            <a:off x="5561628" y="1895256"/>
            <a:ext cx="3401593"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accent2"/>
                </a:solidFill>
                <a:effectLst/>
                <a:uLnTx/>
                <a:uFillTx/>
                <a:latin typeface="Segoe UI Semibold" panose="020B0502040204020203" pitchFamily="34" charset="0"/>
                <a:ea typeface="+mn-ea"/>
                <a:cs typeface="Segoe UI Semibold" panose="020B0502040204020203" pitchFamily="34" charset="0"/>
              </a:rPr>
              <a:t>Private Cloud - Enterprise business systems challenges</a:t>
            </a:r>
          </a:p>
        </p:txBody>
      </p:sp>
      <p:sp>
        <p:nvSpPr>
          <p:cNvPr id="21" name="Rectangle 20">
            <a:extLst>
              <a:ext uri="{FF2B5EF4-FFF2-40B4-BE49-F238E27FC236}">
                <a16:creationId xmlns:a16="http://schemas.microsoft.com/office/drawing/2014/main" id="{146DD995-79A0-4B1D-84FA-442DDEF82982}"/>
              </a:ext>
            </a:extLst>
          </p:cNvPr>
          <p:cNvSpPr/>
          <p:nvPr/>
        </p:nvSpPr>
        <p:spPr>
          <a:xfrm>
            <a:off x="7575744" y="3999523"/>
            <a:ext cx="1136819" cy="203396"/>
          </a:xfrm>
          <a:prstGeom prst="rect">
            <a:avLst/>
          </a:prstGeom>
          <a:noFill/>
          <a:ln w="10795" cap="flat" cmpd="sng" algn="ctr">
            <a:noFill/>
            <a:prstDash val="solid"/>
          </a:ln>
          <a:effectLst/>
        </p:spPr>
        <p:txBody>
          <a:bodyPr rtlCol="0" anchor="ctr"/>
          <a:lstStyle/>
          <a:p>
            <a:pPr algn="ctr" defTabSz="914192">
              <a:defRPr/>
            </a:pPr>
            <a:r>
              <a:rPr lang="en-US" sz="1000" b="1">
                <a:solidFill>
                  <a:schemeClr val="accent2"/>
                </a:solidFill>
                <a:latin typeface="Segoe UI Semibold" panose="020B0502040204020203" pitchFamily="34" charset="0"/>
                <a:cs typeface="Segoe UI Semibold" panose="020B0502040204020203" pitchFamily="34" charset="0"/>
              </a:rPr>
              <a:t>Model updates</a:t>
            </a:r>
          </a:p>
        </p:txBody>
      </p:sp>
      <p:sp>
        <p:nvSpPr>
          <p:cNvPr id="18" name="TextBox 17">
            <a:extLst>
              <a:ext uri="{FF2B5EF4-FFF2-40B4-BE49-F238E27FC236}">
                <a16:creationId xmlns:a16="http://schemas.microsoft.com/office/drawing/2014/main" id="{20248932-0C0B-4FCA-BD36-B368E514ED45}"/>
              </a:ext>
            </a:extLst>
          </p:cNvPr>
          <p:cNvSpPr txBox="1"/>
          <p:nvPr/>
        </p:nvSpPr>
        <p:spPr>
          <a:xfrm>
            <a:off x="6022618" y="2335814"/>
            <a:ext cx="2940603"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Semibold" panose="020B0502040204020203" pitchFamily="34" charset="0"/>
              </a:rPr>
              <a:t>Lots of manual effort for CI/CD, especially for data tier</a:t>
            </a:r>
          </a:p>
        </p:txBody>
      </p:sp>
      <p:grpSp>
        <p:nvGrpSpPr>
          <p:cNvPr id="25" name="Group 1093">
            <a:extLst>
              <a:ext uri="{FF2B5EF4-FFF2-40B4-BE49-F238E27FC236}">
                <a16:creationId xmlns:a16="http://schemas.microsoft.com/office/drawing/2014/main" id="{2488D674-F1C4-4030-8B79-1C557FBC0994}"/>
              </a:ext>
            </a:extLst>
          </p:cNvPr>
          <p:cNvGrpSpPr/>
          <p:nvPr/>
        </p:nvGrpSpPr>
        <p:grpSpPr>
          <a:xfrm>
            <a:off x="5725857" y="2350287"/>
            <a:ext cx="234518" cy="231034"/>
            <a:chOff x="3525163" y="7975566"/>
            <a:chExt cx="929418" cy="931976"/>
          </a:xfrm>
        </p:grpSpPr>
        <p:grpSp>
          <p:nvGrpSpPr>
            <p:cNvPr id="26" name="Group 1113">
              <a:extLst>
                <a:ext uri="{FF2B5EF4-FFF2-40B4-BE49-F238E27FC236}">
                  <a16:creationId xmlns:a16="http://schemas.microsoft.com/office/drawing/2014/main" id="{BBD460BF-05CC-44FC-BD7B-F4C5E22A5B65}"/>
                </a:ext>
              </a:extLst>
            </p:cNvPr>
            <p:cNvGrpSpPr/>
            <p:nvPr/>
          </p:nvGrpSpPr>
          <p:grpSpPr>
            <a:xfrm>
              <a:off x="3525163" y="7975566"/>
              <a:ext cx="929418" cy="931976"/>
              <a:chOff x="4825232" y="4636641"/>
              <a:chExt cx="484664" cy="485997"/>
            </a:xfrm>
            <a:noFill/>
          </p:grpSpPr>
          <p:grpSp>
            <p:nvGrpSpPr>
              <p:cNvPr id="31" name="Group 1118">
                <a:extLst>
                  <a:ext uri="{FF2B5EF4-FFF2-40B4-BE49-F238E27FC236}">
                    <a16:creationId xmlns:a16="http://schemas.microsoft.com/office/drawing/2014/main" id="{ABAF3031-FB82-4C37-BEF0-8FBE746F5692}"/>
                  </a:ext>
                </a:extLst>
              </p:cNvPr>
              <p:cNvGrpSpPr/>
              <p:nvPr/>
            </p:nvGrpSpPr>
            <p:grpSpPr>
              <a:xfrm>
                <a:off x="4825232" y="4636641"/>
                <a:ext cx="484664" cy="485997"/>
                <a:chOff x="2107254" y="1575258"/>
                <a:chExt cx="311012" cy="264555"/>
              </a:xfrm>
              <a:grpFill/>
            </p:grpSpPr>
            <p:sp>
              <p:nvSpPr>
                <p:cNvPr id="33" name="Rectangle 9">
                  <a:extLst>
                    <a:ext uri="{FF2B5EF4-FFF2-40B4-BE49-F238E27FC236}">
                      <a16:creationId xmlns:a16="http://schemas.microsoft.com/office/drawing/2014/main" id="{475CDAFE-AD95-4CB2-A158-17ABA1BC29E3}"/>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4" name="Line 10">
                  <a:extLst>
                    <a:ext uri="{FF2B5EF4-FFF2-40B4-BE49-F238E27FC236}">
                      <a16:creationId xmlns:a16="http://schemas.microsoft.com/office/drawing/2014/main" id="{0EE870F4-3487-499B-9E77-D9FAE23B737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2" name="Oval 1119">
                <a:extLst>
                  <a:ext uri="{FF2B5EF4-FFF2-40B4-BE49-F238E27FC236}">
                    <a16:creationId xmlns:a16="http://schemas.microsoft.com/office/drawing/2014/main" id="{2045AF4C-2AA4-4326-B1CE-9BB8FCC4B937}"/>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1114">
              <a:extLst>
                <a:ext uri="{FF2B5EF4-FFF2-40B4-BE49-F238E27FC236}">
                  <a16:creationId xmlns:a16="http://schemas.microsoft.com/office/drawing/2014/main" id="{A7CE8107-821E-424A-A4F6-28DC1633E6A9}"/>
                </a:ext>
              </a:extLst>
            </p:cNvPr>
            <p:cNvGrpSpPr/>
            <p:nvPr/>
          </p:nvGrpSpPr>
          <p:grpSpPr>
            <a:xfrm>
              <a:off x="3706667" y="8401312"/>
              <a:ext cx="558487" cy="314757"/>
              <a:chOff x="831944" y="2085362"/>
              <a:chExt cx="923890" cy="520700"/>
            </a:xfrm>
          </p:grpSpPr>
          <p:sp>
            <p:nvSpPr>
              <p:cNvPr id="28" name="Freeform 78">
                <a:extLst>
                  <a:ext uri="{FF2B5EF4-FFF2-40B4-BE49-F238E27FC236}">
                    <a16:creationId xmlns:a16="http://schemas.microsoft.com/office/drawing/2014/main" id="{B69ECB2C-9999-478E-8DFE-0F90FA6864D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79">
                <a:extLst>
                  <a:ext uri="{FF2B5EF4-FFF2-40B4-BE49-F238E27FC236}">
                    <a16:creationId xmlns:a16="http://schemas.microsoft.com/office/drawing/2014/main" id="{E3061BFC-68E3-44CB-BAAE-1086E77AC6D4}"/>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0" name="Straight Connector 1117">
                <a:extLst>
                  <a:ext uri="{FF2B5EF4-FFF2-40B4-BE49-F238E27FC236}">
                    <a16:creationId xmlns:a16="http://schemas.microsoft.com/office/drawing/2014/main" id="{83A6DFF7-7172-4955-81EE-1949B000D437}"/>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17" name="TextBox 16">
            <a:extLst>
              <a:ext uri="{FF2B5EF4-FFF2-40B4-BE49-F238E27FC236}">
                <a16:creationId xmlns:a16="http://schemas.microsoft.com/office/drawing/2014/main" id="{FCE5B224-EC86-41DB-BBF1-36DA644A6E6F}"/>
              </a:ext>
            </a:extLst>
          </p:cNvPr>
          <p:cNvSpPr txBox="1"/>
          <p:nvPr/>
        </p:nvSpPr>
        <p:spPr>
          <a:xfrm>
            <a:off x="6022618" y="2679675"/>
            <a:ext cx="2940602" cy="3984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Semibold" panose="020B0502040204020203" pitchFamily="34" charset="0"/>
              </a:rPr>
              <a:t>Variety of DB engines, with versions facing EOS, security siloes; no elastic scale </a:t>
            </a:r>
          </a:p>
        </p:txBody>
      </p:sp>
      <p:sp>
        <p:nvSpPr>
          <p:cNvPr id="36" name="Freeform 182">
            <a:extLst>
              <a:ext uri="{FF2B5EF4-FFF2-40B4-BE49-F238E27FC236}">
                <a16:creationId xmlns:a16="http://schemas.microsoft.com/office/drawing/2014/main" id="{0C1F0BEB-DEA4-48FA-AEC4-E6C8A4DF97D6}"/>
              </a:ext>
            </a:extLst>
          </p:cNvPr>
          <p:cNvSpPr/>
          <p:nvPr/>
        </p:nvSpPr>
        <p:spPr bwMode="auto">
          <a:xfrm>
            <a:off x="5716742" y="2734383"/>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54603F3D-AE9B-4F5A-9413-F1B8B4787A03}"/>
              </a:ext>
            </a:extLst>
          </p:cNvPr>
          <p:cNvSpPr txBox="1"/>
          <p:nvPr/>
        </p:nvSpPr>
        <p:spPr>
          <a:xfrm>
            <a:off x="6022618" y="3162036"/>
            <a:ext cx="2605815"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a:ln>
                  <a:noFill/>
                </a:ln>
                <a:effectLst/>
                <a:uLnTx/>
                <a:uFillTx/>
                <a:ea typeface="+mn-ea"/>
                <a:cs typeface="Segoe UI Semibold" panose="020B0502040204020203" pitchFamily="34" charset="0"/>
              </a:rPr>
              <a:t>Mix of containers and VMs on OEM hardware</a:t>
            </a:r>
          </a:p>
        </p:txBody>
      </p:sp>
      <p:grpSp>
        <p:nvGrpSpPr>
          <p:cNvPr id="37" name="Group 96">
            <a:extLst>
              <a:ext uri="{FF2B5EF4-FFF2-40B4-BE49-F238E27FC236}">
                <a16:creationId xmlns:a16="http://schemas.microsoft.com/office/drawing/2014/main" id="{6ABEAAAC-D2EF-4B9D-8600-0A6E2859F754}"/>
              </a:ext>
            </a:extLst>
          </p:cNvPr>
          <p:cNvGrpSpPr>
            <a:grpSpLocks noChangeAspect="1"/>
          </p:cNvGrpSpPr>
          <p:nvPr/>
        </p:nvGrpSpPr>
        <p:grpSpPr bwMode="auto">
          <a:xfrm>
            <a:off x="5712902" y="3174800"/>
            <a:ext cx="250514" cy="234452"/>
            <a:chOff x="2208" y="2791"/>
            <a:chExt cx="312" cy="292"/>
          </a:xfrm>
        </p:grpSpPr>
        <p:sp>
          <p:nvSpPr>
            <p:cNvPr id="38" name="Rectangle 98">
              <a:extLst>
                <a:ext uri="{FF2B5EF4-FFF2-40B4-BE49-F238E27FC236}">
                  <a16:creationId xmlns:a16="http://schemas.microsoft.com/office/drawing/2014/main" id="{215C04E8-2C1C-4D98-BA2F-1BAB0CD8C73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Rectangle 99">
              <a:extLst>
                <a:ext uri="{FF2B5EF4-FFF2-40B4-BE49-F238E27FC236}">
                  <a16:creationId xmlns:a16="http://schemas.microsoft.com/office/drawing/2014/main" id="{0C5DBBEA-5BB5-4C75-B04E-79F6DAA25E8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Rectangle 100">
              <a:extLst>
                <a:ext uri="{FF2B5EF4-FFF2-40B4-BE49-F238E27FC236}">
                  <a16:creationId xmlns:a16="http://schemas.microsoft.com/office/drawing/2014/main" id="{30CA4372-96CA-4C1F-8FBF-33AB8AA77E5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 name="Rectangle 101">
              <a:extLst>
                <a:ext uri="{FF2B5EF4-FFF2-40B4-BE49-F238E27FC236}">
                  <a16:creationId xmlns:a16="http://schemas.microsoft.com/office/drawing/2014/main" id="{D3E066D7-689C-4B23-8392-664852D42B7B}"/>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 name="Oval 102">
              <a:extLst>
                <a:ext uri="{FF2B5EF4-FFF2-40B4-BE49-F238E27FC236}">
                  <a16:creationId xmlns:a16="http://schemas.microsoft.com/office/drawing/2014/main" id="{83FDB071-74F6-453C-B81D-FD31149E513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 name="Oval 103">
              <a:extLst>
                <a:ext uri="{FF2B5EF4-FFF2-40B4-BE49-F238E27FC236}">
                  <a16:creationId xmlns:a16="http://schemas.microsoft.com/office/drawing/2014/main" id="{9282DD2E-6F89-4CD3-A52A-768B2C4C2A76}"/>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 name="Oval 104">
              <a:extLst>
                <a:ext uri="{FF2B5EF4-FFF2-40B4-BE49-F238E27FC236}">
                  <a16:creationId xmlns:a16="http://schemas.microsoft.com/office/drawing/2014/main" id="{B101E9F7-A294-4F4C-8504-335CA25B3547}"/>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Oval 105">
              <a:extLst>
                <a:ext uri="{FF2B5EF4-FFF2-40B4-BE49-F238E27FC236}">
                  <a16:creationId xmlns:a16="http://schemas.microsoft.com/office/drawing/2014/main" id="{9DD40F17-FC21-4DE5-9EF5-5DFD143FBCB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Oval 106">
              <a:extLst>
                <a:ext uri="{FF2B5EF4-FFF2-40B4-BE49-F238E27FC236}">
                  <a16:creationId xmlns:a16="http://schemas.microsoft.com/office/drawing/2014/main" id="{25FDEE64-B005-4CD0-B8AD-7836F705AFBA}"/>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Oval 107">
              <a:extLst>
                <a:ext uri="{FF2B5EF4-FFF2-40B4-BE49-F238E27FC236}">
                  <a16:creationId xmlns:a16="http://schemas.microsoft.com/office/drawing/2014/main" id="{F1A2EE6D-876D-4A2D-B839-0D80B4726AE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 name="Oval 108">
              <a:extLst>
                <a:ext uri="{FF2B5EF4-FFF2-40B4-BE49-F238E27FC236}">
                  <a16:creationId xmlns:a16="http://schemas.microsoft.com/office/drawing/2014/main" id="{D426F878-8B63-451A-80DE-382A7F254AB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Oval 109">
              <a:extLst>
                <a:ext uri="{FF2B5EF4-FFF2-40B4-BE49-F238E27FC236}">
                  <a16:creationId xmlns:a16="http://schemas.microsoft.com/office/drawing/2014/main" id="{5D3C123E-5440-48DE-AF19-F00B4B23E41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Oval 110">
              <a:extLst>
                <a:ext uri="{FF2B5EF4-FFF2-40B4-BE49-F238E27FC236}">
                  <a16:creationId xmlns:a16="http://schemas.microsoft.com/office/drawing/2014/main" id="{0FEF4ECA-0594-4DEB-B0B7-D5EE3D2B6DF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1" name="Oval 111">
              <a:extLst>
                <a:ext uri="{FF2B5EF4-FFF2-40B4-BE49-F238E27FC236}">
                  <a16:creationId xmlns:a16="http://schemas.microsoft.com/office/drawing/2014/main" id="{2A6EFB84-35A3-4EA7-BC15-7702DA630A7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Oval 112">
              <a:extLst>
                <a:ext uri="{FF2B5EF4-FFF2-40B4-BE49-F238E27FC236}">
                  <a16:creationId xmlns:a16="http://schemas.microsoft.com/office/drawing/2014/main" id="{4AE068D7-EDD3-436A-997A-1E684A22368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Oval 113">
              <a:extLst>
                <a:ext uri="{FF2B5EF4-FFF2-40B4-BE49-F238E27FC236}">
                  <a16:creationId xmlns:a16="http://schemas.microsoft.com/office/drawing/2014/main" id="{BCCB56E6-FDED-4F4F-832B-C716F0E893D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8F003936-7A5A-48AA-B1A3-CBE4FA514694}"/>
              </a:ext>
            </a:extLst>
          </p:cNvPr>
          <p:cNvSpPr txBox="1"/>
          <p:nvPr/>
        </p:nvSpPr>
        <p:spPr>
          <a:xfrm>
            <a:off x="6005446" y="4996184"/>
            <a:ext cx="1780062" cy="398481"/>
          </a:xfrm>
          <a:prstGeom prst="rect">
            <a:avLst/>
          </a:prstGeom>
          <a:noFill/>
          <a:ln>
            <a:noFill/>
          </a:ln>
        </p:spPr>
        <p:txBody>
          <a:bodyPr wrap="square" bIns="74587" rtlCol="0">
            <a:spAutoFit/>
          </a:bodyPr>
          <a:lstStyle/>
          <a:p>
            <a:pPr defTabSz="466120">
              <a:defRPr/>
            </a:pPr>
            <a:r>
              <a:rPr lang="en-US" sz="900">
                <a:cs typeface="Segoe UI Semibold" panose="020B0502040204020203" pitchFamily="34" charset="0"/>
              </a:rPr>
              <a:t>Custom code needed for streaming, data sync and AI</a:t>
            </a:r>
          </a:p>
        </p:txBody>
      </p:sp>
      <p:grpSp>
        <p:nvGrpSpPr>
          <p:cNvPr id="54" name="Group 1093">
            <a:extLst>
              <a:ext uri="{FF2B5EF4-FFF2-40B4-BE49-F238E27FC236}">
                <a16:creationId xmlns:a16="http://schemas.microsoft.com/office/drawing/2014/main" id="{C4DE9CFE-54E5-43BC-88E7-F34EEC7F9F3F}"/>
              </a:ext>
            </a:extLst>
          </p:cNvPr>
          <p:cNvGrpSpPr/>
          <p:nvPr/>
        </p:nvGrpSpPr>
        <p:grpSpPr>
          <a:xfrm>
            <a:off x="5725856" y="5079907"/>
            <a:ext cx="234518" cy="231034"/>
            <a:chOff x="3525163" y="7975566"/>
            <a:chExt cx="929418" cy="931976"/>
          </a:xfrm>
        </p:grpSpPr>
        <p:grpSp>
          <p:nvGrpSpPr>
            <p:cNvPr id="55" name="Group 1113">
              <a:extLst>
                <a:ext uri="{FF2B5EF4-FFF2-40B4-BE49-F238E27FC236}">
                  <a16:creationId xmlns:a16="http://schemas.microsoft.com/office/drawing/2014/main" id="{AFFD81B5-6DB8-4EB4-BC8B-61008584D6E9}"/>
                </a:ext>
              </a:extLst>
            </p:cNvPr>
            <p:cNvGrpSpPr/>
            <p:nvPr/>
          </p:nvGrpSpPr>
          <p:grpSpPr>
            <a:xfrm>
              <a:off x="3525163" y="7975566"/>
              <a:ext cx="929418" cy="931976"/>
              <a:chOff x="4825232" y="4636641"/>
              <a:chExt cx="484664" cy="485997"/>
            </a:xfrm>
            <a:noFill/>
          </p:grpSpPr>
          <p:grpSp>
            <p:nvGrpSpPr>
              <p:cNvPr id="60" name="Group 1118">
                <a:extLst>
                  <a:ext uri="{FF2B5EF4-FFF2-40B4-BE49-F238E27FC236}">
                    <a16:creationId xmlns:a16="http://schemas.microsoft.com/office/drawing/2014/main" id="{8ADB4439-7F5D-40C5-8A35-E456CCCC8C59}"/>
                  </a:ext>
                </a:extLst>
              </p:cNvPr>
              <p:cNvGrpSpPr/>
              <p:nvPr/>
            </p:nvGrpSpPr>
            <p:grpSpPr>
              <a:xfrm>
                <a:off x="4825232" y="4636641"/>
                <a:ext cx="484664" cy="485997"/>
                <a:chOff x="2107254" y="1575258"/>
                <a:chExt cx="311012" cy="264555"/>
              </a:xfrm>
              <a:grpFill/>
            </p:grpSpPr>
            <p:sp>
              <p:nvSpPr>
                <p:cNvPr id="62" name="Rectangle 9">
                  <a:extLst>
                    <a:ext uri="{FF2B5EF4-FFF2-40B4-BE49-F238E27FC236}">
                      <a16:creationId xmlns:a16="http://schemas.microsoft.com/office/drawing/2014/main" id="{13EACBA6-3095-4815-8EC4-1E5E10A436C5}"/>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63" name="Line 10">
                  <a:extLst>
                    <a:ext uri="{FF2B5EF4-FFF2-40B4-BE49-F238E27FC236}">
                      <a16:creationId xmlns:a16="http://schemas.microsoft.com/office/drawing/2014/main" id="{2D20B460-9DC0-4872-AA35-68DE2148038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61" name="Oval 1119">
                <a:extLst>
                  <a:ext uri="{FF2B5EF4-FFF2-40B4-BE49-F238E27FC236}">
                    <a16:creationId xmlns:a16="http://schemas.microsoft.com/office/drawing/2014/main" id="{5E179D3A-2D81-42D8-A836-621B7CCAA1CF}"/>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56" name="Group 1114">
              <a:extLst>
                <a:ext uri="{FF2B5EF4-FFF2-40B4-BE49-F238E27FC236}">
                  <a16:creationId xmlns:a16="http://schemas.microsoft.com/office/drawing/2014/main" id="{D33E2EA8-8701-47C1-932C-7B1641D15073}"/>
                </a:ext>
              </a:extLst>
            </p:cNvPr>
            <p:cNvGrpSpPr/>
            <p:nvPr/>
          </p:nvGrpSpPr>
          <p:grpSpPr>
            <a:xfrm>
              <a:off x="3706667" y="8401312"/>
              <a:ext cx="558487" cy="314757"/>
              <a:chOff x="831944" y="2085362"/>
              <a:chExt cx="923890" cy="520700"/>
            </a:xfrm>
          </p:grpSpPr>
          <p:sp>
            <p:nvSpPr>
              <p:cNvPr id="57" name="Freeform 78">
                <a:extLst>
                  <a:ext uri="{FF2B5EF4-FFF2-40B4-BE49-F238E27FC236}">
                    <a16:creationId xmlns:a16="http://schemas.microsoft.com/office/drawing/2014/main" id="{45E0231F-8281-4978-8146-C980B954B03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79">
                <a:extLst>
                  <a:ext uri="{FF2B5EF4-FFF2-40B4-BE49-F238E27FC236}">
                    <a16:creationId xmlns:a16="http://schemas.microsoft.com/office/drawing/2014/main" id="{1E58041E-04E6-40D7-A357-D0ED107701EB}"/>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59" name="Straight Connector 1117">
                <a:extLst>
                  <a:ext uri="{FF2B5EF4-FFF2-40B4-BE49-F238E27FC236}">
                    <a16:creationId xmlns:a16="http://schemas.microsoft.com/office/drawing/2014/main" id="{080BAC1C-EC18-431E-BC8E-387FEF78340F}"/>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22" name="TextBox 21">
            <a:extLst>
              <a:ext uri="{FF2B5EF4-FFF2-40B4-BE49-F238E27FC236}">
                <a16:creationId xmlns:a16="http://schemas.microsoft.com/office/drawing/2014/main" id="{349680E3-3264-4F33-B7DB-855B0C8DD159}"/>
              </a:ext>
            </a:extLst>
          </p:cNvPr>
          <p:cNvSpPr txBox="1"/>
          <p:nvPr/>
        </p:nvSpPr>
        <p:spPr>
          <a:xfrm>
            <a:off x="6005446" y="5457342"/>
            <a:ext cx="1484397" cy="398481"/>
          </a:xfrm>
          <a:prstGeom prst="rect">
            <a:avLst/>
          </a:prstGeom>
          <a:noFill/>
          <a:ln>
            <a:noFill/>
          </a:ln>
        </p:spPr>
        <p:txBody>
          <a:bodyPr wrap="square" bIns="74587" rtlCol="0">
            <a:spAutoFit/>
          </a:bodyPr>
          <a:lstStyle/>
          <a:p>
            <a:pPr defTabSz="466120">
              <a:defRPr/>
            </a:pPr>
            <a:r>
              <a:rPr lang="en-US" sz="900">
                <a:cs typeface="Segoe UI Semibold" panose="020B0502040204020203" pitchFamily="34" charset="0"/>
              </a:rPr>
              <a:t>Legacy, basic database with no AI built</a:t>
            </a:r>
          </a:p>
        </p:txBody>
      </p:sp>
      <p:sp>
        <p:nvSpPr>
          <p:cNvPr id="64" name="Freeform 182">
            <a:extLst>
              <a:ext uri="{FF2B5EF4-FFF2-40B4-BE49-F238E27FC236}">
                <a16:creationId xmlns:a16="http://schemas.microsoft.com/office/drawing/2014/main" id="{D574C8DD-090A-4804-9223-EB5D5ABB2B1F}"/>
              </a:ext>
            </a:extLst>
          </p:cNvPr>
          <p:cNvSpPr/>
          <p:nvPr/>
        </p:nvSpPr>
        <p:spPr bwMode="auto">
          <a:xfrm>
            <a:off x="5716741" y="5512050"/>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3416D326-D907-4901-A85D-56605B274038}"/>
              </a:ext>
            </a:extLst>
          </p:cNvPr>
          <p:cNvSpPr txBox="1"/>
          <p:nvPr/>
        </p:nvSpPr>
        <p:spPr>
          <a:xfrm>
            <a:off x="5990834" y="5918499"/>
            <a:ext cx="1830324" cy="259981"/>
          </a:xfrm>
          <a:prstGeom prst="rect">
            <a:avLst/>
          </a:prstGeom>
          <a:noFill/>
          <a:ln>
            <a:noFill/>
          </a:ln>
        </p:spPr>
        <p:txBody>
          <a:bodyPr wrap="square" bIns="74587" rtlCol="0">
            <a:spAutoFit/>
          </a:bodyPr>
          <a:lstStyle/>
          <a:p>
            <a:pPr defTabSz="466120">
              <a:defRPr/>
            </a:pPr>
            <a:r>
              <a:rPr lang="en-US" sz="900">
                <a:cs typeface="Segoe UI Semibold" panose="020B0502040204020203" pitchFamily="34" charset="0"/>
              </a:rPr>
              <a:t>OEM edge servers/workstations</a:t>
            </a:r>
          </a:p>
        </p:txBody>
      </p:sp>
      <p:grpSp>
        <p:nvGrpSpPr>
          <p:cNvPr id="65" name="Group 96">
            <a:extLst>
              <a:ext uri="{FF2B5EF4-FFF2-40B4-BE49-F238E27FC236}">
                <a16:creationId xmlns:a16="http://schemas.microsoft.com/office/drawing/2014/main" id="{B64D5D6D-FCA0-4B83-A841-BA12E80293F9}"/>
              </a:ext>
            </a:extLst>
          </p:cNvPr>
          <p:cNvGrpSpPr>
            <a:grpSpLocks noChangeAspect="1"/>
          </p:cNvGrpSpPr>
          <p:nvPr/>
        </p:nvGrpSpPr>
        <p:grpSpPr bwMode="auto">
          <a:xfrm>
            <a:off x="5712902" y="5934389"/>
            <a:ext cx="243835" cy="228201"/>
            <a:chOff x="2208" y="2791"/>
            <a:chExt cx="312" cy="292"/>
          </a:xfrm>
        </p:grpSpPr>
        <p:sp>
          <p:nvSpPr>
            <p:cNvPr id="66" name="Rectangle 98">
              <a:extLst>
                <a:ext uri="{FF2B5EF4-FFF2-40B4-BE49-F238E27FC236}">
                  <a16:creationId xmlns:a16="http://schemas.microsoft.com/office/drawing/2014/main" id="{0D873FB4-F133-43F3-9987-1240F86816A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7" name="Rectangle 99">
              <a:extLst>
                <a:ext uri="{FF2B5EF4-FFF2-40B4-BE49-F238E27FC236}">
                  <a16:creationId xmlns:a16="http://schemas.microsoft.com/office/drawing/2014/main" id="{E1D6D5EF-C0C8-4F8D-BEAA-D820C43ABC3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Rectangle 100">
              <a:extLst>
                <a:ext uri="{FF2B5EF4-FFF2-40B4-BE49-F238E27FC236}">
                  <a16:creationId xmlns:a16="http://schemas.microsoft.com/office/drawing/2014/main" id="{B4BD95D7-B1D3-495F-8765-38B83A218C6E}"/>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9" name="Rectangle 101">
              <a:extLst>
                <a:ext uri="{FF2B5EF4-FFF2-40B4-BE49-F238E27FC236}">
                  <a16:creationId xmlns:a16="http://schemas.microsoft.com/office/drawing/2014/main" id="{C46B71AF-2AFF-4A86-A8B4-5C25EDDFF0B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0" name="Oval 102">
              <a:extLst>
                <a:ext uri="{FF2B5EF4-FFF2-40B4-BE49-F238E27FC236}">
                  <a16:creationId xmlns:a16="http://schemas.microsoft.com/office/drawing/2014/main" id="{9915FEF7-02AB-4FF7-AE32-4B582CF8952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1" name="Oval 103">
              <a:extLst>
                <a:ext uri="{FF2B5EF4-FFF2-40B4-BE49-F238E27FC236}">
                  <a16:creationId xmlns:a16="http://schemas.microsoft.com/office/drawing/2014/main" id="{4EDAE76E-B3EB-4C03-B3E7-FC0ADE541B2B}"/>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Oval 104">
              <a:extLst>
                <a:ext uri="{FF2B5EF4-FFF2-40B4-BE49-F238E27FC236}">
                  <a16:creationId xmlns:a16="http://schemas.microsoft.com/office/drawing/2014/main" id="{BAB7EA9A-A547-438A-86E7-53B567BE68E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Oval 105">
              <a:extLst>
                <a:ext uri="{FF2B5EF4-FFF2-40B4-BE49-F238E27FC236}">
                  <a16:creationId xmlns:a16="http://schemas.microsoft.com/office/drawing/2014/main" id="{879C71A5-6E11-418F-AA5F-E4E18260BB6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4" name="Oval 106">
              <a:extLst>
                <a:ext uri="{FF2B5EF4-FFF2-40B4-BE49-F238E27FC236}">
                  <a16:creationId xmlns:a16="http://schemas.microsoft.com/office/drawing/2014/main" id="{6BD1EEA4-ACA1-4050-9F85-F90B401D2A48}"/>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Oval 107">
              <a:extLst>
                <a:ext uri="{FF2B5EF4-FFF2-40B4-BE49-F238E27FC236}">
                  <a16:creationId xmlns:a16="http://schemas.microsoft.com/office/drawing/2014/main" id="{ACE721DE-05DA-4F3C-9C8B-F8F02B59BD38}"/>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6" name="Oval 108">
              <a:extLst>
                <a:ext uri="{FF2B5EF4-FFF2-40B4-BE49-F238E27FC236}">
                  <a16:creationId xmlns:a16="http://schemas.microsoft.com/office/drawing/2014/main" id="{62176B4F-27DE-480A-A418-916771FCDCA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Oval 109">
              <a:extLst>
                <a:ext uri="{FF2B5EF4-FFF2-40B4-BE49-F238E27FC236}">
                  <a16:creationId xmlns:a16="http://schemas.microsoft.com/office/drawing/2014/main" id="{70F429EE-C3B6-4845-8CB9-5D9E0DC233A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8" name="Oval 110">
              <a:extLst>
                <a:ext uri="{FF2B5EF4-FFF2-40B4-BE49-F238E27FC236}">
                  <a16:creationId xmlns:a16="http://schemas.microsoft.com/office/drawing/2014/main" id="{37AEA44C-4DD0-45E5-B042-101FA3F1ED7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Oval 111">
              <a:extLst>
                <a:ext uri="{FF2B5EF4-FFF2-40B4-BE49-F238E27FC236}">
                  <a16:creationId xmlns:a16="http://schemas.microsoft.com/office/drawing/2014/main" id="{A32A867A-D497-4347-BD9D-3438431819E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 name="Oval 112">
              <a:extLst>
                <a:ext uri="{FF2B5EF4-FFF2-40B4-BE49-F238E27FC236}">
                  <a16:creationId xmlns:a16="http://schemas.microsoft.com/office/drawing/2014/main" id="{27033C92-05DC-498E-939D-E27F8E5CDAC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1" name="Oval 113">
              <a:extLst>
                <a:ext uri="{FF2B5EF4-FFF2-40B4-BE49-F238E27FC236}">
                  <a16:creationId xmlns:a16="http://schemas.microsoft.com/office/drawing/2014/main" id="{06975596-0A82-43BA-B652-FC31752164E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3B2DD6A3-CDFB-4CEA-A4FD-F61D6191ED4E}"/>
              </a:ext>
            </a:extLst>
          </p:cNvPr>
          <p:cNvSpPr txBox="1"/>
          <p:nvPr/>
        </p:nvSpPr>
        <p:spPr>
          <a:xfrm>
            <a:off x="8115157" y="5065434"/>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a:cs typeface="Segoe UI Semibold" panose="020B0502040204020203" pitchFamily="34" charset="0"/>
              </a:rPr>
              <a:t>Sensors</a:t>
            </a:r>
          </a:p>
        </p:txBody>
      </p:sp>
      <p:sp>
        <p:nvSpPr>
          <p:cNvPr id="85" name="chip" title="Icon of a computer chip">
            <a:extLst>
              <a:ext uri="{FF2B5EF4-FFF2-40B4-BE49-F238E27FC236}">
                <a16:creationId xmlns:a16="http://schemas.microsoft.com/office/drawing/2014/main" id="{8ACD2FFD-343D-4B33-AA5E-44DE2389171A}"/>
              </a:ext>
            </a:extLst>
          </p:cNvPr>
          <p:cNvSpPr>
            <a:spLocks noChangeAspect="1" noEditPoints="1"/>
          </p:cNvSpPr>
          <p:nvPr/>
        </p:nvSpPr>
        <p:spPr bwMode="auto">
          <a:xfrm>
            <a:off x="7910202" y="5098231"/>
            <a:ext cx="190524" cy="1943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2AE2777C-46D7-4BC9-B14F-9643107FEAAC}"/>
              </a:ext>
            </a:extLst>
          </p:cNvPr>
          <p:cNvSpPr txBox="1"/>
          <p:nvPr/>
        </p:nvSpPr>
        <p:spPr>
          <a:xfrm>
            <a:off x="8115157" y="5526592"/>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a:cs typeface="Segoe UI Semibold" panose="020B0502040204020203" pitchFamily="34" charset="0"/>
              </a:rPr>
              <a:t>Actuators</a:t>
            </a:r>
          </a:p>
        </p:txBody>
      </p:sp>
      <p:grpSp>
        <p:nvGrpSpPr>
          <p:cNvPr id="99" name="Group 98">
            <a:extLst>
              <a:ext uri="{FF2B5EF4-FFF2-40B4-BE49-F238E27FC236}">
                <a16:creationId xmlns:a16="http://schemas.microsoft.com/office/drawing/2014/main" id="{EB7FB3DC-3DE7-4D8C-8332-A9E988CFD614}"/>
              </a:ext>
            </a:extLst>
          </p:cNvPr>
          <p:cNvGrpSpPr/>
          <p:nvPr/>
        </p:nvGrpSpPr>
        <p:grpSpPr>
          <a:xfrm>
            <a:off x="7912398" y="5575652"/>
            <a:ext cx="176539" cy="161861"/>
            <a:chOff x="8326366" y="5500947"/>
            <a:chExt cx="176539" cy="161861"/>
          </a:xfrm>
        </p:grpSpPr>
        <p:sp>
          <p:nvSpPr>
            <p:cNvPr id="87" name="Freeform 53">
              <a:extLst>
                <a:ext uri="{FF2B5EF4-FFF2-40B4-BE49-F238E27FC236}">
                  <a16:creationId xmlns:a16="http://schemas.microsoft.com/office/drawing/2014/main" id="{3C4EA621-468B-4908-ACB7-63E7E55EB70B}"/>
                </a:ext>
              </a:extLst>
            </p:cNvPr>
            <p:cNvSpPr>
              <a:spLocks/>
            </p:cNvSpPr>
            <p:nvPr/>
          </p:nvSpPr>
          <p:spPr bwMode="auto">
            <a:xfrm>
              <a:off x="8383206" y="5552644"/>
              <a:ext cx="59515" cy="5785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A3C892BE-5BE7-4D80-8C3A-975CCD24E246}"/>
                </a:ext>
              </a:extLst>
            </p:cNvPr>
            <p:cNvSpPr>
              <a:spLocks/>
            </p:cNvSpPr>
            <p:nvPr/>
          </p:nvSpPr>
          <p:spPr bwMode="auto">
            <a:xfrm>
              <a:off x="8326366" y="5500947"/>
              <a:ext cx="167177" cy="161861"/>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55">
              <a:extLst>
                <a:ext uri="{FF2B5EF4-FFF2-40B4-BE49-F238E27FC236}">
                  <a16:creationId xmlns:a16="http://schemas.microsoft.com/office/drawing/2014/main" id="{EB288766-E676-4CE8-B343-B9DF6339E550}"/>
                </a:ext>
              </a:extLst>
            </p:cNvPr>
            <p:cNvSpPr>
              <a:spLocks/>
            </p:cNvSpPr>
            <p:nvPr/>
          </p:nvSpPr>
          <p:spPr bwMode="auto">
            <a:xfrm>
              <a:off x="8353114" y="5524949"/>
              <a:ext cx="116355" cy="113241"/>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56">
              <a:extLst>
                <a:ext uri="{FF2B5EF4-FFF2-40B4-BE49-F238E27FC236}">
                  <a16:creationId xmlns:a16="http://schemas.microsoft.com/office/drawing/2014/main" id="{ACB4B38A-9044-45C1-8C8A-2F154647D17E}"/>
                </a:ext>
              </a:extLst>
            </p:cNvPr>
            <p:cNvSpPr>
              <a:spLocks/>
            </p:cNvSpPr>
            <p:nvPr/>
          </p:nvSpPr>
          <p:spPr bwMode="auto">
            <a:xfrm>
              <a:off x="8409286" y="5500947"/>
              <a:ext cx="93619" cy="86162"/>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2FB089F9-1983-49D3-9183-1DA9A19F585A}"/>
              </a:ext>
            </a:extLst>
          </p:cNvPr>
          <p:cNvGrpSpPr/>
          <p:nvPr/>
        </p:nvGrpSpPr>
        <p:grpSpPr>
          <a:xfrm>
            <a:off x="6829164" y="3690014"/>
            <a:ext cx="780088" cy="822960"/>
            <a:chOff x="7219209" y="3631083"/>
            <a:chExt cx="780088" cy="968331"/>
          </a:xfrm>
        </p:grpSpPr>
        <p:cxnSp>
          <p:nvCxnSpPr>
            <p:cNvPr id="101" name="Straight Connector 100">
              <a:extLst>
                <a:ext uri="{FF2B5EF4-FFF2-40B4-BE49-F238E27FC236}">
                  <a16:creationId xmlns:a16="http://schemas.microsoft.com/office/drawing/2014/main" id="{784C827D-7E94-488D-9522-99A3E83BCF5F}"/>
                </a:ext>
                <a:ext uri="{C183D7F6-B498-43B3-948B-1728B52AA6E4}">
                  <adec:decorative xmlns:adec="http://schemas.microsoft.com/office/drawing/2017/decorative" val="1"/>
                </a:ext>
              </a:extLst>
            </p:cNvPr>
            <p:cNvCxnSpPr>
              <a:cxnSpLocks/>
            </p:cNvCxnSpPr>
            <p:nvPr/>
          </p:nvCxnSpPr>
          <p:spPr>
            <a:xfrm flipV="1">
              <a:off x="7996449" y="3631083"/>
              <a:ext cx="2848" cy="968331"/>
            </a:xfrm>
            <a:prstGeom prst="line">
              <a:avLst/>
            </a:prstGeom>
            <a:noFill/>
            <a:ln w="19050" cap="flat" cmpd="sng" algn="ctr">
              <a:solidFill>
                <a:srgbClr val="50E6FF"/>
              </a:solidFill>
              <a:prstDash val="solid"/>
              <a:headEnd type="arrow"/>
              <a:tailEnd type="none"/>
            </a:ln>
            <a:effectLst/>
          </p:spPr>
        </p:cxnSp>
        <p:cxnSp>
          <p:nvCxnSpPr>
            <p:cNvPr id="104" name="Straight Connector 103">
              <a:extLst>
                <a:ext uri="{FF2B5EF4-FFF2-40B4-BE49-F238E27FC236}">
                  <a16:creationId xmlns:a16="http://schemas.microsoft.com/office/drawing/2014/main" id="{CA428322-31DF-408A-930A-404831B06F7B}"/>
                </a:ext>
                <a:ext uri="{C183D7F6-B498-43B3-948B-1728B52AA6E4}">
                  <adec:decorative xmlns:adec="http://schemas.microsoft.com/office/drawing/2017/decorative" val="1"/>
                </a:ext>
              </a:extLst>
            </p:cNvPr>
            <p:cNvCxnSpPr>
              <a:cxnSpLocks/>
              <a:stCxn id="3" idx="0"/>
              <a:endCxn id="2" idx="2"/>
            </p:cNvCxnSpPr>
            <p:nvPr/>
          </p:nvCxnSpPr>
          <p:spPr>
            <a:xfrm flipV="1">
              <a:off x="7219209" y="3631083"/>
              <a:ext cx="2848" cy="968331"/>
            </a:xfrm>
            <a:prstGeom prst="line">
              <a:avLst/>
            </a:prstGeom>
            <a:noFill/>
            <a:ln w="19050" cap="flat" cmpd="sng" algn="ctr">
              <a:solidFill>
                <a:srgbClr val="50E6FF"/>
              </a:solidFill>
              <a:prstDash val="solid"/>
              <a:headEnd type="none"/>
              <a:tailEnd type="arrow"/>
            </a:ln>
            <a:effectLst/>
          </p:spPr>
        </p:cxnSp>
      </p:grpSp>
      <p:grpSp>
        <p:nvGrpSpPr>
          <p:cNvPr id="95" name="Group 94">
            <a:extLst>
              <a:ext uri="{FF2B5EF4-FFF2-40B4-BE49-F238E27FC236}">
                <a16:creationId xmlns:a16="http://schemas.microsoft.com/office/drawing/2014/main" id="{72D7D002-D9BB-42AF-A615-ACACB055D49D}"/>
              </a:ext>
            </a:extLst>
          </p:cNvPr>
          <p:cNvGrpSpPr/>
          <p:nvPr/>
        </p:nvGrpSpPr>
        <p:grpSpPr>
          <a:xfrm>
            <a:off x="8712563" y="3552508"/>
            <a:ext cx="3445866" cy="1130657"/>
            <a:chOff x="8712563" y="3552508"/>
            <a:chExt cx="3445866" cy="1130657"/>
          </a:xfrm>
        </p:grpSpPr>
        <p:sp>
          <p:nvSpPr>
            <p:cNvPr id="7" name="Arrow: Right 201">
              <a:extLst>
                <a:ext uri="{FF2B5EF4-FFF2-40B4-BE49-F238E27FC236}">
                  <a16:creationId xmlns:a16="http://schemas.microsoft.com/office/drawing/2014/main" id="{FAAA7423-C341-4BEE-9265-6950C3AD9F37}"/>
                </a:ext>
              </a:extLst>
            </p:cNvPr>
            <p:cNvSpPr/>
            <p:nvPr/>
          </p:nvSpPr>
          <p:spPr bwMode="auto">
            <a:xfrm flipH="1">
              <a:off x="8712563" y="3552508"/>
              <a:ext cx="3401593" cy="1130657"/>
            </a:xfrm>
            <a:prstGeom prst="homePlate">
              <a:avLst>
                <a:gd name="adj" fmla="val 14197"/>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466120" rtl="0" eaLnBrk="1" fontAlgn="auto" latinLnBrk="0" hangingPunct="1">
                <a:spcBef>
                  <a:spcPts val="600"/>
                </a:spcBef>
                <a:spcAft>
                  <a:spcPts val="0"/>
                </a:spcAft>
                <a:buClrTx/>
                <a:buSzTx/>
                <a:buFontTx/>
                <a:buNone/>
                <a:tabLst/>
                <a:defRPr/>
              </a:pPr>
              <a:endParaRPr lang="en-US" sz="900">
                <a:cs typeface="Segoe UI Semibold" panose="020B0502040204020203" pitchFamily="34" charset="0"/>
              </a:endParaRPr>
            </a:p>
          </p:txBody>
        </p:sp>
        <p:grpSp>
          <p:nvGrpSpPr>
            <p:cNvPr id="5" name="Group 4">
              <a:extLst>
                <a:ext uri="{FF2B5EF4-FFF2-40B4-BE49-F238E27FC236}">
                  <a16:creationId xmlns:a16="http://schemas.microsoft.com/office/drawing/2014/main" id="{5E29BD0E-6A8F-4660-BE63-1717228320CD}"/>
                </a:ext>
              </a:extLst>
            </p:cNvPr>
            <p:cNvGrpSpPr/>
            <p:nvPr/>
          </p:nvGrpSpPr>
          <p:grpSpPr>
            <a:xfrm>
              <a:off x="10597275" y="3945399"/>
              <a:ext cx="972301" cy="457596"/>
              <a:chOff x="10674675" y="4002281"/>
              <a:chExt cx="972301" cy="457596"/>
            </a:xfrm>
          </p:grpSpPr>
          <p:pic>
            <p:nvPicPr>
              <p:cNvPr id="102" name="Graphic 101">
                <a:extLst>
                  <a:ext uri="{FF2B5EF4-FFF2-40B4-BE49-F238E27FC236}">
                    <a16:creationId xmlns:a16="http://schemas.microsoft.com/office/drawing/2014/main" id="{4827E9B2-D54B-44DD-B60E-AA0DF211C4A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9776" y="4002281"/>
                <a:ext cx="457200" cy="457200"/>
              </a:xfrm>
              <a:prstGeom prst="rect">
                <a:avLst/>
              </a:prstGeom>
            </p:spPr>
          </p:pic>
          <p:pic>
            <p:nvPicPr>
              <p:cNvPr id="103" name="Graphic 102">
                <a:extLst>
                  <a:ext uri="{FF2B5EF4-FFF2-40B4-BE49-F238E27FC236}">
                    <a16:creationId xmlns:a16="http://schemas.microsoft.com/office/drawing/2014/main" id="{B1C7F0E6-EFE3-4BF4-9F9C-AE657F8B81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74675" y="4002677"/>
                <a:ext cx="457200" cy="457200"/>
              </a:xfrm>
              <a:prstGeom prst="rect">
                <a:avLst/>
              </a:prstGeom>
            </p:spPr>
          </p:pic>
        </p:grpSp>
        <p:sp>
          <p:nvSpPr>
            <p:cNvPr id="11" name="TextBox 10">
              <a:extLst>
                <a:ext uri="{FF2B5EF4-FFF2-40B4-BE49-F238E27FC236}">
                  <a16:creationId xmlns:a16="http://schemas.microsoft.com/office/drawing/2014/main" id="{58B1B4E1-832A-49C6-A723-9442ABCCED9A}"/>
                </a:ext>
              </a:extLst>
            </p:cNvPr>
            <p:cNvSpPr txBox="1"/>
            <p:nvPr/>
          </p:nvSpPr>
          <p:spPr>
            <a:xfrm>
              <a:off x="8917693" y="3636049"/>
              <a:ext cx="1164721" cy="923330"/>
            </a:xfrm>
            <a:prstGeom prst="rect">
              <a:avLst/>
            </a:prstGeom>
            <a:noFill/>
          </p:spPr>
          <p:txBody>
            <a:bodyPr wrap="square" lIns="0" tIns="0" rIns="0" bIns="0" rtlCol="0">
              <a:spAutoFit/>
            </a:bodyPr>
            <a:lstStyle/>
            <a:p>
              <a:pPr marL="0" marR="0" lvl="0" indent="0" algn="l" defTabSz="466120" rtl="0" eaLnBrk="1" fontAlgn="auto" latinLnBrk="0" hangingPunct="1">
                <a:spcBef>
                  <a:spcPts val="600"/>
                </a:spcBef>
                <a:spcAft>
                  <a:spcPts val="0"/>
                </a:spcAft>
                <a:buClrTx/>
                <a:buSzTx/>
                <a:buFontTx/>
                <a:buNone/>
                <a:tabLst/>
                <a:defRPr/>
              </a:pPr>
              <a:r>
                <a:rPr lang="en-US" sz="900">
                  <a:cs typeface="Segoe UI Semibold" panose="020B0502040204020203" pitchFamily="34" charset="0"/>
                </a:rPr>
                <a:t>K8s management</a:t>
              </a:r>
            </a:p>
            <a:p>
              <a:pPr marL="0" marR="0" lvl="0" indent="0" algn="l" defTabSz="466120" rtl="0" eaLnBrk="1" fontAlgn="auto" latinLnBrk="0" hangingPunct="1">
                <a:spcBef>
                  <a:spcPts val="600"/>
                </a:spcBef>
                <a:spcAft>
                  <a:spcPts val="0"/>
                </a:spcAft>
                <a:buClrTx/>
                <a:buSzTx/>
                <a:buFontTx/>
                <a:buNone/>
                <a:tabLst/>
                <a:defRPr/>
              </a:pPr>
              <a:r>
                <a:rPr lang="en-US" sz="900">
                  <a:cs typeface="Segoe UI Semibold" panose="020B0502040204020203" pitchFamily="34" charset="0"/>
                </a:rPr>
                <a:t>Azure Policy</a:t>
              </a:r>
            </a:p>
            <a:p>
              <a:pPr marL="0" marR="0" lvl="0" indent="0" algn="l" defTabSz="466120" rtl="0" eaLnBrk="1" fontAlgn="auto" latinLnBrk="0" hangingPunct="1">
                <a:spcBef>
                  <a:spcPts val="600"/>
                </a:spcBef>
                <a:spcAft>
                  <a:spcPts val="0"/>
                </a:spcAft>
                <a:buClrTx/>
                <a:buSzTx/>
                <a:buFontTx/>
                <a:buNone/>
                <a:tabLst/>
                <a:defRPr/>
              </a:pPr>
              <a:r>
                <a:rPr lang="en-US" sz="900">
                  <a:cs typeface="Segoe UI Semibold" panose="020B0502040204020203" pitchFamily="34" charset="0"/>
                </a:rPr>
                <a:t>Azure Role-based control</a:t>
              </a:r>
            </a:p>
            <a:p>
              <a:pPr marL="0" marR="0" lvl="0" indent="0" algn="l" defTabSz="466120" rtl="0" eaLnBrk="1" fontAlgn="auto" latinLnBrk="0" hangingPunct="1">
                <a:spcBef>
                  <a:spcPts val="600"/>
                </a:spcBef>
                <a:spcAft>
                  <a:spcPts val="0"/>
                </a:spcAft>
                <a:buClrTx/>
                <a:buSzTx/>
                <a:buFontTx/>
                <a:buNone/>
                <a:tabLst/>
                <a:defRPr/>
              </a:pPr>
              <a:r>
                <a:rPr lang="en-US" sz="900">
                  <a:cs typeface="Segoe UI Semibold" panose="020B0502040204020203" pitchFamily="34" charset="0"/>
                </a:rPr>
                <a:t>Azure Security Center</a:t>
              </a:r>
            </a:p>
          </p:txBody>
        </p:sp>
        <p:sp>
          <p:nvSpPr>
            <p:cNvPr id="117" name="TextBox 116">
              <a:extLst>
                <a:ext uri="{FF2B5EF4-FFF2-40B4-BE49-F238E27FC236}">
                  <a16:creationId xmlns:a16="http://schemas.microsoft.com/office/drawing/2014/main" id="{51E15BD3-1344-4678-989B-6939D7C81721}"/>
                </a:ext>
              </a:extLst>
            </p:cNvPr>
            <p:cNvSpPr txBox="1"/>
            <p:nvPr/>
          </p:nvSpPr>
          <p:spPr>
            <a:xfrm>
              <a:off x="10008424" y="3558458"/>
              <a:ext cx="2150005" cy="24468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data </a:t>
              </a:r>
              <a:r>
                <a:rPr lang="en-US" sz="1050" kern="0">
                  <a:solidFill>
                    <a:srgbClr val="50E6FF"/>
                  </a:solidFill>
                  <a:latin typeface="Segoe UI Semibold"/>
                  <a:ea typeface="+mj-ea"/>
                  <a:cs typeface="Segoe UI" pitchFamily="34" charset="0"/>
                </a:rPr>
                <a:t>s</a:t>
              </a:r>
              <a:r>
                <a:rPr kumimoji="0" lang="en-US" sz="1050" b="0" i="0" u="none" strike="noStrike" kern="0" cap="none" spc="0" normalizeH="0" baseline="0" noProof="0" err="1">
                  <a:ln>
                    <a:noFill/>
                  </a:ln>
                  <a:solidFill>
                    <a:srgbClr val="50E6FF"/>
                  </a:solidFill>
                  <a:effectLst/>
                  <a:uLnTx/>
                  <a:uFillTx/>
                  <a:latin typeface="Segoe UI Semibold"/>
                  <a:ea typeface="+mj-ea"/>
                  <a:cs typeface="Segoe UI" pitchFamily="34" charset="0"/>
                </a:rPr>
                <a:t>ervices</a:t>
              </a:r>
              <a:endPar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spTree>
    <p:extLst>
      <p:ext uri="{BB962C8B-B14F-4D97-AF65-F5344CB8AC3E}">
        <p14:creationId xmlns:p14="http://schemas.microsoft.com/office/powerpoint/2010/main" val="3043513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DCDBCC9A-4CF2-8F45-A0AE-4F509A4302E4}"/>
              </a:ext>
            </a:extLst>
          </p:cNvPr>
          <p:cNvSpPr/>
          <p:nvPr/>
        </p:nvSpPr>
        <p:spPr bwMode="auto">
          <a:xfrm>
            <a:off x="660718" y="5782175"/>
            <a:ext cx="11018520" cy="818412"/>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B5334855-24D5-8A48-AFED-10DF6236B651}"/>
              </a:ext>
            </a:extLst>
          </p:cNvPr>
          <p:cNvSpPr/>
          <p:nvPr/>
        </p:nvSpPr>
        <p:spPr bwMode="auto">
          <a:xfrm>
            <a:off x="660718" y="2479026"/>
            <a:ext cx="11018520" cy="3217243"/>
          </a:xfrm>
          <a:prstGeom prst="rect">
            <a:avLst/>
          </a:prstGeom>
          <a:noFill/>
          <a:ln w="254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F1F366C7-8CE4-CE4D-8A2D-4E69097A532E}"/>
              </a:ext>
            </a:extLst>
          </p:cNvPr>
          <p:cNvSpPr/>
          <p:nvPr/>
        </p:nvSpPr>
        <p:spPr bwMode="auto">
          <a:xfrm>
            <a:off x="1234838" y="1614061"/>
            <a:ext cx="958877" cy="10603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1F3AF720-73A6-4426-9D2C-B49D492AA068}"/>
              </a:ext>
            </a:extLst>
          </p:cNvPr>
          <p:cNvSpPr/>
          <p:nvPr/>
        </p:nvSpPr>
        <p:spPr bwMode="auto">
          <a:xfrm>
            <a:off x="4516213"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4516212" y="4094312"/>
            <a:ext cx="3194018" cy="429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Elastic scale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4970221" y="4471540"/>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Deploy in seconds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Scale up, scale out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Automation at scale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42" name="Group 241">
            <a:extLst>
              <a:ext uri="{FF2B5EF4-FFF2-40B4-BE49-F238E27FC236}">
                <a16:creationId xmlns:a16="http://schemas.microsoft.com/office/drawing/2014/main" id="{BB92B4B5-A832-497B-AB4E-E568C6B5099C}"/>
              </a:ext>
            </a:extLst>
          </p:cNvPr>
          <p:cNvGrpSpPr/>
          <p:nvPr/>
        </p:nvGrpSpPr>
        <p:grpSpPr>
          <a:xfrm>
            <a:off x="5701435" y="3290380"/>
            <a:ext cx="823573" cy="725924"/>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93" name="Rectangle 92">
            <a:extLst>
              <a:ext uri="{FF2B5EF4-FFF2-40B4-BE49-F238E27FC236}">
                <a16:creationId xmlns:a16="http://schemas.microsoft.com/office/drawing/2014/main" id="{91E4045A-6EE4-429C-B718-12419F96E79F}"/>
              </a:ext>
            </a:extLst>
          </p:cNvPr>
          <p:cNvSpPr/>
          <p:nvPr/>
        </p:nvSpPr>
        <p:spPr bwMode="auto">
          <a:xfrm>
            <a:off x="1006002"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B68BD192-9B41-4771-9EED-4AF4A246EBF6}"/>
              </a:ext>
            </a:extLst>
          </p:cNvPr>
          <p:cNvSpPr/>
          <p:nvPr/>
        </p:nvSpPr>
        <p:spPr bwMode="auto">
          <a:xfrm>
            <a:off x="1031411" y="4096305"/>
            <a:ext cx="3143199" cy="3991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Always current</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1460010" y="4474273"/>
            <a:ext cx="2286000"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Automated updates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Evergreen SQL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Hyperscale on-premises</a:t>
            </a:r>
          </a:p>
        </p:txBody>
      </p:sp>
      <p:grpSp>
        <p:nvGrpSpPr>
          <p:cNvPr id="243" name="Group 242">
            <a:extLst>
              <a:ext uri="{FF2B5EF4-FFF2-40B4-BE49-F238E27FC236}">
                <a16:creationId xmlns:a16="http://schemas.microsoft.com/office/drawing/2014/main" id="{15BC5603-5D52-4EDC-AADF-61744B4BAAF4}"/>
              </a:ext>
            </a:extLst>
          </p:cNvPr>
          <p:cNvGrpSpPr/>
          <p:nvPr/>
        </p:nvGrpSpPr>
        <p:grpSpPr>
          <a:xfrm>
            <a:off x="2231431" y="3290380"/>
            <a:ext cx="743176" cy="736335"/>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sp>
        <p:nvSpPr>
          <p:cNvPr id="95" name="Rectangle 94">
            <a:extLst>
              <a:ext uri="{FF2B5EF4-FFF2-40B4-BE49-F238E27FC236}">
                <a16:creationId xmlns:a16="http://schemas.microsoft.com/office/drawing/2014/main" id="{F2740021-7FFB-4BFB-A589-7595436879AA}"/>
              </a:ext>
            </a:extLst>
          </p:cNvPr>
          <p:cNvSpPr/>
          <p:nvPr/>
        </p:nvSpPr>
        <p:spPr bwMode="auto">
          <a:xfrm>
            <a:off x="8131851" y="3100720"/>
            <a:ext cx="3194017" cy="221672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8131850" y="4084221"/>
            <a:ext cx="3194018"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Unified management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8131851" y="4474576"/>
            <a:ext cx="3194016" cy="5810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Single view for 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Consistent workflows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258" name="Group 257">
            <a:extLst>
              <a:ext uri="{FF2B5EF4-FFF2-40B4-BE49-F238E27FC236}">
                <a16:creationId xmlns:a16="http://schemas.microsoft.com/office/drawing/2014/main" id="{E9DDF934-03EB-42E9-AD89-CEBE6F674BE6}"/>
              </a:ext>
            </a:extLst>
          </p:cNvPr>
          <p:cNvGrpSpPr/>
          <p:nvPr/>
        </p:nvGrpSpPr>
        <p:grpSpPr>
          <a:xfrm>
            <a:off x="9445362" y="3237754"/>
            <a:ext cx="750578" cy="836540"/>
            <a:chOff x="1762120" y="2315025"/>
            <a:chExt cx="771532" cy="859893"/>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20" y="2315025"/>
              <a:ext cx="771532" cy="859893"/>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68"/>
                <a:ext cx="208758" cy="139790"/>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 name="Title 5">
            <a:extLst>
              <a:ext uri="{FF2B5EF4-FFF2-40B4-BE49-F238E27FC236}">
                <a16:creationId xmlns:a16="http://schemas.microsoft.com/office/drawing/2014/main" id="{3565C4A2-8972-43E7-87D7-E399DA2D947A}"/>
              </a:ext>
            </a:extLst>
          </p:cNvPr>
          <p:cNvSpPr>
            <a:spLocks noGrp="1"/>
          </p:cNvSpPr>
          <p:nvPr>
            <p:ph type="title"/>
          </p:nvPr>
        </p:nvSpPr>
        <p:spPr/>
        <p:txBody>
          <a:bodyPr/>
          <a:lstStyle/>
          <a:p>
            <a:r>
              <a:rPr lang="en-US"/>
              <a:t>Azure Arc enabled data services</a:t>
            </a:r>
          </a:p>
        </p:txBody>
      </p:sp>
      <p:sp>
        <p:nvSpPr>
          <p:cNvPr id="8" name="Text Placeholder 7">
            <a:extLst>
              <a:ext uri="{FF2B5EF4-FFF2-40B4-BE49-F238E27FC236}">
                <a16:creationId xmlns:a16="http://schemas.microsoft.com/office/drawing/2014/main" id="{168AD2B3-3766-4770-AC78-1557F059B76B}"/>
              </a:ext>
            </a:extLst>
          </p:cNvPr>
          <p:cNvSpPr>
            <a:spLocks noGrp="1"/>
          </p:cNvSpPr>
          <p:nvPr>
            <p:ph type="body" sz="quarter" idx="12"/>
          </p:nvPr>
        </p:nvSpPr>
        <p:spPr>
          <a:xfrm>
            <a:off x="584200" y="1076659"/>
            <a:ext cx="11018520" cy="307777"/>
          </a:xfrm>
        </p:spPr>
        <p:txBody>
          <a:bodyPr/>
          <a:lstStyle/>
          <a:p>
            <a:r>
              <a:rPr lang="en-US">
                <a:solidFill>
                  <a:schemeClr val="tx1"/>
                </a:solidFill>
              </a:rPr>
              <a:t>Bring Azure data services to on-premises, multi-cloud, and edge with Azure Arc</a:t>
            </a:r>
          </a:p>
        </p:txBody>
      </p:sp>
      <p:sp>
        <p:nvSpPr>
          <p:cNvPr id="203" name="Rectangle 202">
            <a:extLst>
              <a:ext uri="{FF2B5EF4-FFF2-40B4-BE49-F238E27FC236}">
                <a16:creationId xmlns:a16="http://schemas.microsoft.com/office/drawing/2014/main" id="{32B8C1B3-EE64-4E6C-A3BC-F93DD41EA67E}"/>
              </a:ext>
            </a:extLst>
          </p:cNvPr>
          <p:cNvSpPr/>
          <p:nvPr/>
        </p:nvSpPr>
        <p:spPr bwMode="auto">
          <a:xfrm>
            <a:off x="2136764" y="2500295"/>
            <a:ext cx="4436973" cy="398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Cloud benefits for both disconnected and connected workloads</a:t>
            </a:r>
          </a:p>
        </p:txBody>
      </p:sp>
      <p:sp>
        <p:nvSpPr>
          <p:cNvPr id="188" name="Rectangle 187">
            <a:extLst>
              <a:ext uri="{FF2B5EF4-FFF2-40B4-BE49-F238E27FC236}">
                <a16:creationId xmlns:a16="http://schemas.microsoft.com/office/drawing/2014/main" id="{6D45C583-3E91-4650-A91C-2C3D5FBC6A7E}"/>
              </a:ext>
            </a:extLst>
          </p:cNvPr>
          <p:cNvSpPr/>
          <p:nvPr/>
        </p:nvSpPr>
        <p:spPr bwMode="auto">
          <a:xfrm>
            <a:off x="2117879" y="2178461"/>
            <a:ext cx="2853335" cy="35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Disconnected support</a:t>
            </a:r>
          </a:p>
        </p:txBody>
      </p:sp>
      <p:grpSp>
        <p:nvGrpSpPr>
          <p:cNvPr id="16" name="Group 15">
            <a:extLst>
              <a:ext uri="{FF2B5EF4-FFF2-40B4-BE49-F238E27FC236}">
                <a16:creationId xmlns:a16="http://schemas.microsoft.com/office/drawing/2014/main" id="{8CBA6898-AD84-434E-8348-FB260C55FFBA}"/>
              </a:ext>
            </a:extLst>
          </p:cNvPr>
          <p:cNvGrpSpPr/>
          <p:nvPr/>
        </p:nvGrpSpPr>
        <p:grpSpPr>
          <a:xfrm>
            <a:off x="1095154" y="2004365"/>
            <a:ext cx="986242" cy="792033"/>
            <a:chOff x="9157411" y="2571121"/>
            <a:chExt cx="986242" cy="792033"/>
          </a:xfrm>
        </p:grpSpPr>
        <p:sp>
          <p:nvSpPr>
            <p:cNvPr id="10" name="Oval 9">
              <a:extLst>
                <a:ext uri="{FF2B5EF4-FFF2-40B4-BE49-F238E27FC236}">
                  <a16:creationId xmlns:a16="http://schemas.microsoft.com/office/drawing/2014/main" id="{5DC01823-449C-B846-ACBD-7A50BB144CBA}"/>
                </a:ext>
              </a:extLst>
            </p:cNvPr>
            <p:cNvSpPr/>
            <p:nvPr/>
          </p:nvSpPr>
          <p:spPr bwMode="auto">
            <a:xfrm>
              <a:off x="9476902" y="2696403"/>
              <a:ext cx="666751" cy="666751"/>
            </a:xfrm>
            <a:prstGeom prst="ellipse">
              <a:avLst/>
            </a:prstGeom>
            <a:noFill/>
            <a:ln w="2222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A04E9D22-230F-1744-9672-54D390F8AC58}"/>
                </a:ext>
              </a:extLst>
            </p:cNvPr>
            <p:cNvGrpSpPr/>
            <p:nvPr/>
          </p:nvGrpSpPr>
          <p:grpSpPr>
            <a:xfrm>
              <a:off x="9157411" y="2571121"/>
              <a:ext cx="864290" cy="655274"/>
              <a:chOff x="9157411" y="2571121"/>
              <a:chExt cx="864290" cy="655274"/>
            </a:xfrm>
          </p:grpSpPr>
          <p:grpSp>
            <p:nvGrpSpPr>
              <p:cNvPr id="20" name="Group 19">
                <a:extLst>
                  <a:ext uri="{FF2B5EF4-FFF2-40B4-BE49-F238E27FC236}">
                    <a16:creationId xmlns:a16="http://schemas.microsoft.com/office/drawing/2014/main" id="{C480ACEE-97BE-3843-A3D8-FB44ECDE705D}"/>
                  </a:ext>
                </a:extLst>
              </p:cNvPr>
              <p:cNvGrpSpPr/>
              <p:nvPr/>
            </p:nvGrpSpPr>
            <p:grpSpPr>
              <a:xfrm>
                <a:off x="9157411" y="2571121"/>
                <a:ext cx="417513" cy="300427"/>
                <a:chOff x="10031642" y="2558400"/>
                <a:chExt cx="417513" cy="300427"/>
              </a:xfrm>
            </p:grpSpPr>
            <p:grpSp>
              <p:nvGrpSpPr>
                <p:cNvPr id="14" name="Group 13">
                  <a:extLst>
                    <a:ext uri="{FF2B5EF4-FFF2-40B4-BE49-F238E27FC236}">
                      <a16:creationId xmlns:a16="http://schemas.microsoft.com/office/drawing/2014/main" id="{C0D55356-C469-9644-9D45-F19AE15980E1}"/>
                    </a:ext>
                  </a:extLst>
                </p:cNvPr>
                <p:cNvGrpSpPr/>
                <p:nvPr/>
              </p:nvGrpSpPr>
              <p:grpSpPr>
                <a:xfrm>
                  <a:off x="10031642" y="2580832"/>
                  <a:ext cx="417513" cy="277995"/>
                  <a:chOff x="10031642" y="2580832"/>
                  <a:chExt cx="417513" cy="277995"/>
                </a:xfrm>
              </p:grpSpPr>
              <p:grpSp>
                <p:nvGrpSpPr>
                  <p:cNvPr id="11" name="Group 10">
                    <a:extLst>
                      <a:ext uri="{FF2B5EF4-FFF2-40B4-BE49-F238E27FC236}">
                        <a16:creationId xmlns:a16="http://schemas.microsoft.com/office/drawing/2014/main" id="{82EDBC42-F6B9-E64B-AD48-F5C11C06A174}"/>
                      </a:ext>
                    </a:extLst>
                  </p:cNvPr>
                  <p:cNvGrpSpPr/>
                  <p:nvPr/>
                </p:nvGrpSpPr>
                <p:grpSpPr>
                  <a:xfrm rot="16200000">
                    <a:off x="10135624" y="2476850"/>
                    <a:ext cx="209550" cy="417513"/>
                    <a:chOff x="5387975" y="4319593"/>
                    <a:chExt cx="209550" cy="417513"/>
                  </a:xfrm>
                </p:grpSpPr>
                <p:sp>
                  <p:nvSpPr>
                    <p:cNvPr id="152" name="Freeform 107">
                      <a:extLst>
                        <a:ext uri="{FF2B5EF4-FFF2-40B4-BE49-F238E27FC236}">
                          <a16:creationId xmlns:a16="http://schemas.microsoft.com/office/drawing/2014/main" id="{28A52AC3-757B-394F-9E40-06FE76AF43AF}"/>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08">
                      <a:extLst>
                        <a:ext uri="{FF2B5EF4-FFF2-40B4-BE49-F238E27FC236}">
                          <a16:creationId xmlns:a16="http://schemas.microsoft.com/office/drawing/2014/main" id="{46E4CA12-C24C-BC47-ABC6-1BEEA298B70C}"/>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09">
                      <a:extLst>
                        <a:ext uri="{FF2B5EF4-FFF2-40B4-BE49-F238E27FC236}">
                          <a16:creationId xmlns:a16="http://schemas.microsoft.com/office/drawing/2014/main" id="{ACB36FD5-65CF-3F4C-A73A-73088FA4A803}"/>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Oval 12">
                    <a:extLst>
                      <a:ext uri="{FF2B5EF4-FFF2-40B4-BE49-F238E27FC236}">
                        <a16:creationId xmlns:a16="http://schemas.microsoft.com/office/drawing/2014/main" id="{097929C7-05E4-3446-9BE8-AF47AE76E58F}"/>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0D9BE6AC-FA4D-474E-9629-39F39AE4B7F1}"/>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93FA812-0250-AF49-89D7-A2DC97B543EC}"/>
                  </a:ext>
                </a:extLst>
              </p:cNvPr>
              <p:cNvGrpSpPr/>
              <p:nvPr/>
            </p:nvGrpSpPr>
            <p:grpSpPr>
              <a:xfrm>
                <a:off x="9620736" y="2825429"/>
                <a:ext cx="400965" cy="400966"/>
                <a:chOff x="10746582" y="2782128"/>
                <a:chExt cx="495300" cy="495301"/>
              </a:xfrm>
            </p:grpSpPr>
            <p:sp>
              <p:nvSpPr>
                <p:cNvPr id="161" name="AutoShape 148">
                  <a:extLst>
                    <a:ext uri="{FF2B5EF4-FFF2-40B4-BE49-F238E27FC236}">
                      <a16:creationId xmlns:a16="http://schemas.microsoft.com/office/drawing/2014/main" id="{0F3682DE-772A-C747-AF3C-E842DEB8BF48}"/>
                    </a:ext>
                  </a:extLst>
                </p:cNvPr>
                <p:cNvSpPr>
                  <a:spLocks noChangeAspect="1" noChangeArrowheads="1" noTextEdit="1"/>
                </p:cNvSpPr>
                <p:nvPr/>
              </p:nvSpPr>
              <p:spPr bwMode="auto">
                <a:xfrm>
                  <a:off x="10746582" y="278212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51">
                  <a:extLst>
                    <a:ext uri="{FF2B5EF4-FFF2-40B4-BE49-F238E27FC236}">
                      <a16:creationId xmlns:a16="http://schemas.microsoft.com/office/drawing/2014/main" id="{17E943AD-3AAF-E046-9490-5F135F4D8F7E}"/>
                    </a:ext>
                  </a:extLst>
                </p:cNvPr>
                <p:cNvSpPr>
                  <a:spLocks noChangeArrowheads="1"/>
                </p:cNvSpPr>
                <p:nvPr/>
              </p:nvSpPr>
              <p:spPr bwMode="auto">
                <a:xfrm>
                  <a:off x="10746582" y="278212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52">
                  <a:extLst>
                    <a:ext uri="{FF2B5EF4-FFF2-40B4-BE49-F238E27FC236}">
                      <a16:creationId xmlns:a16="http://schemas.microsoft.com/office/drawing/2014/main" id="{97A7F486-3EAE-5043-9253-1B6ED1A73A5D}"/>
                    </a:ext>
                  </a:extLst>
                </p:cNvPr>
                <p:cNvSpPr>
                  <a:spLocks noChangeArrowheads="1"/>
                </p:cNvSpPr>
                <p:nvPr/>
              </p:nvSpPr>
              <p:spPr bwMode="auto">
                <a:xfrm>
                  <a:off x="10994232" y="302977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53">
                  <a:extLst>
                    <a:ext uri="{FF2B5EF4-FFF2-40B4-BE49-F238E27FC236}">
                      <a16:creationId xmlns:a16="http://schemas.microsoft.com/office/drawing/2014/main" id="{D08FBCBE-9903-5D45-B2A0-A61E5AAFE260}"/>
                    </a:ext>
                  </a:extLst>
                </p:cNvPr>
                <p:cNvSpPr>
                  <a:spLocks noChangeArrowheads="1"/>
                </p:cNvSpPr>
                <p:nvPr/>
              </p:nvSpPr>
              <p:spPr bwMode="auto">
                <a:xfrm>
                  <a:off x="10808495"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54">
                  <a:extLst>
                    <a:ext uri="{FF2B5EF4-FFF2-40B4-BE49-F238E27FC236}">
                      <a16:creationId xmlns:a16="http://schemas.microsoft.com/office/drawing/2014/main" id="{225340A5-A1FC-0E44-87B7-C60B423EA169}"/>
                    </a:ext>
                  </a:extLst>
                </p:cNvPr>
                <p:cNvSpPr>
                  <a:spLocks noChangeArrowheads="1"/>
                </p:cNvSpPr>
                <p:nvPr/>
              </p:nvSpPr>
              <p:spPr bwMode="auto">
                <a:xfrm>
                  <a:off x="10886282" y="285991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55">
                  <a:extLst>
                    <a:ext uri="{FF2B5EF4-FFF2-40B4-BE49-F238E27FC236}">
                      <a16:creationId xmlns:a16="http://schemas.microsoft.com/office/drawing/2014/main" id="{4C47CF2D-2CDF-9142-AD7E-FFF985036EEF}"/>
                    </a:ext>
                  </a:extLst>
                </p:cNvPr>
                <p:cNvSpPr>
                  <a:spLocks noChangeArrowheads="1"/>
                </p:cNvSpPr>
                <p:nvPr/>
              </p:nvSpPr>
              <p:spPr bwMode="auto">
                <a:xfrm>
                  <a:off x="10808495"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56">
                  <a:extLst>
                    <a:ext uri="{FF2B5EF4-FFF2-40B4-BE49-F238E27FC236}">
                      <a16:creationId xmlns:a16="http://schemas.microsoft.com/office/drawing/2014/main" id="{605CAB9A-8275-1640-963A-576E7F6E27BC}"/>
                    </a:ext>
                  </a:extLst>
                </p:cNvPr>
                <p:cNvSpPr>
                  <a:spLocks noChangeArrowheads="1"/>
                </p:cNvSpPr>
                <p:nvPr/>
              </p:nvSpPr>
              <p:spPr bwMode="auto">
                <a:xfrm>
                  <a:off x="10886282" y="293611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57">
                  <a:extLst>
                    <a:ext uri="{FF2B5EF4-FFF2-40B4-BE49-F238E27FC236}">
                      <a16:creationId xmlns:a16="http://schemas.microsoft.com/office/drawing/2014/main" id="{ED655B47-193C-3B45-A0BA-B2D57DEF542F}"/>
                    </a:ext>
                  </a:extLst>
                </p:cNvPr>
                <p:cNvSpPr>
                  <a:spLocks noChangeArrowheads="1"/>
                </p:cNvSpPr>
                <p:nvPr/>
              </p:nvSpPr>
              <p:spPr bwMode="auto">
                <a:xfrm>
                  <a:off x="10808495"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58">
                  <a:extLst>
                    <a:ext uri="{FF2B5EF4-FFF2-40B4-BE49-F238E27FC236}">
                      <a16:creationId xmlns:a16="http://schemas.microsoft.com/office/drawing/2014/main" id="{D83422E8-E688-E24E-BD7A-257EE33B1516}"/>
                    </a:ext>
                  </a:extLst>
                </p:cNvPr>
                <p:cNvSpPr>
                  <a:spLocks noChangeArrowheads="1"/>
                </p:cNvSpPr>
                <p:nvPr/>
              </p:nvSpPr>
              <p:spPr bwMode="auto">
                <a:xfrm>
                  <a:off x="10886282" y="301390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159">
                  <a:extLst>
                    <a:ext uri="{FF2B5EF4-FFF2-40B4-BE49-F238E27FC236}">
                      <a16:creationId xmlns:a16="http://schemas.microsoft.com/office/drawing/2014/main" id="{494C9350-30A8-B846-BED2-F9521F1FA74C}"/>
                    </a:ext>
                  </a:extLst>
                </p:cNvPr>
                <p:cNvSpPr>
                  <a:spLocks noChangeArrowheads="1"/>
                </p:cNvSpPr>
                <p:nvPr/>
              </p:nvSpPr>
              <p:spPr bwMode="auto">
                <a:xfrm>
                  <a:off x="10808495"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60">
                  <a:extLst>
                    <a:ext uri="{FF2B5EF4-FFF2-40B4-BE49-F238E27FC236}">
                      <a16:creationId xmlns:a16="http://schemas.microsoft.com/office/drawing/2014/main" id="{E5C6A404-0CE3-BB42-99CC-9281268F14DB}"/>
                    </a:ext>
                  </a:extLst>
                </p:cNvPr>
                <p:cNvSpPr>
                  <a:spLocks noChangeArrowheads="1"/>
                </p:cNvSpPr>
                <p:nvPr/>
              </p:nvSpPr>
              <p:spPr bwMode="auto">
                <a:xfrm>
                  <a:off x="10886282" y="309169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61">
                  <a:extLst>
                    <a:ext uri="{FF2B5EF4-FFF2-40B4-BE49-F238E27FC236}">
                      <a16:creationId xmlns:a16="http://schemas.microsoft.com/office/drawing/2014/main" id="{7683BBE0-14FE-F349-8368-47905F6C8E42}"/>
                    </a:ext>
                  </a:extLst>
                </p:cNvPr>
                <p:cNvSpPr>
                  <a:spLocks noChangeArrowheads="1"/>
                </p:cNvSpPr>
                <p:nvPr/>
              </p:nvSpPr>
              <p:spPr bwMode="auto">
                <a:xfrm>
                  <a:off x="1084024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62">
                  <a:extLst>
                    <a:ext uri="{FF2B5EF4-FFF2-40B4-BE49-F238E27FC236}">
                      <a16:creationId xmlns:a16="http://schemas.microsoft.com/office/drawing/2014/main" id="{A183B5BA-3AF2-EF43-BC92-D57B25E218F1}"/>
                    </a:ext>
                  </a:extLst>
                </p:cNvPr>
                <p:cNvSpPr>
                  <a:spLocks noChangeArrowheads="1"/>
                </p:cNvSpPr>
                <p:nvPr/>
              </p:nvSpPr>
              <p:spPr bwMode="auto">
                <a:xfrm>
                  <a:off x="11056145"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63">
                  <a:extLst>
                    <a:ext uri="{FF2B5EF4-FFF2-40B4-BE49-F238E27FC236}">
                      <a16:creationId xmlns:a16="http://schemas.microsoft.com/office/drawing/2014/main" id="{D151E8D4-EDC7-C944-9008-2F0CEE7009D8}"/>
                    </a:ext>
                  </a:extLst>
                </p:cNvPr>
                <p:cNvSpPr>
                  <a:spLocks noChangeArrowheads="1"/>
                </p:cNvSpPr>
                <p:nvPr/>
              </p:nvSpPr>
              <p:spPr bwMode="auto">
                <a:xfrm>
                  <a:off x="11133932" y="309169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164">
                  <a:extLst>
                    <a:ext uri="{FF2B5EF4-FFF2-40B4-BE49-F238E27FC236}">
                      <a16:creationId xmlns:a16="http://schemas.microsoft.com/office/drawing/2014/main" id="{119A1280-37FB-0C44-BA6B-84CD14842FA5}"/>
                    </a:ext>
                  </a:extLst>
                </p:cNvPr>
                <p:cNvSpPr>
                  <a:spLocks noChangeArrowheads="1"/>
                </p:cNvSpPr>
                <p:nvPr/>
              </p:nvSpPr>
              <p:spPr bwMode="auto">
                <a:xfrm>
                  <a:off x="11087895" y="3215516"/>
                  <a:ext cx="61913" cy="619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105" name="Kubernetes" descr="Kubernetes">
            <a:extLst>
              <a:ext uri="{FF2B5EF4-FFF2-40B4-BE49-F238E27FC236}">
                <a16:creationId xmlns:a16="http://schemas.microsoft.com/office/drawing/2014/main" id="{0976D7B2-F9B7-2040-8127-37496473E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52627" y="5945055"/>
            <a:ext cx="533400" cy="533398"/>
          </a:xfrm>
          <a:prstGeom prst="rect">
            <a:avLst/>
          </a:prstGeom>
        </p:spPr>
      </p:pic>
      <p:grpSp>
        <p:nvGrpSpPr>
          <p:cNvPr id="106" name="Group 105">
            <a:extLst>
              <a:ext uri="{FF2B5EF4-FFF2-40B4-BE49-F238E27FC236}">
                <a16:creationId xmlns:a16="http://schemas.microsoft.com/office/drawing/2014/main" id="{D3A955D6-BD57-6146-90F7-D54CD9FC5B53}"/>
              </a:ext>
            </a:extLst>
          </p:cNvPr>
          <p:cNvGrpSpPr/>
          <p:nvPr/>
        </p:nvGrpSpPr>
        <p:grpSpPr>
          <a:xfrm>
            <a:off x="1646630" y="6159530"/>
            <a:ext cx="9049083" cy="104450"/>
            <a:chOff x="1646630" y="5643725"/>
            <a:chExt cx="9049083" cy="104450"/>
          </a:xfrm>
        </p:grpSpPr>
        <p:cxnSp>
          <p:nvCxnSpPr>
            <p:cNvPr id="107" name="Straight Connector 106">
              <a:extLst>
                <a:ext uri="{FF2B5EF4-FFF2-40B4-BE49-F238E27FC236}">
                  <a16:creationId xmlns:a16="http://schemas.microsoft.com/office/drawing/2014/main" id="{BE41F1F7-8C65-A24C-8BCA-A72DB4ABE995}"/>
                </a:ext>
              </a:extLst>
            </p:cNvPr>
            <p:cNvCxnSpPr>
              <a:cxnSpLocks/>
            </p:cNvCxnSpPr>
            <p:nvPr/>
          </p:nvCxnSpPr>
          <p:spPr>
            <a:xfrm>
              <a:off x="1646630" y="5695949"/>
              <a:ext cx="9049083" cy="0"/>
            </a:xfrm>
            <a:prstGeom prst="line">
              <a:avLst/>
            </a:pr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8" name="Rectangle 40">
              <a:extLst>
                <a:ext uri="{FF2B5EF4-FFF2-40B4-BE49-F238E27FC236}">
                  <a16:creationId xmlns:a16="http://schemas.microsoft.com/office/drawing/2014/main" id="{CB7E250B-F1DB-9442-8483-DAC909FCB7AF}"/>
                </a:ext>
              </a:extLst>
            </p:cNvPr>
            <p:cNvSpPr/>
            <p:nvPr/>
          </p:nvSpPr>
          <p:spPr bwMode="auto">
            <a:xfrm rot="8100000">
              <a:off x="105871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9" name="Rectangle 40">
              <a:extLst>
                <a:ext uri="{FF2B5EF4-FFF2-40B4-BE49-F238E27FC236}">
                  <a16:creationId xmlns:a16="http://schemas.microsoft.com/office/drawing/2014/main" id="{CA21307E-7A96-704F-8CA8-1B6E53471FB9}"/>
                </a:ext>
              </a:extLst>
            </p:cNvPr>
            <p:cNvSpPr/>
            <p:nvPr/>
          </p:nvSpPr>
          <p:spPr bwMode="auto">
            <a:xfrm rot="13500000" flipH="1">
              <a:off x="165612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110" name="Rectangle 109">
            <a:extLst>
              <a:ext uri="{FF2B5EF4-FFF2-40B4-BE49-F238E27FC236}">
                <a16:creationId xmlns:a16="http://schemas.microsoft.com/office/drawing/2014/main" id="{AECAF701-2D30-0540-851E-7D1B5188563A}"/>
              </a:ext>
            </a:extLst>
          </p:cNvPr>
          <p:cNvSpPr/>
          <p:nvPr/>
        </p:nvSpPr>
        <p:spPr bwMode="auto">
          <a:xfrm>
            <a:off x="4233727" y="5980923"/>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hardware, any Kubernetes</a:t>
            </a:r>
          </a:p>
        </p:txBody>
      </p:sp>
      <p:grpSp>
        <p:nvGrpSpPr>
          <p:cNvPr id="111" name="nodes" descr="nodes">
            <a:extLst>
              <a:ext uri="{FF2B5EF4-FFF2-40B4-BE49-F238E27FC236}">
                <a16:creationId xmlns:a16="http://schemas.microsoft.com/office/drawing/2014/main" id="{E719A52A-73BF-7A49-8A29-74B9E2DE8C07}"/>
              </a:ext>
            </a:extLst>
          </p:cNvPr>
          <p:cNvGrpSpPr>
            <a:grpSpLocks noChangeAspect="1"/>
          </p:cNvGrpSpPr>
          <p:nvPr/>
        </p:nvGrpSpPr>
        <p:grpSpPr bwMode="auto">
          <a:xfrm>
            <a:off x="899488" y="5887814"/>
            <a:ext cx="625796" cy="623816"/>
            <a:chOff x="1018" y="767"/>
            <a:chExt cx="316" cy="315"/>
          </a:xfrm>
        </p:grpSpPr>
        <p:sp>
          <p:nvSpPr>
            <p:cNvPr id="112" name="AutoShape 3">
              <a:extLst>
                <a:ext uri="{FF2B5EF4-FFF2-40B4-BE49-F238E27FC236}">
                  <a16:creationId xmlns:a16="http://schemas.microsoft.com/office/drawing/2014/main" id="{011BDE4A-3044-0D4B-A0DE-6F5ACE5BFDB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5">
              <a:extLst>
                <a:ext uri="{FF2B5EF4-FFF2-40B4-BE49-F238E27FC236}">
                  <a16:creationId xmlns:a16="http://schemas.microsoft.com/office/drawing/2014/main" id="{4B2D6EC6-7B1D-3648-880A-6C2FADE670F2}"/>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6">
              <a:extLst>
                <a:ext uri="{FF2B5EF4-FFF2-40B4-BE49-F238E27FC236}">
                  <a16:creationId xmlns:a16="http://schemas.microsoft.com/office/drawing/2014/main" id="{D86E7382-2A87-0540-BEBA-4D94DBC68773}"/>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D8417A48-9F00-D447-A915-0D877B845AD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8">
              <a:extLst>
                <a:ext uri="{FF2B5EF4-FFF2-40B4-BE49-F238E27FC236}">
                  <a16:creationId xmlns:a16="http://schemas.microsoft.com/office/drawing/2014/main" id="{A55DDABF-A9B1-094E-980F-2CC3F0778145}"/>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9">
              <a:extLst>
                <a:ext uri="{FF2B5EF4-FFF2-40B4-BE49-F238E27FC236}">
                  <a16:creationId xmlns:a16="http://schemas.microsoft.com/office/drawing/2014/main" id="{D4E82A0A-6DBB-3A46-84DC-E3618B5AF50D}"/>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0">
              <a:extLst>
                <a:ext uri="{FF2B5EF4-FFF2-40B4-BE49-F238E27FC236}">
                  <a16:creationId xmlns:a16="http://schemas.microsoft.com/office/drawing/2014/main" id="{4DE1A7F5-FA36-304A-A7EA-6A1621C70B03}"/>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Oval 11">
              <a:extLst>
                <a:ext uri="{FF2B5EF4-FFF2-40B4-BE49-F238E27FC236}">
                  <a16:creationId xmlns:a16="http://schemas.microsoft.com/office/drawing/2014/main" id="{B54729C0-61A2-484C-A101-C6B0D2DE10E6}"/>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Oval 12">
              <a:extLst>
                <a:ext uri="{FF2B5EF4-FFF2-40B4-BE49-F238E27FC236}">
                  <a16:creationId xmlns:a16="http://schemas.microsoft.com/office/drawing/2014/main" id="{B02F31C1-5DBD-A64F-838F-7ECE57DF77BA}"/>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Oval 13">
              <a:extLst>
                <a:ext uri="{FF2B5EF4-FFF2-40B4-BE49-F238E27FC236}">
                  <a16:creationId xmlns:a16="http://schemas.microsoft.com/office/drawing/2014/main" id="{3DBF6C8E-C34B-AA42-89F5-5A85E76B035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Oval 14">
              <a:extLst>
                <a:ext uri="{FF2B5EF4-FFF2-40B4-BE49-F238E27FC236}">
                  <a16:creationId xmlns:a16="http://schemas.microsoft.com/office/drawing/2014/main" id="{11F2B73A-3E1B-2A4D-8A67-B6C64D68F3EE}"/>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15">
              <a:extLst>
                <a:ext uri="{FF2B5EF4-FFF2-40B4-BE49-F238E27FC236}">
                  <a16:creationId xmlns:a16="http://schemas.microsoft.com/office/drawing/2014/main" id="{37A08A61-CF5B-6349-96A0-E9B91EFE484D}"/>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16">
              <a:extLst>
                <a:ext uri="{FF2B5EF4-FFF2-40B4-BE49-F238E27FC236}">
                  <a16:creationId xmlns:a16="http://schemas.microsoft.com/office/drawing/2014/main" id="{12EF049B-4136-7742-BFCE-8F2D0C30F5D2}"/>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17">
              <a:extLst>
                <a:ext uri="{FF2B5EF4-FFF2-40B4-BE49-F238E27FC236}">
                  <a16:creationId xmlns:a16="http://schemas.microsoft.com/office/drawing/2014/main" id="{ABC213AF-7174-4B47-9261-E46F139CBB19}"/>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Oval 18">
              <a:extLst>
                <a:ext uri="{FF2B5EF4-FFF2-40B4-BE49-F238E27FC236}">
                  <a16:creationId xmlns:a16="http://schemas.microsoft.com/office/drawing/2014/main" id="{0B572028-B3A2-6C4F-9FD3-43A9FCBA6E23}"/>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4FBEAED2-247A-49A3-A206-24C57EF45190}"/>
              </a:ext>
            </a:extLst>
          </p:cNvPr>
          <p:cNvGrpSpPr/>
          <p:nvPr/>
        </p:nvGrpSpPr>
        <p:grpSpPr>
          <a:xfrm>
            <a:off x="1883896" y="1510633"/>
            <a:ext cx="8968126" cy="446315"/>
            <a:chOff x="1883896" y="1430119"/>
            <a:chExt cx="8968126" cy="446315"/>
          </a:xfrm>
        </p:grpSpPr>
        <p:cxnSp>
          <p:nvCxnSpPr>
            <p:cNvPr id="128" name="Straight Connector 127">
              <a:extLst>
                <a:ext uri="{FF2B5EF4-FFF2-40B4-BE49-F238E27FC236}">
                  <a16:creationId xmlns:a16="http://schemas.microsoft.com/office/drawing/2014/main" id="{5B52AFE4-78CF-4D0D-9DFE-48E69409C3AA}"/>
                </a:ext>
              </a:extLst>
            </p:cNvPr>
            <p:cNvCxnSpPr/>
            <p:nvPr/>
          </p:nvCxnSpPr>
          <p:spPr>
            <a:xfrm>
              <a:off x="6081987" y="1430119"/>
              <a:ext cx="0" cy="446315"/>
            </a:xfrm>
            <a:prstGeom prst="line">
              <a:avLst/>
            </a:prstGeom>
            <a:ln w="3175">
              <a:solidFill>
                <a:schemeClr val="accent2">
                  <a:lumMod val="20000"/>
                  <a:lumOff val="8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Rectangle 128" descr="Azure SQL Database&#10;Azure Database for PostgreSQL&#10;Azure DB for MySQL&#10;Azure DB for MariaDB&#10;Azure CosmosDB&#10;">
              <a:extLst>
                <a:ext uri="{FF2B5EF4-FFF2-40B4-BE49-F238E27FC236}">
                  <a16:creationId xmlns:a16="http://schemas.microsoft.com/office/drawing/2014/main" id="{B4CF123D-E0FA-4967-9A69-908BE3E652B4}"/>
                </a:ext>
              </a:extLst>
            </p:cNvPr>
            <p:cNvSpPr/>
            <p:nvPr/>
          </p:nvSpPr>
          <p:spPr bwMode="auto">
            <a:xfrm>
              <a:off x="2982744" y="1447323"/>
              <a:ext cx="2911182"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SQL Managed Instance</a:t>
              </a:r>
            </a:p>
          </p:txBody>
        </p:sp>
        <p:sp>
          <p:nvSpPr>
            <p:cNvPr id="132" name="Rectangle 131">
              <a:extLst>
                <a:ext uri="{FF2B5EF4-FFF2-40B4-BE49-F238E27FC236}">
                  <a16:creationId xmlns:a16="http://schemas.microsoft.com/office/drawing/2014/main" id="{82A9A667-EC2C-4351-A6F2-BDD5B14C9C32}"/>
                </a:ext>
              </a:extLst>
            </p:cNvPr>
            <p:cNvSpPr/>
            <p:nvPr/>
          </p:nvSpPr>
          <p:spPr bwMode="auto">
            <a:xfrm>
              <a:off x="1883896" y="1468609"/>
              <a:ext cx="941926" cy="369332"/>
            </a:xfrm>
            <a:prstGeom prst="rect">
              <a:avLst/>
            </a:prstGeom>
            <a:solidFill>
              <a:srgbClr val="000000"/>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PREVIEW</a:t>
              </a:r>
            </a:p>
          </p:txBody>
        </p:sp>
        <p:sp>
          <p:nvSpPr>
            <p:cNvPr id="134" name="Rectangle 133">
              <a:extLst>
                <a:ext uri="{FF2B5EF4-FFF2-40B4-BE49-F238E27FC236}">
                  <a16:creationId xmlns:a16="http://schemas.microsoft.com/office/drawing/2014/main" id="{6EFF12CB-30B6-4F92-93F2-7B7E8617BA89}"/>
                </a:ext>
              </a:extLst>
            </p:cNvPr>
            <p:cNvSpPr/>
            <p:nvPr/>
          </p:nvSpPr>
          <p:spPr bwMode="auto">
            <a:xfrm>
              <a:off x="5676465" y="1447323"/>
              <a:ext cx="5175557" cy="406265"/>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0" marR="0" lvl="0" indent="0" algn="ctr" defTabSz="83897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Database for PostgreSQL Hyperscale</a:t>
              </a:r>
            </a:p>
          </p:txBody>
        </p:sp>
      </p:grpSp>
    </p:spTree>
    <p:extLst>
      <p:ext uri="{BB962C8B-B14F-4D97-AF65-F5344CB8AC3E}">
        <p14:creationId xmlns:p14="http://schemas.microsoft.com/office/powerpoint/2010/main" val="3356058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barn(outVertical)">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42" presetClass="path" presetSubtype="0" decel="100000" fill="hold" grpId="1" nodeType="withEffect">
                                  <p:stCondLst>
                                    <p:cond delay="0"/>
                                  </p:stCondLst>
                                  <p:childTnLst>
                                    <p:animMotion origin="layout" path="M 0 7.40741E-7 L 0 0.01898 " pathEditMode="relative" rAng="0" ptsTypes="AA">
                                      <p:cBhvr>
                                        <p:cTn id="12" dur="700" spd="-100000" fill="hold"/>
                                        <p:tgtEl>
                                          <p:spTgt spid="110"/>
                                        </p:tgtEl>
                                        <p:attrNameLst>
                                          <p:attrName>ppt_x</p:attrName>
                                          <p:attrName>ppt_y</p:attrName>
                                        </p:attrNameLst>
                                      </p:cBhvr>
                                      <p:rCtr x="0" y="949"/>
                                    </p:animMotion>
                                  </p:childTnLst>
                                </p:cTn>
                              </p:par>
                              <p:par>
                                <p:cTn id="13" presetID="1" presetClass="entr" presetSubtype="0" fill="hold" nodeType="withEffect">
                                  <p:stCondLst>
                                    <p:cond delay="0"/>
                                  </p:stCondLst>
                                  <p:childTnLst>
                                    <p:set>
                                      <p:cBhvr>
                                        <p:cTn id="14" dur="1" fill="hold">
                                          <p:stCondLst>
                                            <p:cond delay="299"/>
                                          </p:stCondLst>
                                        </p:cTn>
                                        <p:tgtEl>
                                          <p:spTgt spid="111"/>
                                        </p:tgtEl>
                                        <p:attrNameLst>
                                          <p:attrName>style.visibility</p:attrName>
                                        </p:attrNameLst>
                                      </p:cBhvr>
                                      <p:to>
                                        <p:strVal val="visible"/>
                                      </p:to>
                                    </p:set>
                                  </p:childTnLst>
                                </p:cTn>
                              </p:par>
                              <p:par>
                                <p:cTn id="15" presetID="6" presetClass="emph" presetSubtype="0" accel="100000" autoRev="1" fill="hold" nodeType="withEffect">
                                  <p:stCondLst>
                                    <p:cond delay="0"/>
                                  </p:stCondLst>
                                  <p:childTnLst>
                                    <p:animScale>
                                      <p:cBhvr>
                                        <p:cTn id="16" dur="300" fill="hold"/>
                                        <p:tgtEl>
                                          <p:spTgt spid="111"/>
                                        </p:tgtEl>
                                      </p:cBhvr>
                                      <p:by x="0" y="0"/>
                                    </p:animScale>
                                  </p:childTnLst>
                                </p:cTn>
                              </p:par>
                              <p:par>
                                <p:cTn id="17" presetID="1" presetClass="entr" presetSubtype="0" fill="hold" nodeType="withEffect">
                                  <p:stCondLst>
                                    <p:cond delay="0"/>
                                  </p:stCondLst>
                                  <p:childTnLst>
                                    <p:set>
                                      <p:cBhvr>
                                        <p:cTn id="18" dur="1" fill="hold">
                                          <p:stCondLst>
                                            <p:cond delay="299"/>
                                          </p:stCondLst>
                                        </p:cTn>
                                        <p:tgtEl>
                                          <p:spTgt spid="105"/>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300" fill="hold"/>
                                        <p:tgtEl>
                                          <p:spTgt spid="105"/>
                                        </p:tgtEl>
                                      </p:cBhvr>
                                      <p:by x="0" y="0"/>
                                    </p:animScale>
                                  </p:childTnLst>
                                </p:cTn>
                              </p:par>
                              <p:par>
                                <p:cTn id="21" presetID="10" presetClass="entr" presetSubtype="0" fill="hold" grpId="0"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500"/>
                                        <p:tgtEl>
                                          <p:spTgt spid="127"/>
                                        </p:tgtEl>
                                      </p:cBhvr>
                                    </p:animEffect>
                                  </p:childTnLst>
                                </p:cTn>
                              </p:par>
                              <p:par>
                                <p:cTn id="24" presetID="64" presetClass="path" presetSubtype="0" accel="50000" decel="50000" fill="hold" grpId="1" nodeType="withEffect">
                                  <p:stCondLst>
                                    <p:cond delay="0"/>
                                  </p:stCondLst>
                                  <p:childTnLst>
                                    <p:animMotion origin="layout" path="M -1.25E-6 0.08843 L -1.25E-6 -7.40741E-7 " pathEditMode="relative" rAng="0" ptsTypes="AA">
                                      <p:cBhvr>
                                        <p:cTn id="25" dur="750" fill="hold"/>
                                        <p:tgtEl>
                                          <p:spTgt spid="127"/>
                                        </p:tgtEl>
                                        <p:attrNameLst>
                                          <p:attrName>ppt_x</p:attrName>
                                          <p:attrName>ppt_y</p:attrName>
                                        </p:attrNameLst>
                                      </p:cBhvr>
                                      <p:rCtr x="0" y="-44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7" grpId="1" animBg="1"/>
      <p:bldP spid="110" grpId="0" animBg="1"/>
      <p:bldP spid="11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240">
            <a:extLst>
              <a:ext uri="{FF2B5EF4-FFF2-40B4-BE49-F238E27FC236}">
                <a16:creationId xmlns:a16="http://schemas.microsoft.com/office/drawing/2014/main" id="{C3560DAA-8414-4B04-8270-513B262B17DA}"/>
              </a:ext>
            </a:extLst>
          </p:cNvPr>
          <p:cNvSpPr/>
          <p:nvPr/>
        </p:nvSpPr>
        <p:spPr>
          <a:xfrm>
            <a:off x="4801561" y="1606564"/>
            <a:ext cx="3103156" cy="12514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sp>
        <p:nvSpPr>
          <p:cNvPr id="123" name="Rectangle 122">
            <a:extLst>
              <a:ext uri="{FF2B5EF4-FFF2-40B4-BE49-F238E27FC236}">
                <a16:creationId xmlns:a16="http://schemas.microsoft.com/office/drawing/2014/main" id="{11ADB64A-85D7-408A-93FB-F187ECE9C3F2}"/>
              </a:ext>
            </a:extLst>
          </p:cNvPr>
          <p:cNvSpPr/>
          <p:nvPr/>
        </p:nvSpPr>
        <p:spPr bwMode="auto">
          <a:xfrm>
            <a:off x="1144451" y="3545970"/>
            <a:ext cx="3122161" cy="16066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
        <p:nvSpPr>
          <p:cNvPr id="93" name="Rectangle 92">
            <a:extLst>
              <a:ext uri="{FF2B5EF4-FFF2-40B4-BE49-F238E27FC236}">
                <a16:creationId xmlns:a16="http://schemas.microsoft.com/office/drawing/2014/main" id="{8A8C0177-ADDB-4C4C-B890-37D944B26256}"/>
              </a:ext>
            </a:extLst>
          </p:cNvPr>
          <p:cNvSpPr/>
          <p:nvPr/>
        </p:nvSpPr>
        <p:spPr bwMode="auto">
          <a:xfrm>
            <a:off x="10476882" y="3545971"/>
            <a:ext cx="1603325" cy="16066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Future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Analytics Engines</a:t>
            </a:r>
          </a:p>
        </p:txBody>
      </p:sp>
      <p:sp>
        <p:nvSpPr>
          <p:cNvPr id="83" name="Rectangle 82">
            <a:extLst>
              <a:ext uri="{FF2B5EF4-FFF2-40B4-BE49-F238E27FC236}">
                <a16:creationId xmlns:a16="http://schemas.microsoft.com/office/drawing/2014/main" id="{BDE89CB3-5AEB-4A0D-AFAE-E435176259EE}"/>
              </a:ext>
            </a:extLst>
          </p:cNvPr>
          <p:cNvSpPr/>
          <p:nvPr/>
        </p:nvSpPr>
        <p:spPr bwMode="auto">
          <a:xfrm>
            <a:off x="4301682" y="3545971"/>
            <a:ext cx="2189763" cy="16066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PostgreSQL Hyperscale</a:t>
            </a:r>
          </a:p>
        </p:txBody>
      </p:sp>
      <p:sp>
        <p:nvSpPr>
          <p:cNvPr id="68" name="Rectangle 67">
            <a:extLst>
              <a:ext uri="{FF2B5EF4-FFF2-40B4-BE49-F238E27FC236}">
                <a16:creationId xmlns:a16="http://schemas.microsoft.com/office/drawing/2014/main" id="{F4363847-71E3-4D4A-8113-D63DC200F52A}"/>
              </a:ext>
            </a:extLst>
          </p:cNvPr>
          <p:cNvSpPr/>
          <p:nvPr/>
        </p:nvSpPr>
        <p:spPr bwMode="auto">
          <a:xfrm>
            <a:off x="1144452" y="5190564"/>
            <a:ext cx="10935756" cy="12052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237744"/>
            <a:ext cx="11018520" cy="553998"/>
          </a:xfrm>
        </p:spPr>
        <p:txBody>
          <a:bodyPr/>
          <a:lstStyle/>
          <a:p>
            <a:r>
              <a:rPr lang="en-US">
                <a:cs typeface="Segoe UI"/>
              </a:rPr>
              <a:t>Azure Arc enabled data services Architecture</a:t>
            </a:r>
            <a:endParaRPr lang="en-US" sz="2000">
              <a:latin typeface="+mn-lt"/>
            </a:endParaRPr>
          </a:p>
        </p:txBody>
      </p:sp>
      <p:sp>
        <p:nvSpPr>
          <p:cNvPr id="52" name="Rectangle 51">
            <a:extLst>
              <a:ext uri="{FF2B5EF4-FFF2-40B4-BE49-F238E27FC236}">
                <a16:creationId xmlns:a16="http://schemas.microsoft.com/office/drawing/2014/main" id="{051F5B14-0A09-4B5C-B68C-82F490E13769}"/>
              </a:ext>
            </a:extLst>
          </p:cNvPr>
          <p:cNvSpPr/>
          <p:nvPr/>
        </p:nvSpPr>
        <p:spPr bwMode="auto">
          <a:xfrm>
            <a:off x="184879" y="2958353"/>
            <a:ext cx="1644763" cy="4182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50E6FF"/>
                </a:solidFill>
                <a:effectLst/>
                <a:uLnTx/>
                <a:uFillTx/>
                <a:latin typeface="Segoe UI Semibold"/>
                <a:ea typeface="+mn-ea"/>
                <a:cs typeface="Segoe UI" pitchFamily="34" charset="0"/>
              </a:rPr>
              <a:t>azdata</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CLI</a:t>
            </a:r>
          </a:p>
        </p:txBody>
      </p:sp>
      <p:pic>
        <p:nvPicPr>
          <p:cNvPr id="9" name="Graphic 8">
            <a:extLst>
              <a:ext uri="{FF2B5EF4-FFF2-40B4-BE49-F238E27FC236}">
                <a16:creationId xmlns:a16="http://schemas.microsoft.com/office/drawing/2014/main" id="{A29DA0C9-523A-4E17-821D-B2C57F767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2492" y="3603780"/>
            <a:ext cx="365760" cy="365760"/>
          </a:xfrm>
          <a:prstGeom prst="rect">
            <a:avLst/>
          </a:prstGeom>
        </p:spPr>
      </p:pic>
      <p:sp>
        <p:nvSpPr>
          <p:cNvPr id="81" name="Rectangle 80">
            <a:extLst>
              <a:ext uri="{FF2B5EF4-FFF2-40B4-BE49-F238E27FC236}">
                <a16:creationId xmlns:a16="http://schemas.microsoft.com/office/drawing/2014/main" id="{A1613442-3BAD-4BD0-8CDD-4C4FC2025298}"/>
              </a:ext>
            </a:extLst>
          </p:cNvPr>
          <p:cNvSpPr/>
          <p:nvPr/>
        </p:nvSpPr>
        <p:spPr bwMode="auto">
          <a:xfrm>
            <a:off x="6554558" y="3545971"/>
            <a:ext cx="2189763" cy="16066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a:t>
            </a:r>
          </a:p>
        </p:txBody>
      </p:sp>
      <p:grpSp>
        <p:nvGrpSpPr>
          <p:cNvPr id="16" name="Group 15">
            <a:extLst>
              <a:ext uri="{FF2B5EF4-FFF2-40B4-BE49-F238E27FC236}">
                <a16:creationId xmlns:a16="http://schemas.microsoft.com/office/drawing/2014/main" id="{A4A639B0-34B5-466F-B795-41C53C8D41D7}"/>
              </a:ext>
            </a:extLst>
          </p:cNvPr>
          <p:cNvGrpSpPr/>
          <p:nvPr/>
        </p:nvGrpSpPr>
        <p:grpSpPr>
          <a:xfrm>
            <a:off x="4675693" y="4080272"/>
            <a:ext cx="1441740" cy="461216"/>
            <a:chOff x="3378796" y="2821841"/>
            <a:chExt cx="1441740" cy="461216"/>
          </a:xfrm>
        </p:grpSpPr>
        <p:pic>
          <p:nvPicPr>
            <p:cNvPr id="15" name="Graphic 14">
              <a:extLst>
                <a:ext uri="{FF2B5EF4-FFF2-40B4-BE49-F238E27FC236}">
                  <a16:creationId xmlns:a16="http://schemas.microsoft.com/office/drawing/2014/main" id="{65B7293F-3486-4882-B392-AD056B0D61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78796" y="2825857"/>
              <a:ext cx="457200" cy="457200"/>
            </a:xfrm>
            <a:prstGeom prst="rect">
              <a:avLst/>
            </a:prstGeom>
          </p:spPr>
        </p:pic>
        <p:pic>
          <p:nvPicPr>
            <p:cNvPr id="84" name="Graphic 83">
              <a:extLst>
                <a:ext uri="{FF2B5EF4-FFF2-40B4-BE49-F238E27FC236}">
                  <a16:creationId xmlns:a16="http://schemas.microsoft.com/office/drawing/2014/main" id="{B46FFC7F-1E5B-41AF-959A-BA9E5C14E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71066" y="2823849"/>
              <a:ext cx="457200" cy="457200"/>
            </a:xfrm>
            <a:prstGeom prst="rect">
              <a:avLst/>
            </a:prstGeom>
          </p:spPr>
        </p:pic>
        <p:pic>
          <p:nvPicPr>
            <p:cNvPr id="85" name="Graphic 84">
              <a:extLst>
                <a:ext uri="{FF2B5EF4-FFF2-40B4-BE49-F238E27FC236}">
                  <a16:creationId xmlns:a16="http://schemas.microsoft.com/office/drawing/2014/main" id="{8F5AF2A1-4A7E-41A9-862D-4ED3472144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3336" y="2821841"/>
              <a:ext cx="457200" cy="457200"/>
            </a:xfrm>
            <a:prstGeom prst="rect">
              <a:avLst/>
            </a:prstGeom>
          </p:spPr>
        </p:pic>
      </p:grpSp>
      <p:grpSp>
        <p:nvGrpSpPr>
          <p:cNvPr id="17" name="Group 16">
            <a:extLst>
              <a:ext uri="{FF2B5EF4-FFF2-40B4-BE49-F238E27FC236}">
                <a16:creationId xmlns:a16="http://schemas.microsoft.com/office/drawing/2014/main" id="{CBC8F8E9-C0D3-421F-96A1-4BEFBCB3820A}"/>
              </a:ext>
            </a:extLst>
          </p:cNvPr>
          <p:cNvGrpSpPr/>
          <p:nvPr/>
        </p:nvGrpSpPr>
        <p:grpSpPr>
          <a:xfrm>
            <a:off x="6956260" y="4075844"/>
            <a:ext cx="1439714" cy="466056"/>
            <a:chOff x="5382622" y="4303764"/>
            <a:chExt cx="1439714" cy="466056"/>
          </a:xfrm>
        </p:grpSpPr>
        <p:pic>
          <p:nvPicPr>
            <p:cNvPr id="11" name="Graphic 10">
              <a:extLst>
                <a:ext uri="{FF2B5EF4-FFF2-40B4-BE49-F238E27FC236}">
                  <a16:creationId xmlns:a16="http://schemas.microsoft.com/office/drawing/2014/main" id="{010DA8B6-E9A2-4BC6-893C-ADCF28FD10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82622" y="4312620"/>
              <a:ext cx="457200" cy="457200"/>
            </a:xfrm>
            <a:prstGeom prst="rect">
              <a:avLst/>
            </a:prstGeom>
          </p:spPr>
        </p:pic>
        <p:pic>
          <p:nvPicPr>
            <p:cNvPr id="86" name="Graphic 85">
              <a:extLst>
                <a:ext uri="{FF2B5EF4-FFF2-40B4-BE49-F238E27FC236}">
                  <a16:creationId xmlns:a16="http://schemas.microsoft.com/office/drawing/2014/main" id="{73502733-C64E-45C8-84ED-BA8C29D612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3879" y="4308192"/>
              <a:ext cx="457200" cy="457200"/>
            </a:xfrm>
            <a:prstGeom prst="rect">
              <a:avLst/>
            </a:prstGeom>
          </p:spPr>
        </p:pic>
        <p:pic>
          <p:nvPicPr>
            <p:cNvPr id="87" name="Graphic 86">
              <a:extLst>
                <a:ext uri="{FF2B5EF4-FFF2-40B4-BE49-F238E27FC236}">
                  <a16:creationId xmlns:a16="http://schemas.microsoft.com/office/drawing/2014/main" id="{2EDDBD4C-3394-48DF-B8CC-9A2B21A2EF6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65136" y="4303764"/>
              <a:ext cx="457200" cy="457200"/>
            </a:xfrm>
            <a:prstGeom prst="rect">
              <a:avLst/>
            </a:prstGeom>
          </p:spPr>
        </p:pic>
      </p:grpSp>
      <p:sp>
        <p:nvSpPr>
          <p:cNvPr id="89" name="Rectangle 88">
            <a:extLst>
              <a:ext uri="{FF2B5EF4-FFF2-40B4-BE49-F238E27FC236}">
                <a16:creationId xmlns:a16="http://schemas.microsoft.com/office/drawing/2014/main" id="{D82126CC-133F-44DF-8350-AD0FB057476C}"/>
              </a:ext>
            </a:extLst>
          </p:cNvPr>
          <p:cNvSpPr/>
          <p:nvPr/>
        </p:nvSpPr>
        <p:spPr bwMode="auto">
          <a:xfrm>
            <a:off x="8808939" y="3545971"/>
            <a:ext cx="1603325" cy="160665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Future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data services</a:t>
            </a:r>
          </a:p>
        </p:txBody>
      </p:sp>
      <p:pic>
        <p:nvPicPr>
          <p:cNvPr id="19" name="Graphic 18">
            <a:extLst>
              <a:ext uri="{FF2B5EF4-FFF2-40B4-BE49-F238E27FC236}">
                <a16:creationId xmlns:a16="http://schemas.microsoft.com/office/drawing/2014/main" id="{3FCA5432-7321-46DA-87FB-A0EEE48148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6281" y="4156793"/>
            <a:ext cx="548640" cy="548640"/>
          </a:xfrm>
          <a:prstGeom prst="rect">
            <a:avLst/>
          </a:prstGeom>
        </p:spPr>
      </p:pic>
      <p:pic>
        <p:nvPicPr>
          <p:cNvPr id="21" name="Graphic 20">
            <a:extLst>
              <a:ext uri="{FF2B5EF4-FFF2-40B4-BE49-F238E27FC236}">
                <a16:creationId xmlns:a16="http://schemas.microsoft.com/office/drawing/2014/main" id="{322F33F2-E466-42C0-9117-23AA288426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04224" y="4156793"/>
            <a:ext cx="548640" cy="548640"/>
          </a:xfrm>
          <a:prstGeom prst="rect">
            <a:avLst/>
          </a:prstGeom>
        </p:spPr>
      </p:pic>
      <p:sp>
        <p:nvSpPr>
          <p:cNvPr id="94" name="Rectangle 93">
            <a:extLst>
              <a:ext uri="{FF2B5EF4-FFF2-40B4-BE49-F238E27FC236}">
                <a16:creationId xmlns:a16="http://schemas.microsoft.com/office/drawing/2014/main" id="{0182B423-CA12-42B4-BFCE-D318DAB3C31F}"/>
              </a:ext>
            </a:extLst>
          </p:cNvPr>
          <p:cNvSpPr/>
          <p:nvPr/>
        </p:nvSpPr>
        <p:spPr bwMode="auto">
          <a:xfrm>
            <a:off x="1144452" y="6436665"/>
            <a:ext cx="10935756" cy="3693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Infrastructure</a:t>
            </a:r>
          </a:p>
        </p:txBody>
      </p:sp>
      <p:grpSp>
        <p:nvGrpSpPr>
          <p:cNvPr id="30" name="Group 29">
            <a:extLst>
              <a:ext uri="{FF2B5EF4-FFF2-40B4-BE49-F238E27FC236}">
                <a16:creationId xmlns:a16="http://schemas.microsoft.com/office/drawing/2014/main" id="{A3C1AB32-A079-46DE-B6B5-00FF054D2BC0}"/>
              </a:ext>
            </a:extLst>
          </p:cNvPr>
          <p:cNvGrpSpPr/>
          <p:nvPr/>
        </p:nvGrpSpPr>
        <p:grpSpPr>
          <a:xfrm>
            <a:off x="4531386" y="4651358"/>
            <a:ext cx="1730354" cy="244682"/>
            <a:chOff x="3675365" y="3068804"/>
            <a:chExt cx="1730354" cy="244682"/>
          </a:xfrm>
        </p:grpSpPr>
        <p:sp>
          <p:nvSpPr>
            <p:cNvPr id="112" name="Rectangle 111">
              <a:extLst>
                <a:ext uri="{FF2B5EF4-FFF2-40B4-BE49-F238E27FC236}">
                  <a16:creationId xmlns:a16="http://schemas.microsoft.com/office/drawing/2014/main" id="{3D249450-79A3-4639-A7A3-8118EDB51E10}"/>
                </a:ext>
              </a:extLst>
            </p:cNvPr>
            <p:cNvSpPr/>
            <p:nvPr/>
          </p:nvSpPr>
          <p:spPr>
            <a:xfrm>
              <a:off x="4556679" y="3068804"/>
              <a:ext cx="849040" cy="244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collectd</a:t>
              </a:r>
            </a:p>
          </p:txBody>
        </p:sp>
        <p:sp>
          <p:nvSpPr>
            <p:cNvPr id="113" name="Rectangle 112">
              <a:extLst>
                <a:ext uri="{FF2B5EF4-FFF2-40B4-BE49-F238E27FC236}">
                  <a16:creationId xmlns:a16="http://schemas.microsoft.com/office/drawing/2014/main" id="{78EA810A-0300-4963-B75F-C4EFD4FA0C4D}"/>
                </a:ext>
              </a:extLst>
            </p:cNvPr>
            <p:cNvSpPr/>
            <p:nvPr/>
          </p:nvSpPr>
          <p:spPr>
            <a:xfrm>
              <a:off x="3675365" y="3068804"/>
              <a:ext cx="849040" cy="244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fluentbit</a:t>
              </a:r>
            </a:p>
          </p:txBody>
        </p:sp>
      </p:grpSp>
      <p:grpSp>
        <p:nvGrpSpPr>
          <p:cNvPr id="117" name="Group 116">
            <a:extLst>
              <a:ext uri="{FF2B5EF4-FFF2-40B4-BE49-F238E27FC236}">
                <a16:creationId xmlns:a16="http://schemas.microsoft.com/office/drawing/2014/main" id="{3285123C-AD03-4857-AC70-8545AB1C48FB}"/>
              </a:ext>
            </a:extLst>
          </p:cNvPr>
          <p:cNvGrpSpPr/>
          <p:nvPr/>
        </p:nvGrpSpPr>
        <p:grpSpPr>
          <a:xfrm>
            <a:off x="6789082" y="4648047"/>
            <a:ext cx="1730354" cy="244682"/>
            <a:chOff x="3675365" y="3068804"/>
            <a:chExt cx="1730354" cy="244682"/>
          </a:xfrm>
        </p:grpSpPr>
        <p:sp>
          <p:nvSpPr>
            <p:cNvPr id="119" name="Rectangle 118">
              <a:extLst>
                <a:ext uri="{FF2B5EF4-FFF2-40B4-BE49-F238E27FC236}">
                  <a16:creationId xmlns:a16="http://schemas.microsoft.com/office/drawing/2014/main" id="{D2DF584E-A489-47CC-9FF4-A6B623E5E8CB}"/>
                </a:ext>
              </a:extLst>
            </p:cNvPr>
            <p:cNvSpPr/>
            <p:nvPr/>
          </p:nvSpPr>
          <p:spPr>
            <a:xfrm>
              <a:off x="4556679" y="3068804"/>
              <a:ext cx="849040" cy="244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collectd</a:t>
              </a:r>
            </a:p>
          </p:txBody>
        </p:sp>
        <p:sp>
          <p:nvSpPr>
            <p:cNvPr id="121" name="Rectangle 120">
              <a:extLst>
                <a:ext uri="{FF2B5EF4-FFF2-40B4-BE49-F238E27FC236}">
                  <a16:creationId xmlns:a16="http://schemas.microsoft.com/office/drawing/2014/main" id="{4171BAE7-5E63-4FF0-B2B3-446F78D65027}"/>
                </a:ext>
              </a:extLst>
            </p:cNvPr>
            <p:cNvSpPr/>
            <p:nvPr/>
          </p:nvSpPr>
          <p:spPr>
            <a:xfrm>
              <a:off x="3675365" y="3068804"/>
              <a:ext cx="849040" cy="2446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fluentbit</a:t>
              </a:r>
            </a:p>
          </p:txBody>
        </p:sp>
      </p:grpSp>
      <p:sp>
        <p:nvSpPr>
          <p:cNvPr id="125" name="Rectangle 124">
            <a:extLst>
              <a:ext uri="{FF2B5EF4-FFF2-40B4-BE49-F238E27FC236}">
                <a16:creationId xmlns:a16="http://schemas.microsoft.com/office/drawing/2014/main" id="{6CC59847-41C5-4A17-9B85-910C7D326C6D}"/>
              </a:ext>
            </a:extLst>
          </p:cNvPr>
          <p:cNvSpPr/>
          <p:nvPr/>
        </p:nvSpPr>
        <p:spPr bwMode="auto">
          <a:xfrm>
            <a:off x="1672712" y="5487395"/>
            <a:ext cx="1099667" cy="6115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grpSp>
        <p:nvGrpSpPr>
          <p:cNvPr id="33" name="Group 32">
            <a:extLst>
              <a:ext uri="{FF2B5EF4-FFF2-40B4-BE49-F238E27FC236}">
                <a16:creationId xmlns:a16="http://schemas.microsoft.com/office/drawing/2014/main" id="{F1395CCE-0A9C-44AA-8D77-5BCA036DA3D3}"/>
              </a:ext>
            </a:extLst>
          </p:cNvPr>
          <p:cNvGrpSpPr/>
          <p:nvPr/>
        </p:nvGrpSpPr>
        <p:grpSpPr>
          <a:xfrm>
            <a:off x="1242492" y="4083272"/>
            <a:ext cx="2945168" cy="992393"/>
            <a:chOff x="588263" y="2436607"/>
            <a:chExt cx="2945168" cy="992393"/>
          </a:xfrm>
        </p:grpSpPr>
        <p:sp>
          <p:nvSpPr>
            <p:cNvPr id="25" name="Rectangle 24">
              <a:extLst>
                <a:ext uri="{FF2B5EF4-FFF2-40B4-BE49-F238E27FC236}">
                  <a16:creationId xmlns:a16="http://schemas.microsoft.com/office/drawing/2014/main" id="{9819BBC0-620C-4433-9F5A-881FE975BCC0}"/>
                </a:ext>
              </a:extLst>
            </p:cNvPr>
            <p:cNvSpPr/>
            <p:nvPr/>
          </p:nvSpPr>
          <p:spPr>
            <a:xfrm>
              <a:off x="588263" y="2436607"/>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API</a:t>
              </a:r>
            </a:p>
          </p:txBody>
        </p:sp>
        <p:sp>
          <p:nvSpPr>
            <p:cNvPr id="26" name="Rectangle 25">
              <a:extLst>
                <a:ext uri="{FF2B5EF4-FFF2-40B4-BE49-F238E27FC236}">
                  <a16:creationId xmlns:a16="http://schemas.microsoft.com/office/drawing/2014/main" id="{88FDFBEC-5BCB-4782-AD79-E662DF364133}"/>
                </a:ext>
              </a:extLst>
            </p:cNvPr>
            <p:cNvSpPr/>
            <p:nvPr/>
          </p:nvSpPr>
          <p:spPr>
            <a:xfrm>
              <a:off x="588263" y="2946358"/>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p:txBody>
        </p:sp>
        <p:sp>
          <p:nvSpPr>
            <p:cNvPr id="134" name="Rectangle 133">
              <a:extLst>
                <a:ext uri="{FF2B5EF4-FFF2-40B4-BE49-F238E27FC236}">
                  <a16:creationId xmlns:a16="http://schemas.microsoft.com/office/drawing/2014/main" id="{69A2EDA5-E94E-4993-9365-B4C9D4C84C16}"/>
                </a:ext>
              </a:extLst>
            </p:cNvPr>
            <p:cNvSpPr/>
            <p:nvPr/>
          </p:nvSpPr>
          <p:spPr>
            <a:xfrm>
              <a:off x="588263" y="2693505"/>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Monitoring &amp; logs </a:t>
              </a:r>
            </a:p>
          </p:txBody>
        </p:sp>
        <p:sp>
          <p:nvSpPr>
            <p:cNvPr id="136" name="Rectangle 135">
              <a:extLst>
                <a:ext uri="{FF2B5EF4-FFF2-40B4-BE49-F238E27FC236}">
                  <a16:creationId xmlns:a16="http://schemas.microsoft.com/office/drawing/2014/main" id="{28E70ACF-2D2D-4579-85F1-E09FB63F6F95}"/>
                </a:ext>
              </a:extLst>
            </p:cNvPr>
            <p:cNvSpPr/>
            <p:nvPr/>
          </p:nvSpPr>
          <p:spPr>
            <a:xfrm>
              <a:off x="588263" y="3200400"/>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HA/DR</a:t>
              </a:r>
            </a:p>
          </p:txBody>
        </p:sp>
        <p:sp>
          <p:nvSpPr>
            <p:cNvPr id="144" name="Rectangle 143">
              <a:extLst>
                <a:ext uri="{FF2B5EF4-FFF2-40B4-BE49-F238E27FC236}">
                  <a16:creationId xmlns:a16="http://schemas.microsoft.com/office/drawing/2014/main" id="{66CFF64A-B968-46DB-BCC5-27ADE9915485}"/>
                </a:ext>
              </a:extLst>
            </p:cNvPr>
            <p:cNvSpPr/>
            <p:nvPr/>
          </p:nvSpPr>
          <p:spPr>
            <a:xfrm>
              <a:off x="2070391" y="2436607"/>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Integration</a:t>
              </a:r>
            </a:p>
          </p:txBody>
        </p:sp>
        <p:sp>
          <p:nvSpPr>
            <p:cNvPr id="145" name="Rectangle 144">
              <a:extLst>
                <a:ext uri="{FF2B5EF4-FFF2-40B4-BE49-F238E27FC236}">
                  <a16:creationId xmlns:a16="http://schemas.microsoft.com/office/drawing/2014/main" id="{DA3E9544-12DA-4C66-AAED-26EE37E29818}"/>
                </a:ext>
              </a:extLst>
            </p:cNvPr>
            <p:cNvSpPr/>
            <p:nvPr/>
          </p:nvSpPr>
          <p:spPr>
            <a:xfrm>
              <a:off x="2070391" y="2946358"/>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Scaling</a:t>
              </a:r>
            </a:p>
          </p:txBody>
        </p:sp>
        <p:sp>
          <p:nvSpPr>
            <p:cNvPr id="146" name="Rectangle 145">
              <a:extLst>
                <a:ext uri="{FF2B5EF4-FFF2-40B4-BE49-F238E27FC236}">
                  <a16:creationId xmlns:a16="http://schemas.microsoft.com/office/drawing/2014/main" id="{D59A8675-01BF-4527-9CC4-CD8F4650E4BA}"/>
                </a:ext>
              </a:extLst>
            </p:cNvPr>
            <p:cNvSpPr/>
            <p:nvPr/>
          </p:nvSpPr>
          <p:spPr>
            <a:xfrm>
              <a:off x="2070391" y="2693505"/>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Patching &amp; Updates</a:t>
              </a:r>
            </a:p>
          </p:txBody>
        </p:sp>
        <p:sp>
          <p:nvSpPr>
            <p:cNvPr id="147" name="Rectangle 146">
              <a:extLst>
                <a:ext uri="{FF2B5EF4-FFF2-40B4-BE49-F238E27FC236}">
                  <a16:creationId xmlns:a16="http://schemas.microsoft.com/office/drawing/2014/main" id="{46789E7C-A05D-432E-8CE3-A345AF200098}"/>
                </a:ext>
              </a:extLst>
            </p:cNvPr>
            <p:cNvSpPr/>
            <p:nvPr/>
          </p:nvSpPr>
          <p:spPr>
            <a:xfrm>
              <a:off x="2070391" y="3200400"/>
              <a:ext cx="1463040" cy="2286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Provisioning</a:t>
              </a:r>
            </a:p>
          </p:txBody>
        </p:sp>
      </p:grpSp>
      <p:grpSp>
        <p:nvGrpSpPr>
          <p:cNvPr id="34" name="Group 33">
            <a:extLst>
              <a:ext uri="{FF2B5EF4-FFF2-40B4-BE49-F238E27FC236}">
                <a16:creationId xmlns:a16="http://schemas.microsoft.com/office/drawing/2014/main" id="{3EB77AD7-A36A-4800-8B1A-D2C28EC64BD8}"/>
              </a:ext>
            </a:extLst>
          </p:cNvPr>
          <p:cNvGrpSpPr/>
          <p:nvPr/>
        </p:nvGrpSpPr>
        <p:grpSpPr>
          <a:xfrm>
            <a:off x="3427790" y="5684178"/>
            <a:ext cx="6369079" cy="649335"/>
            <a:chOff x="3453504" y="1902300"/>
            <a:chExt cx="6369079" cy="649335"/>
          </a:xfrm>
        </p:grpSpPr>
        <p:grpSp>
          <p:nvGrpSpPr>
            <p:cNvPr id="39" name="Group 38">
              <a:extLst>
                <a:ext uri="{FF2B5EF4-FFF2-40B4-BE49-F238E27FC236}">
                  <a16:creationId xmlns:a16="http://schemas.microsoft.com/office/drawing/2014/main" id="{3254F221-287D-400E-B364-F8F0D985DE9B}"/>
                </a:ext>
              </a:extLst>
            </p:cNvPr>
            <p:cNvGrpSpPr/>
            <p:nvPr/>
          </p:nvGrpSpPr>
          <p:grpSpPr>
            <a:xfrm>
              <a:off x="3453504" y="1902300"/>
              <a:ext cx="426700" cy="648505"/>
              <a:chOff x="3390923" y="5788497"/>
              <a:chExt cx="426700" cy="648505"/>
            </a:xfrm>
          </p:grpSpPr>
          <p:sp>
            <p:nvSpPr>
              <p:cNvPr id="49" name="TextBox 1090">
                <a:extLst>
                  <a:ext uri="{FF2B5EF4-FFF2-40B4-BE49-F238E27FC236}">
                    <a16:creationId xmlns:a16="http://schemas.microsoft.com/office/drawing/2014/main" id="{59276E35-7C1B-4785-9211-874671DF8A24}"/>
                  </a:ext>
                </a:extLst>
              </p:cNvPr>
              <p:cNvSpPr txBox="1"/>
              <p:nvPr/>
            </p:nvSpPr>
            <p:spPr>
              <a:xfrm>
                <a:off x="3390923" y="6206170"/>
                <a:ext cx="42670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AKS</a:t>
                </a:r>
              </a:p>
            </p:txBody>
          </p:sp>
          <p:pic>
            <p:nvPicPr>
              <p:cNvPr id="50" name="Graphic 49">
                <a:extLst>
                  <a:ext uri="{FF2B5EF4-FFF2-40B4-BE49-F238E27FC236}">
                    <a16:creationId xmlns:a16="http://schemas.microsoft.com/office/drawing/2014/main" id="{A9D2120D-572A-4953-887A-E59CD3A602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94428" y="5788497"/>
                <a:ext cx="419690" cy="419690"/>
              </a:xfrm>
              <a:prstGeom prst="rect">
                <a:avLst/>
              </a:prstGeom>
            </p:spPr>
          </p:pic>
        </p:grpSp>
        <p:pic>
          <p:nvPicPr>
            <p:cNvPr id="47" name="Picture 4" descr="Image result for openshift">
              <a:extLst>
                <a:ext uri="{FF2B5EF4-FFF2-40B4-BE49-F238E27FC236}">
                  <a16:creationId xmlns:a16="http://schemas.microsoft.com/office/drawing/2014/main" id="{6DABD29C-D352-4CDC-9AF5-CB6523B86FB6}"/>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21931"/>
            <a:stretch/>
          </p:blipFill>
          <p:spPr bwMode="auto">
            <a:xfrm>
              <a:off x="5739747" y="1926778"/>
              <a:ext cx="444776" cy="36576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1090">
              <a:extLst>
                <a:ext uri="{FF2B5EF4-FFF2-40B4-BE49-F238E27FC236}">
                  <a16:creationId xmlns:a16="http://schemas.microsoft.com/office/drawing/2014/main" id="{23F5F298-2565-479C-9230-87E9B74E7138}"/>
                </a:ext>
              </a:extLst>
            </p:cNvPr>
            <p:cNvSpPr txBox="1"/>
            <p:nvPr/>
          </p:nvSpPr>
          <p:spPr>
            <a:xfrm>
              <a:off x="5458747" y="2319970"/>
              <a:ext cx="1019112"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OpenShift</a:t>
              </a:r>
            </a:p>
          </p:txBody>
        </p:sp>
        <p:grpSp>
          <p:nvGrpSpPr>
            <p:cNvPr id="44" name="Group 43">
              <a:extLst>
                <a:ext uri="{FF2B5EF4-FFF2-40B4-BE49-F238E27FC236}">
                  <a16:creationId xmlns:a16="http://schemas.microsoft.com/office/drawing/2014/main" id="{5B9819DE-B94C-493D-A05D-AC5722959E9F}"/>
                </a:ext>
              </a:extLst>
            </p:cNvPr>
            <p:cNvGrpSpPr/>
            <p:nvPr/>
          </p:nvGrpSpPr>
          <p:grpSpPr>
            <a:xfrm>
              <a:off x="8803471" y="1926402"/>
              <a:ext cx="1019112" cy="618610"/>
              <a:chOff x="6954254" y="4159245"/>
              <a:chExt cx="1019112" cy="618610"/>
            </a:xfrm>
          </p:grpSpPr>
          <p:pic>
            <p:nvPicPr>
              <p:cNvPr id="45" name="Kubernetes" descr="Kubernetes">
                <a:extLst>
                  <a:ext uri="{FF2B5EF4-FFF2-40B4-BE49-F238E27FC236}">
                    <a16:creationId xmlns:a16="http://schemas.microsoft.com/office/drawing/2014/main" id="{63E58C77-24D5-49BB-B63A-5679CB98240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280928" y="4159245"/>
                <a:ext cx="365763" cy="365760"/>
              </a:xfrm>
              <a:prstGeom prst="rect">
                <a:avLst/>
              </a:prstGeom>
            </p:spPr>
          </p:pic>
          <p:sp>
            <p:nvSpPr>
              <p:cNvPr id="46" name="TextBox 1090">
                <a:extLst>
                  <a:ext uri="{FF2B5EF4-FFF2-40B4-BE49-F238E27FC236}">
                    <a16:creationId xmlns:a16="http://schemas.microsoft.com/office/drawing/2014/main" id="{7B649A00-D1F2-4E9D-A934-495CC758FB8B}"/>
                  </a:ext>
                </a:extLst>
              </p:cNvPr>
              <p:cNvSpPr txBox="1"/>
              <p:nvPr/>
            </p:nvSpPr>
            <p:spPr>
              <a:xfrm>
                <a:off x="6954254" y="4547023"/>
                <a:ext cx="1019112"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a:ea typeface="+mn-ea"/>
                    <a:cs typeface="Segoe UI Semibold" panose="020B0502040204020203" pitchFamily="34" charset="0"/>
                  </a:rPr>
                  <a:t>kubeadm</a:t>
                </a:r>
                <a:endPar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endParaRPr>
              </a:p>
            </p:txBody>
          </p:sp>
        </p:grpSp>
        <p:pic>
          <p:nvPicPr>
            <p:cNvPr id="66" name="Shape 339" descr="Container-Engine_256px.png">
              <a:extLst>
                <a:ext uri="{FF2B5EF4-FFF2-40B4-BE49-F238E27FC236}">
                  <a16:creationId xmlns:a16="http://schemas.microsoft.com/office/drawing/2014/main" id="{7F81595D-26C1-4CD5-98F6-47FF923F54B8}"/>
                </a:ext>
              </a:extLst>
            </p:cNvPr>
            <p:cNvPicPr preferRelativeResize="0"/>
            <p:nvPr/>
          </p:nvPicPr>
          <p:blipFill rotWithShape="1">
            <a:blip r:embed="rId18"/>
            <a:srcRect t="5092" b="5092"/>
            <a:stretch/>
          </p:blipFill>
          <p:spPr>
            <a:xfrm>
              <a:off x="7367048" y="1926402"/>
              <a:ext cx="393192" cy="365760"/>
            </a:xfrm>
            <a:prstGeom prst="rect">
              <a:avLst/>
            </a:prstGeom>
          </p:spPr>
        </p:pic>
        <p:sp>
          <p:nvSpPr>
            <p:cNvPr id="67" name="TextBox 66">
              <a:extLst>
                <a:ext uri="{FF2B5EF4-FFF2-40B4-BE49-F238E27FC236}">
                  <a16:creationId xmlns:a16="http://schemas.microsoft.com/office/drawing/2014/main" id="{CE2A7541-197F-49A4-87A0-E22C3AC38CCF}"/>
                </a:ext>
              </a:extLst>
            </p:cNvPr>
            <p:cNvSpPr txBox="1"/>
            <p:nvPr/>
          </p:nvSpPr>
          <p:spPr>
            <a:xfrm>
              <a:off x="7112383" y="2319970"/>
              <a:ext cx="873957"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GKE</a:t>
              </a:r>
            </a:p>
          </p:txBody>
        </p:sp>
        <p:sp>
          <p:nvSpPr>
            <p:cNvPr id="59" name="Rectangle 58">
              <a:extLst>
                <a:ext uri="{FF2B5EF4-FFF2-40B4-BE49-F238E27FC236}">
                  <a16:creationId xmlns:a16="http://schemas.microsoft.com/office/drawing/2014/main" id="{CDD75F80-2FC9-49F6-8404-D733FEBE90F5}"/>
                </a:ext>
              </a:extLst>
            </p:cNvPr>
            <p:cNvSpPr/>
            <p:nvPr/>
          </p:nvSpPr>
          <p:spPr>
            <a:xfrm>
              <a:off x="6437559" y="2320803"/>
              <a:ext cx="70304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EKS</a:t>
              </a:r>
              <a:endParaRPr kumimoji="0" lang="en-US" sz="9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grpSp>
          <p:nvGrpSpPr>
            <p:cNvPr id="60" name="Graphic 6">
              <a:extLst>
                <a:ext uri="{FF2B5EF4-FFF2-40B4-BE49-F238E27FC236}">
                  <a16:creationId xmlns:a16="http://schemas.microsoft.com/office/drawing/2014/main" id="{9B194786-2CCF-4560-8218-422DEDA07C4F}"/>
                </a:ext>
              </a:extLst>
            </p:cNvPr>
            <p:cNvGrpSpPr/>
            <p:nvPr/>
          </p:nvGrpSpPr>
          <p:grpSpPr>
            <a:xfrm>
              <a:off x="6620889" y="1926402"/>
              <a:ext cx="336385" cy="365760"/>
              <a:chOff x="8069129" y="5583999"/>
              <a:chExt cx="226630" cy="246421"/>
            </a:xfrm>
            <a:solidFill>
              <a:srgbClr val="FFFFFF"/>
            </a:solidFill>
          </p:grpSpPr>
          <p:sp>
            <p:nvSpPr>
              <p:cNvPr id="62" name="Freeform: Shape 61">
                <a:extLst>
                  <a:ext uri="{FF2B5EF4-FFF2-40B4-BE49-F238E27FC236}">
                    <a16:creationId xmlns:a16="http://schemas.microsoft.com/office/drawing/2014/main" id="{A3D0AF3E-994B-4A60-97D7-414D9709BEA1}"/>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04C379-7ED4-4847-92F8-A1AA2ED580A5}"/>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3AB6E231-F4D5-4AFB-806F-004D36A8A04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7" name="Picture 56" descr="A picture containing object, clock&#10;&#10;Description automatically generated">
              <a:extLst>
                <a:ext uri="{FF2B5EF4-FFF2-40B4-BE49-F238E27FC236}">
                  <a16:creationId xmlns:a16="http://schemas.microsoft.com/office/drawing/2014/main" id="{EE67D184-0F2F-42C9-8C93-A5D9416DF15C}"/>
                </a:ext>
              </a:extLst>
            </p:cNvPr>
            <p:cNvPicPr>
              <a:picLocks noChangeAspect="1"/>
            </p:cNvPicPr>
            <p:nvPr/>
          </p:nvPicPr>
          <p:blipFill>
            <a:blip r:embed="rId19"/>
            <a:stretch>
              <a:fillRect/>
            </a:stretch>
          </p:blipFill>
          <p:spPr>
            <a:xfrm>
              <a:off x="8201411" y="1903704"/>
              <a:ext cx="393191" cy="390032"/>
            </a:xfrm>
            <a:prstGeom prst="rect">
              <a:avLst/>
            </a:prstGeom>
          </p:spPr>
        </p:pic>
        <p:sp>
          <p:nvSpPr>
            <p:cNvPr id="58" name="TextBox 57">
              <a:extLst>
                <a:ext uri="{FF2B5EF4-FFF2-40B4-BE49-F238E27FC236}">
                  <a16:creationId xmlns:a16="http://schemas.microsoft.com/office/drawing/2014/main" id="{BCDCD1EF-9AB5-4ED7-BB99-DA2EF1B8092B}"/>
                </a:ext>
              </a:extLst>
            </p:cNvPr>
            <p:cNvSpPr txBox="1"/>
            <p:nvPr/>
          </p:nvSpPr>
          <p:spPr>
            <a:xfrm>
              <a:off x="7792283" y="2314180"/>
              <a:ext cx="1211448"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VMware Tanzu</a:t>
              </a:r>
            </a:p>
          </p:txBody>
        </p:sp>
        <p:grpSp>
          <p:nvGrpSpPr>
            <p:cNvPr id="148" name="Group 147" descr="AKS on azure stack">
              <a:extLst>
                <a:ext uri="{FF2B5EF4-FFF2-40B4-BE49-F238E27FC236}">
                  <a16:creationId xmlns:a16="http://schemas.microsoft.com/office/drawing/2014/main" id="{29C6E8FE-A1B3-4834-85A0-E16FFDC429CC}"/>
                </a:ext>
              </a:extLst>
            </p:cNvPr>
            <p:cNvGrpSpPr/>
            <p:nvPr/>
          </p:nvGrpSpPr>
          <p:grpSpPr>
            <a:xfrm>
              <a:off x="4065549" y="1906276"/>
              <a:ext cx="1437503" cy="644529"/>
              <a:chOff x="6494102" y="4449935"/>
              <a:chExt cx="1624912" cy="686083"/>
            </a:xfrm>
          </p:grpSpPr>
          <p:pic>
            <p:nvPicPr>
              <p:cNvPr id="149" name="Graphic 148">
                <a:extLst>
                  <a:ext uri="{FF2B5EF4-FFF2-40B4-BE49-F238E27FC236}">
                    <a16:creationId xmlns:a16="http://schemas.microsoft.com/office/drawing/2014/main" id="{C7DE3868-0879-47A6-9E88-67FBE432E80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82686" y="4449935"/>
                <a:ext cx="447742" cy="447742"/>
              </a:xfrm>
              <a:prstGeom prst="rect">
                <a:avLst/>
              </a:prstGeom>
            </p:spPr>
          </p:pic>
          <p:sp>
            <p:nvSpPr>
              <p:cNvPr id="150" name="TextBox 1090">
                <a:extLst>
                  <a:ext uri="{FF2B5EF4-FFF2-40B4-BE49-F238E27FC236}">
                    <a16:creationId xmlns:a16="http://schemas.microsoft.com/office/drawing/2014/main" id="{EE031707-AA15-44D3-979F-8CEAAC777732}"/>
                  </a:ext>
                </a:extLst>
              </p:cNvPr>
              <p:cNvSpPr txBox="1"/>
              <p:nvPr/>
            </p:nvSpPr>
            <p:spPr>
              <a:xfrm>
                <a:off x="6494102" y="4890304"/>
                <a:ext cx="1624912" cy="245714"/>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Semibold" panose="020B0502040204020203" pitchFamily="34" charset="0"/>
                  </a:rPr>
                  <a:t>AKS on Azure Stack HCI</a:t>
                </a:r>
              </a:p>
            </p:txBody>
          </p:sp>
        </p:grpSp>
      </p:grpSp>
      <p:sp>
        <p:nvSpPr>
          <p:cNvPr id="151" name="Rectangle 150">
            <a:extLst>
              <a:ext uri="{FF2B5EF4-FFF2-40B4-BE49-F238E27FC236}">
                <a16:creationId xmlns:a16="http://schemas.microsoft.com/office/drawing/2014/main" id="{7A58B9D8-51FB-4579-BC26-66E640CA3B97}"/>
              </a:ext>
            </a:extLst>
          </p:cNvPr>
          <p:cNvSpPr/>
          <p:nvPr/>
        </p:nvSpPr>
        <p:spPr bwMode="auto">
          <a:xfrm>
            <a:off x="184878" y="2147541"/>
            <a:ext cx="1644763" cy="74178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pic>
        <p:nvPicPr>
          <p:cNvPr id="90" name="Picture 89" descr="Icon&#10;&#10;Description automatically generated">
            <a:extLst>
              <a:ext uri="{FF2B5EF4-FFF2-40B4-BE49-F238E27FC236}">
                <a16:creationId xmlns:a16="http://schemas.microsoft.com/office/drawing/2014/main" id="{432DE30E-9FB4-4209-BE80-91ABBEB36D9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2910" y="1943061"/>
            <a:ext cx="408960" cy="408960"/>
          </a:xfrm>
          <a:prstGeom prst="rect">
            <a:avLst/>
          </a:prstGeom>
        </p:spPr>
      </p:pic>
      <p:sp>
        <p:nvSpPr>
          <p:cNvPr id="152" name="Rectangle 151">
            <a:extLst>
              <a:ext uri="{FF2B5EF4-FFF2-40B4-BE49-F238E27FC236}">
                <a16:creationId xmlns:a16="http://schemas.microsoft.com/office/drawing/2014/main" id="{E333FBC4-AB70-4C2C-8AFD-FEAE3369B2A5}"/>
              </a:ext>
            </a:extLst>
          </p:cNvPr>
          <p:cNvSpPr/>
          <p:nvPr/>
        </p:nvSpPr>
        <p:spPr bwMode="auto">
          <a:xfrm>
            <a:off x="310589" y="2511823"/>
            <a:ext cx="1393340" cy="2860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Extension</a:t>
            </a:r>
          </a:p>
        </p:txBody>
      </p:sp>
      <p:cxnSp>
        <p:nvCxnSpPr>
          <p:cNvPr id="153" name="Elbow Connector 20">
            <a:extLst>
              <a:ext uri="{FF2B5EF4-FFF2-40B4-BE49-F238E27FC236}">
                <a16:creationId xmlns:a16="http://schemas.microsoft.com/office/drawing/2014/main" id="{30AADC84-A172-413E-AECE-669083E248A4}"/>
              </a:ext>
              <a:ext uri="{C183D7F6-B498-43B3-948B-1728B52AA6E4}">
                <adec:decorative xmlns:adec="http://schemas.microsoft.com/office/drawing/2017/decorative" val="1"/>
              </a:ext>
            </a:extLst>
          </p:cNvPr>
          <p:cNvCxnSpPr>
            <a:cxnSpLocks/>
            <a:stCxn id="125" idx="1"/>
            <a:endCxn id="52" idx="1"/>
          </p:cNvCxnSpPr>
          <p:nvPr/>
        </p:nvCxnSpPr>
        <p:spPr>
          <a:xfrm rot="10800000">
            <a:off x="184880" y="3167478"/>
            <a:ext cx="1487833" cy="2625692"/>
          </a:xfrm>
          <a:prstGeom prst="bentConnector3">
            <a:avLst>
              <a:gd name="adj1" fmla="val 104158"/>
            </a:avLst>
          </a:prstGeom>
          <a:noFill/>
          <a:ln w="19050" cap="flat" cmpd="sng" algn="ctr">
            <a:solidFill>
              <a:schemeClr val="accent1"/>
            </a:solidFill>
            <a:prstDash val="solid"/>
            <a:miter lim="800000"/>
            <a:headEnd type="arrow" w="med" len="med"/>
            <a:tailEnd type="none" w="lg" len="med"/>
          </a:ln>
          <a:effectLst/>
        </p:spPr>
      </p:cxnSp>
      <p:cxnSp>
        <p:nvCxnSpPr>
          <p:cNvPr id="154" name="Elbow Connector 20">
            <a:extLst>
              <a:ext uri="{FF2B5EF4-FFF2-40B4-BE49-F238E27FC236}">
                <a16:creationId xmlns:a16="http://schemas.microsoft.com/office/drawing/2014/main" id="{FC2B6A70-DCC6-4582-B38A-7E28FBE1D225}"/>
              </a:ext>
              <a:ext uri="{C183D7F6-B498-43B3-948B-1728B52AA6E4}">
                <adec:decorative xmlns:adec="http://schemas.microsoft.com/office/drawing/2017/decorative" val="1"/>
              </a:ext>
            </a:extLst>
          </p:cNvPr>
          <p:cNvCxnSpPr>
            <a:cxnSpLocks/>
            <a:stCxn id="125" idx="1"/>
            <a:endCxn id="151" idx="1"/>
          </p:cNvCxnSpPr>
          <p:nvPr/>
        </p:nvCxnSpPr>
        <p:spPr>
          <a:xfrm rot="10800000">
            <a:off x="184878" y="2518432"/>
            <a:ext cx="1487834" cy="3274738"/>
          </a:xfrm>
          <a:prstGeom prst="bentConnector3">
            <a:avLst>
              <a:gd name="adj1" fmla="val 108135"/>
            </a:avLst>
          </a:prstGeom>
          <a:noFill/>
          <a:ln w="19050" cap="flat" cmpd="sng" algn="ctr">
            <a:solidFill>
              <a:schemeClr val="accent1"/>
            </a:solidFill>
            <a:prstDash val="solid"/>
            <a:miter lim="800000"/>
            <a:headEnd type="arrow" w="med" len="med"/>
            <a:tailEnd type="none" w="lg" len="med"/>
          </a:ln>
          <a:effectLst/>
        </p:spPr>
      </p:cxnSp>
      <p:pic>
        <p:nvPicPr>
          <p:cNvPr id="165" name="Graphic 164" descr="User">
            <a:extLst>
              <a:ext uri="{FF2B5EF4-FFF2-40B4-BE49-F238E27FC236}">
                <a16:creationId xmlns:a16="http://schemas.microsoft.com/office/drawing/2014/main" id="{805345D4-147F-43AB-905B-785CD896FB7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31769" y="1217359"/>
            <a:ext cx="550979" cy="550979"/>
          </a:xfrm>
          <a:prstGeom prst="rect">
            <a:avLst/>
          </a:prstGeom>
        </p:spPr>
      </p:pic>
      <p:sp>
        <p:nvSpPr>
          <p:cNvPr id="167" name="Rectangle 166">
            <a:extLst>
              <a:ext uri="{FF2B5EF4-FFF2-40B4-BE49-F238E27FC236}">
                <a16:creationId xmlns:a16="http://schemas.microsoft.com/office/drawing/2014/main" id="{FAF0454C-5F42-4B9E-B6DD-D4B9F74E08E2}"/>
              </a:ext>
            </a:extLst>
          </p:cNvPr>
          <p:cNvSpPr/>
          <p:nvPr/>
        </p:nvSpPr>
        <p:spPr>
          <a:xfrm>
            <a:off x="387132" y="1033627"/>
            <a:ext cx="124025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Data/Azure Admin</a:t>
            </a:r>
          </a:p>
        </p:txBody>
      </p:sp>
      <p:grpSp>
        <p:nvGrpSpPr>
          <p:cNvPr id="205" name="Group 204">
            <a:extLst>
              <a:ext uri="{FF2B5EF4-FFF2-40B4-BE49-F238E27FC236}">
                <a16:creationId xmlns:a16="http://schemas.microsoft.com/office/drawing/2014/main" id="{D9BA064E-6331-441C-8E9C-3B80014FCDAA}"/>
              </a:ext>
            </a:extLst>
          </p:cNvPr>
          <p:cNvGrpSpPr/>
          <p:nvPr/>
        </p:nvGrpSpPr>
        <p:grpSpPr>
          <a:xfrm>
            <a:off x="9470194" y="1156737"/>
            <a:ext cx="2445211" cy="1358564"/>
            <a:chOff x="7086669" y="1473839"/>
            <a:chExt cx="2445211" cy="1358564"/>
          </a:xfrm>
        </p:grpSpPr>
        <p:grpSp>
          <p:nvGrpSpPr>
            <p:cNvPr id="204" name="Group 203">
              <a:extLst>
                <a:ext uri="{FF2B5EF4-FFF2-40B4-BE49-F238E27FC236}">
                  <a16:creationId xmlns:a16="http://schemas.microsoft.com/office/drawing/2014/main" id="{9BA7F02E-A71B-4B9E-9660-2EF3E6639125}"/>
                </a:ext>
              </a:extLst>
            </p:cNvPr>
            <p:cNvGrpSpPr/>
            <p:nvPr/>
          </p:nvGrpSpPr>
          <p:grpSpPr>
            <a:xfrm>
              <a:off x="7086669" y="1473839"/>
              <a:ext cx="2445211" cy="1358564"/>
              <a:chOff x="7086669" y="1473839"/>
              <a:chExt cx="2445211" cy="1358564"/>
            </a:xfrm>
          </p:grpSpPr>
          <p:sp>
            <p:nvSpPr>
              <p:cNvPr id="175" name="Rectangle 174">
                <a:extLst>
                  <a:ext uri="{FF2B5EF4-FFF2-40B4-BE49-F238E27FC236}">
                    <a16:creationId xmlns:a16="http://schemas.microsoft.com/office/drawing/2014/main" id="{B25E552D-51E8-4401-B2F0-8748D731E87D}"/>
                  </a:ext>
                </a:extLst>
              </p:cNvPr>
              <p:cNvSpPr/>
              <p:nvPr/>
            </p:nvSpPr>
            <p:spPr bwMode="auto">
              <a:xfrm>
                <a:off x="7086669" y="1473839"/>
                <a:ext cx="2445211" cy="13585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76" name="Group 175">
                <a:extLst>
                  <a:ext uri="{FF2B5EF4-FFF2-40B4-BE49-F238E27FC236}">
                    <a16:creationId xmlns:a16="http://schemas.microsoft.com/office/drawing/2014/main" id="{1FB6A1BE-B6D7-4579-BAE7-D0E3AE1D74A6}"/>
                  </a:ext>
                </a:extLst>
              </p:cNvPr>
              <p:cNvGrpSpPr/>
              <p:nvPr/>
            </p:nvGrpSpPr>
            <p:grpSpPr>
              <a:xfrm>
                <a:off x="7671074" y="2005018"/>
                <a:ext cx="1310711" cy="762270"/>
                <a:chOff x="5860792" y="1883318"/>
                <a:chExt cx="1310711" cy="762270"/>
              </a:xfrm>
            </p:grpSpPr>
            <p:sp>
              <p:nvSpPr>
                <p:cNvPr id="168" name="Rectangle 167">
                  <a:extLst>
                    <a:ext uri="{FF2B5EF4-FFF2-40B4-BE49-F238E27FC236}">
                      <a16:creationId xmlns:a16="http://schemas.microsoft.com/office/drawing/2014/main" id="{0655A687-1909-4EFC-8861-D5AD2B7AB147}"/>
                    </a:ext>
                  </a:extLst>
                </p:cNvPr>
                <p:cNvSpPr/>
                <p:nvPr/>
              </p:nvSpPr>
              <p:spPr bwMode="auto">
                <a:xfrm>
                  <a:off x="5860792" y="1883318"/>
                  <a:ext cx="1310711" cy="3595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sp>
              <p:nvSpPr>
                <p:cNvPr id="169" name="Rectangle 168">
                  <a:extLst>
                    <a:ext uri="{FF2B5EF4-FFF2-40B4-BE49-F238E27FC236}">
                      <a16:creationId xmlns:a16="http://schemas.microsoft.com/office/drawing/2014/main" id="{82F9B7FD-D38F-4DCB-B26B-5240C523BEAA}"/>
                    </a:ext>
                  </a:extLst>
                </p:cNvPr>
                <p:cNvSpPr/>
                <p:nvPr/>
              </p:nvSpPr>
              <p:spPr bwMode="auto">
                <a:xfrm>
                  <a:off x="5860792" y="2286031"/>
                  <a:ext cx="1310711" cy="3595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grpSp>
        </p:grpSp>
        <p:grpSp>
          <p:nvGrpSpPr>
            <p:cNvPr id="172" name="Group 171">
              <a:extLst>
                <a:ext uri="{FF2B5EF4-FFF2-40B4-BE49-F238E27FC236}">
                  <a16:creationId xmlns:a16="http://schemas.microsoft.com/office/drawing/2014/main" id="{FECB7916-7707-4850-8E70-391C804EF8A3}"/>
                </a:ext>
              </a:extLst>
            </p:cNvPr>
            <p:cNvGrpSpPr/>
            <p:nvPr/>
          </p:nvGrpSpPr>
          <p:grpSpPr>
            <a:xfrm>
              <a:off x="7352110" y="1581487"/>
              <a:ext cx="1844318" cy="362119"/>
              <a:chOff x="8561608" y="2785729"/>
              <a:chExt cx="1405900" cy="265698"/>
            </a:xfrm>
          </p:grpSpPr>
          <p:pic>
            <p:nvPicPr>
              <p:cNvPr id="173" name="Picture 172" descr="A picture containing drawing&#10;&#10;Description automatically generated">
                <a:extLst>
                  <a:ext uri="{FF2B5EF4-FFF2-40B4-BE49-F238E27FC236}">
                    <a16:creationId xmlns:a16="http://schemas.microsoft.com/office/drawing/2014/main" id="{6B23F1A2-D5EC-4A05-A5D2-DEE5A1EEF198}"/>
                  </a:ext>
                </a:extLst>
              </p:cNvPr>
              <p:cNvPicPr>
                <a:picLocks noChangeAspect="1"/>
              </p:cNvPicPr>
              <p:nvPr/>
            </p:nvPicPr>
            <p:blipFill rotWithShape="1">
              <a:blip r:embed="rId25">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4" name="Picture 173" descr="A picture containing drawing&#10;&#10;Description automatically generated">
                <a:extLst>
                  <a:ext uri="{FF2B5EF4-FFF2-40B4-BE49-F238E27FC236}">
                    <a16:creationId xmlns:a16="http://schemas.microsoft.com/office/drawing/2014/main" id="{90C5EC79-8086-418E-A7F2-9C9C1404A5A3}"/>
                  </a:ext>
                </a:extLst>
              </p:cNvPr>
              <p:cNvPicPr>
                <a:picLocks noChangeAspect="1"/>
              </p:cNvPicPr>
              <p:nvPr/>
            </p:nvPicPr>
            <p:blipFill rotWithShape="1">
              <a:blip r:embed="rId26">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cxnSp>
        <p:nvCxnSpPr>
          <p:cNvPr id="179" name="Elbow Connector 20">
            <a:extLst>
              <a:ext uri="{FF2B5EF4-FFF2-40B4-BE49-F238E27FC236}">
                <a16:creationId xmlns:a16="http://schemas.microsoft.com/office/drawing/2014/main" id="{AA4A6433-E3E7-42B9-B922-2FEF5BCAC2B2}"/>
              </a:ext>
              <a:ext uri="{C183D7F6-B498-43B3-948B-1728B52AA6E4}">
                <adec:decorative xmlns:adec="http://schemas.microsoft.com/office/drawing/2017/decorative" val="1"/>
              </a:ext>
            </a:extLst>
          </p:cNvPr>
          <p:cNvCxnSpPr>
            <a:cxnSpLocks/>
            <a:stCxn id="25" idx="1"/>
            <a:endCxn id="52" idx="2"/>
          </p:cNvCxnSpPr>
          <p:nvPr/>
        </p:nvCxnSpPr>
        <p:spPr>
          <a:xfrm rot="10800000">
            <a:off x="1007262" y="3376602"/>
            <a:ext cx="235231" cy="820970"/>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90" name="Elbow Connector 20">
            <a:extLst>
              <a:ext uri="{FF2B5EF4-FFF2-40B4-BE49-F238E27FC236}">
                <a16:creationId xmlns:a16="http://schemas.microsoft.com/office/drawing/2014/main" id="{8A0B36A5-38B0-4DD3-8666-1C19BC7B7421}"/>
              </a:ext>
              <a:ext uri="{C183D7F6-B498-43B3-948B-1728B52AA6E4}">
                <adec:decorative xmlns:adec="http://schemas.microsoft.com/office/drawing/2017/decorative" val="1"/>
              </a:ext>
            </a:extLst>
          </p:cNvPr>
          <p:cNvCxnSpPr>
            <a:cxnSpLocks/>
            <a:stCxn id="175" idx="2"/>
          </p:cNvCxnSpPr>
          <p:nvPr/>
        </p:nvCxnSpPr>
        <p:spPr>
          <a:xfrm rot="5400000">
            <a:off x="6297726" y="-1367333"/>
            <a:ext cx="512440" cy="8277708"/>
          </a:xfrm>
          <a:prstGeom prst="bentConnector2">
            <a:avLst/>
          </a:prstGeom>
          <a:noFill/>
          <a:ln w="19050" cap="flat" cmpd="sng" algn="ctr">
            <a:solidFill>
              <a:schemeClr val="accent1"/>
            </a:solidFill>
            <a:prstDash val="solid"/>
            <a:miter lim="800000"/>
            <a:headEnd type="arrow" w="med" len="med"/>
            <a:tailEnd type="none" w="lg" len="med"/>
          </a:ln>
          <a:effectLst/>
        </p:spPr>
      </p:cxnSp>
      <p:grpSp>
        <p:nvGrpSpPr>
          <p:cNvPr id="242" name="Group 241">
            <a:extLst>
              <a:ext uri="{FF2B5EF4-FFF2-40B4-BE49-F238E27FC236}">
                <a16:creationId xmlns:a16="http://schemas.microsoft.com/office/drawing/2014/main" id="{CBF3D1FD-4BDF-47DE-BFB9-90AF9B35E2E4}"/>
              </a:ext>
            </a:extLst>
          </p:cNvPr>
          <p:cNvGrpSpPr/>
          <p:nvPr/>
        </p:nvGrpSpPr>
        <p:grpSpPr>
          <a:xfrm>
            <a:off x="4925263" y="2015610"/>
            <a:ext cx="2781726" cy="800220"/>
            <a:chOff x="4333165" y="2040473"/>
            <a:chExt cx="2781726" cy="800220"/>
          </a:xfrm>
        </p:grpSpPr>
        <p:sp>
          <p:nvSpPr>
            <p:cNvPr id="212" name="TextBox 211">
              <a:extLst>
                <a:ext uri="{FF2B5EF4-FFF2-40B4-BE49-F238E27FC236}">
                  <a16:creationId xmlns:a16="http://schemas.microsoft.com/office/drawing/2014/main" id="{FEBCD0B9-6325-445C-A988-A487CD6CD4B4}"/>
                </a:ext>
              </a:extLst>
            </p:cNvPr>
            <p:cNvSpPr txBox="1"/>
            <p:nvPr/>
          </p:nvSpPr>
          <p:spPr>
            <a:xfrm>
              <a:off x="4333165" y="2040474"/>
              <a:ext cx="1537907" cy="80021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Identity</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Azure RBAC &amp; Policy</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Advanced Data Security</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Deployments &amp; Config</a:t>
              </a:r>
              <a:endParaRPr kumimoji="0" lang="en-US" sz="1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16" name="TextBox 215">
              <a:extLst>
                <a:ext uri="{FF2B5EF4-FFF2-40B4-BE49-F238E27FC236}">
                  <a16:creationId xmlns:a16="http://schemas.microsoft.com/office/drawing/2014/main" id="{2DB7B941-75B3-41C7-A9DE-516254F8BA80}"/>
                </a:ext>
              </a:extLst>
            </p:cNvPr>
            <p:cNvSpPr txBox="1"/>
            <p:nvPr/>
          </p:nvSpPr>
          <p:spPr>
            <a:xfrm>
              <a:off x="5819678" y="2040473"/>
              <a:ext cx="1295213" cy="800219"/>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Resource Inventory</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Logs &amp; Telemetry</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Backup Retention</a:t>
              </a:r>
            </a:p>
            <a:p>
              <a:pPr marL="0" marR="0" lvl="0" indent="0" algn="ctr" defTabSz="914400" rtl="0" eaLnBrk="1" fontAlgn="auto" latinLnBrk="0" hangingPunct="1">
                <a:lnSpc>
                  <a:spcPct val="9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Consumption</a:t>
              </a:r>
            </a:p>
          </p:txBody>
        </p:sp>
      </p:grpSp>
      <p:cxnSp>
        <p:nvCxnSpPr>
          <p:cNvPr id="217" name="Elbow Connector 20">
            <a:extLst>
              <a:ext uri="{FF2B5EF4-FFF2-40B4-BE49-F238E27FC236}">
                <a16:creationId xmlns:a16="http://schemas.microsoft.com/office/drawing/2014/main" id="{32905B9D-6B80-4684-86F7-0BAAAC81FA7D}"/>
              </a:ext>
              <a:ext uri="{C183D7F6-B498-43B3-948B-1728B52AA6E4}">
                <adec:decorative xmlns:adec="http://schemas.microsoft.com/office/drawing/2017/decorative" val="1"/>
              </a:ext>
            </a:extLst>
          </p:cNvPr>
          <p:cNvCxnSpPr>
            <a:cxnSpLocks/>
            <a:stCxn id="83" idx="0"/>
            <a:endCxn id="123" idx="0"/>
          </p:cNvCxnSpPr>
          <p:nvPr/>
        </p:nvCxnSpPr>
        <p:spPr>
          <a:xfrm rot="16200000" flipV="1">
            <a:off x="4051048" y="2200455"/>
            <a:ext cx="1" cy="2691032"/>
          </a:xfrm>
          <a:prstGeom prst="bentConnector3">
            <a:avLst>
              <a:gd name="adj1" fmla="val 22860100000"/>
            </a:avLst>
          </a:prstGeom>
          <a:noFill/>
          <a:ln w="19050" cap="flat" cmpd="sng" algn="ctr">
            <a:solidFill>
              <a:schemeClr val="accent1"/>
            </a:solidFill>
            <a:prstDash val="solid"/>
            <a:miter lim="800000"/>
            <a:headEnd type="arrow" w="med" len="med"/>
            <a:tailEnd type="none" w="lg" len="med"/>
          </a:ln>
          <a:effectLst/>
        </p:spPr>
      </p:cxnSp>
      <p:cxnSp>
        <p:nvCxnSpPr>
          <p:cNvPr id="222" name="Elbow Connector 20">
            <a:extLst>
              <a:ext uri="{FF2B5EF4-FFF2-40B4-BE49-F238E27FC236}">
                <a16:creationId xmlns:a16="http://schemas.microsoft.com/office/drawing/2014/main" id="{F599C147-109D-4876-95DD-347F58D4709C}"/>
              </a:ext>
              <a:ext uri="{C183D7F6-B498-43B3-948B-1728B52AA6E4}">
                <adec:decorative xmlns:adec="http://schemas.microsoft.com/office/drawing/2017/decorative" val="1"/>
              </a:ext>
            </a:extLst>
          </p:cNvPr>
          <p:cNvCxnSpPr>
            <a:cxnSpLocks/>
            <a:stCxn id="81" idx="0"/>
            <a:endCxn id="123" idx="0"/>
          </p:cNvCxnSpPr>
          <p:nvPr/>
        </p:nvCxnSpPr>
        <p:spPr>
          <a:xfrm rot="16200000" flipV="1">
            <a:off x="5177486" y="1074017"/>
            <a:ext cx="1" cy="4943908"/>
          </a:xfrm>
          <a:prstGeom prst="bentConnector3">
            <a:avLst>
              <a:gd name="adj1" fmla="val 22860100000"/>
            </a:avLst>
          </a:prstGeom>
          <a:noFill/>
          <a:ln w="19050" cap="flat" cmpd="sng" algn="ctr">
            <a:solidFill>
              <a:schemeClr val="accent1"/>
            </a:solidFill>
            <a:prstDash val="solid"/>
            <a:miter lim="800000"/>
            <a:headEnd type="arrow" w="med" len="med"/>
            <a:tailEnd type="none" w="lg" len="med"/>
          </a:ln>
          <a:effectLst/>
        </p:spPr>
      </p:cxnSp>
      <p:cxnSp>
        <p:nvCxnSpPr>
          <p:cNvPr id="225" name="Elbow Connector 20">
            <a:extLst>
              <a:ext uri="{FF2B5EF4-FFF2-40B4-BE49-F238E27FC236}">
                <a16:creationId xmlns:a16="http://schemas.microsoft.com/office/drawing/2014/main" id="{D71E3C7E-A5A9-4AB9-9E46-71DCD1BC92A8}"/>
              </a:ext>
              <a:ext uri="{C183D7F6-B498-43B3-948B-1728B52AA6E4}">
                <adec:decorative xmlns:adec="http://schemas.microsoft.com/office/drawing/2017/decorative" val="1"/>
              </a:ext>
            </a:extLst>
          </p:cNvPr>
          <p:cNvCxnSpPr>
            <a:cxnSpLocks/>
            <a:stCxn id="89" idx="0"/>
            <a:endCxn id="123" idx="0"/>
          </p:cNvCxnSpPr>
          <p:nvPr/>
        </p:nvCxnSpPr>
        <p:spPr>
          <a:xfrm rot="16200000" flipV="1">
            <a:off x="6158067" y="93436"/>
            <a:ext cx="1" cy="6905070"/>
          </a:xfrm>
          <a:prstGeom prst="bentConnector3">
            <a:avLst>
              <a:gd name="adj1" fmla="val 22860100000"/>
            </a:avLst>
          </a:prstGeom>
          <a:noFill/>
          <a:ln w="19050" cap="flat" cmpd="sng" algn="ctr">
            <a:solidFill>
              <a:schemeClr val="accent1"/>
            </a:solidFill>
            <a:prstDash val="solid"/>
            <a:miter lim="800000"/>
            <a:headEnd type="arrow" w="med" len="med"/>
            <a:tailEnd type="none" w="lg" len="med"/>
          </a:ln>
          <a:effectLst/>
        </p:spPr>
      </p:cxnSp>
      <p:cxnSp>
        <p:nvCxnSpPr>
          <p:cNvPr id="228" name="Elbow Connector 20">
            <a:extLst>
              <a:ext uri="{FF2B5EF4-FFF2-40B4-BE49-F238E27FC236}">
                <a16:creationId xmlns:a16="http://schemas.microsoft.com/office/drawing/2014/main" id="{B99B847E-1EB3-4E00-98AA-B619F11B738A}"/>
              </a:ext>
              <a:ext uri="{C183D7F6-B498-43B3-948B-1728B52AA6E4}">
                <adec:decorative xmlns:adec="http://schemas.microsoft.com/office/drawing/2017/decorative" val="1"/>
              </a:ext>
            </a:extLst>
          </p:cNvPr>
          <p:cNvCxnSpPr>
            <a:cxnSpLocks/>
            <a:stCxn id="93" idx="0"/>
            <a:endCxn id="123" idx="0"/>
          </p:cNvCxnSpPr>
          <p:nvPr/>
        </p:nvCxnSpPr>
        <p:spPr>
          <a:xfrm rot="16200000" flipV="1">
            <a:off x="6992039" y="-740536"/>
            <a:ext cx="1" cy="8573013"/>
          </a:xfrm>
          <a:prstGeom prst="bentConnector3">
            <a:avLst>
              <a:gd name="adj1" fmla="val 22860100000"/>
            </a:avLst>
          </a:prstGeom>
          <a:noFill/>
          <a:ln w="19050" cap="flat" cmpd="sng" algn="ctr">
            <a:solidFill>
              <a:schemeClr val="accent1"/>
            </a:solidFill>
            <a:prstDash val="solid"/>
            <a:miter lim="800000"/>
            <a:headEnd type="arrow" w="med" len="med"/>
            <a:tailEnd type="none" w="lg" len="med"/>
          </a:ln>
          <a:effectLst/>
        </p:spPr>
      </p:cxnSp>
      <p:cxnSp>
        <p:nvCxnSpPr>
          <p:cNvPr id="236" name="Straight Connector 235">
            <a:extLst>
              <a:ext uri="{FF2B5EF4-FFF2-40B4-BE49-F238E27FC236}">
                <a16:creationId xmlns:a16="http://schemas.microsoft.com/office/drawing/2014/main" id="{247A7B90-68F3-4179-9BBC-41ACAA549E55}"/>
              </a:ext>
              <a:ext uri="{C183D7F6-B498-43B3-948B-1728B52AA6E4}">
                <adec:decorative xmlns:adec="http://schemas.microsoft.com/office/drawing/2017/decorative" val="1"/>
              </a:ext>
            </a:extLst>
          </p:cNvPr>
          <p:cNvCxnSpPr>
            <a:cxnSpLocks/>
          </p:cNvCxnSpPr>
          <p:nvPr/>
        </p:nvCxnSpPr>
        <p:spPr>
          <a:xfrm flipV="1">
            <a:off x="2414046" y="3019045"/>
            <a:ext cx="0" cy="513814"/>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243" name="Straight Connector 242">
            <a:extLst>
              <a:ext uri="{FF2B5EF4-FFF2-40B4-BE49-F238E27FC236}">
                <a16:creationId xmlns:a16="http://schemas.microsoft.com/office/drawing/2014/main" id="{8BB94733-C366-442A-B30E-234EFDDBEC0F}"/>
              </a:ext>
              <a:ext uri="{C183D7F6-B498-43B3-948B-1728B52AA6E4}">
                <adec:decorative xmlns:adec="http://schemas.microsoft.com/office/drawing/2017/decorative" val="1"/>
              </a:ext>
            </a:extLst>
          </p:cNvPr>
          <p:cNvCxnSpPr>
            <a:cxnSpLocks/>
            <a:endCxn id="241" idx="2"/>
          </p:cNvCxnSpPr>
          <p:nvPr/>
        </p:nvCxnSpPr>
        <p:spPr>
          <a:xfrm flipV="1">
            <a:off x="6353139" y="2858041"/>
            <a:ext cx="0" cy="169700"/>
          </a:xfrm>
          <a:prstGeom prst="line">
            <a:avLst/>
          </a:prstGeom>
          <a:noFill/>
          <a:ln w="19050" cap="flat" cmpd="sng" algn="ctr">
            <a:solidFill>
              <a:schemeClr val="accent1"/>
            </a:solidFill>
            <a:prstDash val="solid"/>
            <a:miter lim="800000"/>
            <a:headEnd type="none" w="med" len="med"/>
            <a:tailEnd type="none" w="med" len="med"/>
          </a:ln>
          <a:effectLst/>
        </p:spPr>
      </p:cxnSp>
      <p:cxnSp>
        <p:nvCxnSpPr>
          <p:cNvPr id="247" name="Elbow Connector 20">
            <a:extLst>
              <a:ext uri="{FF2B5EF4-FFF2-40B4-BE49-F238E27FC236}">
                <a16:creationId xmlns:a16="http://schemas.microsoft.com/office/drawing/2014/main" id="{2A70351A-7878-4F39-ADB5-E827C26BF052}"/>
              </a:ext>
              <a:ext uri="{C183D7F6-B498-43B3-948B-1728B52AA6E4}">
                <adec:decorative xmlns:adec="http://schemas.microsoft.com/office/drawing/2017/decorative" val="1"/>
              </a:ext>
            </a:extLst>
          </p:cNvPr>
          <p:cNvCxnSpPr>
            <a:cxnSpLocks/>
            <a:stCxn id="151" idx="3"/>
            <a:endCxn id="165" idx="2"/>
          </p:cNvCxnSpPr>
          <p:nvPr/>
        </p:nvCxnSpPr>
        <p:spPr>
          <a:xfrm flipH="1" flipV="1">
            <a:off x="1007259" y="1768338"/>
            <a:ext cx="822382" cy="750094"/>
          </a:xfrm>
          <a:prstGeom prst="bentConnector4">
            <a:avLst>
              <a:gd name="adj1" fmla="val -27797"/>
              <a:gd name="adj2" fmla="val 74723"/>
            </a:avLst>
          </a:prstGeom>
          <a:noFill/>
          <a:ln w="19050" cap="flat" cmpd="sng" algn="ctr">
            <a:solidFill>
              <a:schemeClr val="accent1"/>
            </a:solidFill>
            <a:prstDash val="solid"/>
            <a:miter lim="800000"/>
            <a:headEnd type="arrow" w="med" len="med"/>
            <a:tailEnd type="none" w="lg" len="med"/>
          </a:ln>
          <a:effectLst/>
        </p:spPr>
      </p:cxnSp>
      <p:cxnSp>
        <p:nvCxnSpPr>
          <p:cNvPr id="250" name="Elbow Connector 20">
            <a:extLst>
              <a:ext uri="{FF2B5EF4-FFF2-40B4-BE49-F238E27FC236}">
                <a16:creationId xmlns:a16="http://schemas.microsoft.com/office/drawing/2014/main" id="{8E9CF06D-DDA9-4519-B0C7-7C5D68A1A264}"/>
              </a:ext>
              <a:ext uri="{C183D7F6-B498-43B3-948B-1728B52AA6E4}">
                <adec:decorative xmlns:adec="http://schemas.microsoft.com/office/drawing/2017/decorative" val="1"/>
              </a:ext>
            </a:extLst>
          </p:cNvPr>
          <p:cNvCxnSpPr>
            <a:cxnSpLocks/>
            <a:stCxn id="52" idx="3"/>
            <a:endCxn id="165" idx="2"/>
          </p:cNvCxnSpPr>
          <p:nvPr/>
        </p:nvCxnSpPr>
        <p:spPr>
          <a:xfrm flipH="1" flipV="1">
            <a:off x="1007259" y="1768338"/>
            <a:ext cx="822383" cy="1399140"/>
          </a:xfrm>
          <a:prstGeom prst="bentConnector4">
            <a:avLst>
              <a:gd name="adj1" fmla="val -27797"/>
              <a:gd name="adj2" fmla="val 86229"/>
            </a:avLst>
          </a:prstGeom>
          <a:noFill/>
          <a:ln w="19050" cap="flat" cmpd="sng" algn="ctr">
            <a:solidFill>
              <a:schemeClr val="accent1"/>
            </a:solidFill>
            <a:prstDash val="solid"/>
            <a:miter lim="800000"/>
            <a:headEnd type="arrow" w="med" len="med"/>
            <a:tailEnd type="none" w="lg" len="med"/>
          </a:ln>
          <a:effectLst/>
        </p:spPr>
      </p:cxnSp>
      <p:cxnSp>
        <p:nvCxnSpPr>
          <p:cNvPr id="254" name="Straight Connector 253">
            <a:extLst>
              <a:ext uri="{FF2B5EF4-FFF2-40B4-BE49-F238E27FC236}">
                <a16:creationId xmlns:a16="http://schemas.microsoft.com/office/drawing/2014/main" id="{BEA8D7FA-CCA1-4AB5-8853-CE7200B57EDB}"/>
              </a:ext>
              <a:ext uri="{C183D7F6-B498-43B3-948B-1728B52AA6E4}">
                <adec:decorative xmlns:adec="http://schemas.microsoft.com/office/drawing/2017/decorative" val="1"/>
              </a:ext>
            </a:extLst>
          </p:cNvPr>
          <p:cNvCxnSpPr>
            <a:cxnSpLocks/>
            <a:endCxn id="165" idx="3"/>
          </p:cNvCxnSpPr>
          <p:nvPr/>
        </p:nvCxnSpPr>
        <p:spPr>
          <a:xfrm flipH="1">
            <a:off x="1282748" y="1492849"/>
            <a:ext cx="8187446" cy="0"/>
          </a:xfrm>
          <a:prstGeom prst="line">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4168876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237744"/>
            <a:ext cx="11018520" cy="553998"/>
          </a:xfrm>
        </p:spPr>
        <p:txBody>
          <a:bodyPr/>
          <a:lstStyle/>
          <a:p>
            <a:r>
              <a:rPr lang="en-US">
                <a:cs typeface="Segoe UI"/>
              </a:rPr>
              <a:t>Which SQL Database deployment do I need?</a:t>
            </a:r>
            <a:endParaRPr lang="en-US" sz="2000">
              <a:latin typeface="+mn-lt"/>
            </a:endParaRPr>
          </a:p>
        </p:txBody>
      </p:sp>
      <p:grpSp>
        <p:nvGrpSpPr>
          <p:cNvPr id="24" name="Group 23">
            <a:extLst>
              <a:ext uri="{FF2B5EF4-FFF2-40B4-BE49-F238E27FC236}">
                <a16:creationId xmlns:a16="http://schemas.microsoft.com/office/drawing/2014/main" id="{78F9FEB7-E716-45A6-AFC4-A5D7DF995478}"/>
              </a:ext>
            </a:extLst>
          </p:cNvPr>
          <p:cNvGrpSpPr/>
          <p:nvPr/>
        </p:nvGrpSpPr>
        <p:grpSpPr>
          <a:xfrm>
            <a:off x="8789777" y="3933217"/>
            <a:ext cx="2774506" cy="1222074"/>
            <a:chOff x="8409604" y="3694379"/>
            <a:chExt cx="2774506" cy="1222074"/>
          </a:xfrm>
        </p:grpSpPr>
        <p:sp>
          <p:nvSpPr>
            <p:cNvPr id="96" name="Rectangle 95">
              <a:extLst>
                <a:ext uri="{FF2B5EF4-FFF2-40B4-BE49-F238E27FC236}">
                  <a16:creationId xmlns:a16="http://schemas.microsoft.com/office/drawing/2014/main" id="{D3832E38-C4A7-410B-B2CF-7101B1E15C4C}"/>
                </a:ext>
              </a:extLst>
            </p:cNvPr>
            <p:cNvSpPr/>
            <p:nvPr/>
          </p:nvSpPr>
          <p:spPr bwMode="auto">
            <a:xfrm>
              <a:off x="8409604" y="3694379"/>
              <a:ext cx="2774506"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SQL Managed Instance</a:t>
              </a:r>
            </a:p>
          </p:txBody>
        </p:sp>
        <p:grpSp>
          <p:nvGrpSpPr>
            <p:cNvPr id="101" name="Group 100">
              <a:extLst>
                <a:ext uri="{FF2B5EF4-FFF2-40B4-BE49-F238E27FC236}">
                  <a16:creationId xmlns:a16="http://schemas.microsoft.com/office/drawing/2014/main" id="{65ABCA99-9B99-4422-8716-25357BDE8017}"/>
                </a:ext>
              </a:extLst>
            </p:cNvPr>
            <p:cNvGrpSpPr/>
            <p:nvPr/>
          </p:nvGrpSpPr>
          <p:grpSpPr>
            <a:xfrm>
              <a:off x="9082181" y="4168808"/>
              <a:ext cx="1439714" cy="466056"/>
              <a:chOff x="5382622" y="4303764"/>
              <a:chExt cx="1439714" cy="466056"/>
            </a:xfrm>
          </p:grpSpPr>
          <p:pic>
            <p:nvPicPr>
              <p:cNvPr id="102" name="Graphic 101">
                <a:extLst>
                  <a:ext uri="{FF2B5EF4-FFF2-40B4-BE49-F238E27FC236}">
                    <a16:creationId xmlns:a16="http://schemas.microsoft.com/office/drawing/2014/main" id="{6FA097B4-5BE7-4194-A1EA-F7D66C86B9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2622" y="4312620"/>
                <a:ext cx="457200" cy="457200"/>
              </a:xfrm>
              <a:prstGeom prst="rect">
                <a:avLst/>
              </a:prstGeom>
            </p:spPr>
          </p:pic>
          <p:pic>
            <p:nvPicPr>
              <p:cNvPr id="103" name="Graphic 102">
                <a:extLst>
                  <a:ext uri="{FF2B5EF4-FFF2-40B4-BE49-F238E27FC236}">
                    <a16:creationId xmlns:a16="http://schemas.microsoft.com/office/drawing/2014/main" id="{F19404B7-66CC-4EB2-85E2-B2E7430F61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3879" y="4308192"/>
                <a:ext cx="457200" cy="457200"/>
              </a:xfrm>
              <a:prstGeom prst="rect">
                <a:avLst/>
              </a:prstGeom>
            </p:spPr>
          </p:pic>
          <p:pic>
            <p:nvPicPr>
              <p:cNvPr id="104" name="Graphic 103">
                <a:extLst>
                  <a:ext uri="{FF2B5EF4-FFF2-40B4-BE49-F238E27FC236}">
                    <a16:creationId xmlns:a16="http://schemas.microsoft.com/office/drawing/2014/main" id="{AD82E07F-6FA1-45FF-AF4C-C3F61A2C8C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65136" y="4303764"/>
                <a:ext cx="457200" cy="457200"/>
              </a:xfrm>
              <a:prstGeom prst="rect">
                <a:avLst/>
              </a:prstGeom>
            </p:spPr>
          </p:pic>
        </p:grpSp>
      </p:grpSp>
      <p:sp>
        <p:nvSpPr>
          <p:cNvPr id="3" name="Rectangle 2">
            <a:extLst>
              <a:ext uri="{FF2B5EF4-FFF2-40B4-BE49-F238E27FC236}">
                <a16:creationId xmlns:a16="http://schemas.microsoft.com/office/drawing/2014/main" id="{41AC6CBF-125A-4901-879A-BE6A2B67D86C}"/>
              </a:ext>
            </a:extLst>
          </p:cNvPr>
          <p:cNvSpPr/>
          <p:nvPr/>
        </p:nvSpPr>
        <p:spPr bwMode="auto">
          <a:xfrm>
            <a:off x="525767" y="5916308"/>
            <a:ext cx="7161744"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infrastructure</a:t>
            </a:r>
          </a:p>
        </p:txBody>
      </p:sp>
      <p:sp>
        <p:nvSpPr>
          <p:cNvPr id="5" name="Rectangle 4">
            <a:extLst>
              <a:ext uri="{FF2B5EF4-FFF2-40B4-BE49-F238E27FC236}">
                <a16:creationId xmlns:a16="http://schemas.microsoft.com/office/drawing/2014/main" id="{CC59AA3B-8FC0-4831-8D24-59CF87643801}"/>
              </a:ext>
            </a:extLst>
          </p:cNvPr>
          <p:cNvSpPr/>
          <p:nvPr/>
        </p:nvSpPr>
        <p:spPr bwMode="auto">
          <a:xfrm>
            <a:off x="525767" y="5345562"/>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Managed Instance</a:t>
            </a:r>
          </a:p>
        </p:txBody>
      </p:sp>
      <p:sp>
        <p:nvSpPr>
          <p:cNvPr id="9" name="Rectangle 8">
            <a:extLst>
              <a:ext uri="{FF2B5EF4-FFF2-40B4-BE49-F238E27FC236}">
                <a16:creationId xmlns:a16="http://schemas.microsoft.com/office/drawing/2014/main" id="{BDBF6CBE-8A3A-4201-8B3C-90331945E53E}"/>
              </a:ext>
            </a:extLst>
          </p:cNvPr>
          <p:cNvSpPr/>
          <p:nvPr/>
        </p:nvSpPr>
        <p:spPr bwMode="auto">
          <a:xfrm>
            <a:off x="2938580" y="5353349"/>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Single Database</a:t>
            </a:r>
          </a:p>
        </p:txBody>
      </p:sp>
      <p:sp>
        <p:nvSpPr>
          <p:cNvPr id="10" name="Rectangle 9">
            <a:extLst>
              <a:ext uri="{FF2B5EF4-FFF2-40B4-BE49-F238E27FC236}">
                <a16:creationId xmlns:a16="http://schemas.microsoft.com/office/drawing/2014/main" id="{E06CAA8D-8B48-492D-A323-D9E5DCD9D45F}"/>
              </a:ext>
            </a:extLst>
          </p:cNvPr>
          <p:cNvSpPr/>
          <p:nvPr/>
        </p:nvSpPr>
        <p:spPr bwMode="auto">
          <a:xfrm>
            <a:off x="5351393" y="5353349"/>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Elastic Pools</a:t>
            </a:r>
          </a:p>
        </p:txBody>
      </p:sp>
      <p:sp>
        <p:nvSpPr>
          <p:cNvPr id="45" name="Rectangle 44">
            <a:extLst>
              <a:ext uri="{FF2B5EF4-FFF2-40B4-BE49-F238E27FC236}">
                <a16:creationId xmlns:a16="http://schemas.microsoft.com/office/drawing/2014/main" id="{927C69B9-5D7D-4900-A314-CEB56F18A0B5}"/>
              </a:ext>
            </a:extLst>
          </p:cNvPr>
          <p:cNvSpPr/>
          <p:nvPr/>
        </p:nvSpPr>
        <p:spPr bwMode="auto">
          <a:xfrm>
            <a:off x="525767" y="3931970"/>
            <a:ext cx="2336118" cy="9096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Full instance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More control</a:t>
            </a:r>
          </a:p>
        </p:txBody>
      </p:sp>
      <p:sp>
        <p:nvSpPr>
          <p:cNvPr id="46" name="Rectangle 45">
            <a:extLst>
              <a:ext uri="{FF2B5EF4-FFF2-40B4-BE49-F238E27FC236}">
                <a16:creationId xmlns:a16="http://schemas.microsoft.com/office/drawing/2014/main" id="{5918BE4E-0B40-449F-8373-7A1F22BE4304}"/>
              </a:ext>
            </a:extLst>
          </p:cNvPr>
          <p:cNvSpPr/>
          <p:nvPr/>
        </p:nvSpPr>
        <p:spPr bwMode="auto">
          <a:xfrm>
            <a:off x="2938580" y="3931970"/>
            <a:ext cx="2336118" cy="9096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Just a single SQL DB</a:t>
            </a:r>
          </a:p>
        </p:txBody>
      </p:sp>
      <p:sp>
        <p:nvSpPr>
          <p:cNvPr id="47" name="Rectangle 46">
            <a:extLst>
              <a:ext uri="{FF2B5EF4-FFF2-40B4-BE49-F238E27FC236}">
                <a16:creationId xmlns:a16="http://schemas.microsoft.com/office/drawing/2014/main" id="{08EC142D-99CC-4AF8-8D0B-F65BC8E50982}"/>
              </a:ext>
            </a:extLst>
          </p:cNvPr>
          <p:cNvSpPr/>
          <p:nvPr/>
        </p:nvSpPr>
        <p:spPr bwMode="auto">
          <a:xfrm>
            <a:off x="5351393" y="3931970"/>
            <a:ext cx="2336118" cy="9096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Shared pool of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for multiple SQL DBs</a:t>
            </a:r>
          </a:p>
        </p:txBody>
      </p:sp>
      <p:cxnSp>
        <p:nvCxnSpPr>
          <p:cNvPr id="48" name="Straight Connector 47">
            <a:extLst>
              <a:ext uri="{FF2B5EF4-FFF2-40B4-BE49-F238E27FC236}">
                <a16:creationId xmlns:a16="http://schemas.microsoft.com/office/drawing/2014/main" id="{F3D72D78-FACE-4745-887B-CC255B6F0132}"/>
              </a:ext>
              <a:ext uri="{C183D7F6-B498-43B3-948B-1728B52AA6E4}">
                <adec:decorative xmlns:adec="http://schemas.microsoft.com/office/drawing/2017/decorative" val="1"/>
              </a:ext>
            </a:extLst>
          </p:cNvPr>
          <p:cNvCxnSpPr>
            <a:cxnSpLocks/>
            <a:stCxn id="5" idx="0"/>
            <a:endCxn id="45" idx="2"/>
          </p:cNvCxnSpPr>
          <p:nvPr/>
        </p:nvCxnSpPr>
        <p:spPr>
          <a:xfrm flipV="1">
            <a:off x="1693826" y="4841634"/>
            <a:ext cx="0" cy="503928"/>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51" name="Straight Connector 50">
            <a:extLst>
              <a:ext uri="{FF2B5EF4-FFF2-40B4-BE49-F238E27FC236}">
                <a16:creationId xmlns:a16="http://schemas.microsoft.com/office/drawing/2014/main" id="{5D41E66D-5239-47BC-B26E-C8F62569A8DD}"/>
              </a:ext>
              <a:ext uri="{C183D7F6-B498-43B3-948B-1728B52AA6E4}">
                <adec:decorative xmlns:adec="http://schemas.microsoft.com/office/drawing/2017/decorative" val="1"/>
              </a:ext>
            </a:extLst>
          </p:cNvPr>
          <p:cNvCxnSpPr>
            <a:cxnSpLocks/>
            <a:stCxn id="9" idx="0"/>
            <a:endCxn id="46" idx="2"/>
          </p:cNvCxnSpPr>
          <p:nvPr/>
        </p:nvCxnSpPr>
        <p:spPr>
          <a:xfrm flipV="1">
            <a:off x="4106639" y="4841634"/>
            <a:ext cx="0" cy="511715"/>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54" name="Straight Connector 53">
            <a:extLst>
              <a:ext uri="{FF2B5EF4-FFF2-40B4-BE49-F238E27FC236}">
                <a16:creationId xmlns:a16="http://schemas.microsoft.com/office/drawing/2014/main" id="{6595C60A-C852-4DDA-BBFC-A111634C7096}"/>
              </a:ext>
              <a:ext uri="{C183D7F6-B498-43B3-948B-1728B52AA6E4}">
                <adec:decorative xmlns:adec="http://schemas.microsoft.com/office/drawing/2017/decorative" val="1"/>
              </a:ext>
            </a:extLst>
          </p:cNvPr>
          <p:cNvCxnSpPr>
            <a:cxnSpLocks/>
          </p:cNvCxnSpPr>
          <p:nvPr/>
        </p:nvCxnSpPr>
        <p:spPr>
          <a:xfrm flipV="1">
            <a:off x="6519452" y="4841634"/>
            <a:ext cx="0" cy="511715"/>
          </a:xfrm>
          <a:prstGeom prst="line">
            <a:avLst/>
          </a:prstGeom>
          <a:noFill/>
          <a:ln w="19050" cap="flat" cmpd="sng" algn="ctr">
            <a:solidFill>
              <a:schemeClr val="accent1"/>
            </a:solidFill>
            <a:prstDash val="solid"/>
            <a:miter lim="800000"/>
            <a:headEnd type="arrow" w="med" len="med"/>
            <a:tailEnd type="none" w="lg" len="med"/>
          </a:ln>
          <a:effectLst/>
        </p:spPr>
      </p:cxnSp>
      <p:sp>
        <p:nvSpPr>
          <p:cNvPr id="55" name="Rectangle 54">
            <a:extLst>
              <a:ext uri="{FF2B5EF4-FFF2-40B4-BE49-F238E27FC236}">
                <a16:creationId xmlns:a16="http://schemas.microsoft.com/office/drawing/2014/main" id="{4FB68BAC-EFAE-4E08-9341-926E00BEA3E8}"/>
              </a:ext>
            </a:extLst>
          </p:cNvPr>
          <p:cNvSpPr/>
          <p:nvPr/>
        </p:nvSpPr>
        <p:spPr bwMode="auto">
          <a:xfrm>
            <a:off x="2938580" y="2931152"/>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What do I need?</a:t>
            </a:r>
          </a:p>
        </p:txBody>
      </p:sp>
      <p:cxnSp>
        <p:nvCxnSpPr>
          <p:cNvPr id="56" name="Straight Connector 55">
            <a:extLst>
              <a:ext uri="{FF2B5EF4-FFF2-40B4-BE49-F238E27FC236}">
                <a16:creationId xmlns:a16="http://schemas.microsoft.com/office/drawing/2014/main" id="{AFE6E0F0-62F5-4331-A22E-F5EA3C377D1F}"/>
              </a:ext>
              <a:ext uri="{C183D7F6-B498-43B3-948B-1728B52AA6E4}">
                <adec:decorative xmlns:adec="http://schemas.microsoft.com/office/drawing/2017/decorative" val="1"/>
              </a:ext>
            </a:extLst>
          </p:cNvPr>
          <p:cNvCxnSpPr>
            <a:cxnSpLocks/>
            <a:stCxn id="46" idx="0"/>
            <a:endCxn id="55" idx="2"/>
          </p:cNvCxnSpPr>
          <p:nvPr/>
        </p:nvCxnSpPr>
        <p:spPr>
          <a:xfrm flipV="1">
            <a:off x="4106639" y="3403706"/>
            <a:ext cx="0" cy="528264"/>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59" name="Elbow Connector 20">
            <a:extLst>
              <a:ext uri="{FF2B5EF4-FFF2-40B4-BE49-F238E27FC236}">
                <a16:creationId xmlns:a16="http://schemas.microsoft.com/office/drawing/2014/main" id="{CC11E9F5-2DC2-4FB4-9A75-869FCB65313D}"/>
              </a:ext>
              <a:ext uri="{C183D7F6-B498-43B3-948B-1728B52AA6E4}">
                <adec:decorative xmlns:adec="http://schemas.microsoft.com/office/drawing/2017/decorative" val="1"/>
              </a:ext>
            </a:extLst>
          </p:cNvPr>
          <p:cNvCxnSpPr>
            <a:cxnSpLocks/>
            <a:stCxn id="45" idx="0"/>
            <a:endCxn id="55" idx="2"/>
          </p:cNvCxnSpPr>
          <p:nvPr/>
        </p:nvCxnSpPr>
        <p:spPr>
          <a:xfrm rot="5400000" flipH="1" flipV="1">
            <a:off x="2636100" y="2461432"/>
            <a:ext cx="528264" cy="241281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62" name="Elbow Connector 20">
            <a:extLst>
              <a:ext uri="{FF2B5EF4-FFF2-40B4-BE49-F238E27FC236}">
                <a16:creationId xmlns:a16="http://schemas.microsoft.com/office/drawing/2014/main" id="{86257DFE-EC13-4A4B-AE1F-AA3F90A05FF5}"/>
              </a:ext>
              <a:ext uri="{C183D7F6-B498-43B3-948B-1728B52AA6E4}">
                <adec:decorative xmlns:adec="http://schemas.microsoft.com/office/drawing/2017/decorative" val="1"/>
              </a:ext>
            </a:extLst>
          </p:cNvPr>
          <p:cNvCxnSpPr>
            <a:cxnSpLocks/>
            <a:stCxn id="47" idx="0"/>
            <a:endCxn id="55" idx="2"/>
          </p:cNvCxnSpPr>
          <p:nvPr/>
        </p:nvCxnSpPr>
        <p:spPr>
          <a:xfrm rot="16200000" flipV="1">
            <a:off x="5048914" y="2461431"/>
            <a:ext cx="528264" cy="241281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65" name="Rectangle 64">
            <a:extLst>
              <a:ext uri="{FF2B5EF4-FFF2-40B4-BE49-F238E27FC236}">
                <a16:creationId xmlns:a16="http://schemas.microsoft.com/office/drawing/2014/main" id="{1B337A2B-53B8-419A-831E-CB6E7FC3BBF1}"/>
              </a:ext>
            </a:extLst>
          </p:cNvPr>
          <p:cNvSpPr/>
          <p:nvPr/>
        </p:nvSpPr>
        <p:spPr bwMode="auto">
          <a:xfrm>
            <a:off x="8496759" y="5916308"/>
            <a:ext cx="3360543"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Any infrastructure</a:t>
            </a:r>
          </a:p>
        </p:txBody>
      </p:sp>
      <p:sp>
        <p:nvSpPr>
          <p:cNvPr id="22" name="Rectangle 21">
            <a:extLst>
              <a:ext uri="{FF2B5EF4-FFF2-40B4-BE49-F238E27FC236}">
                <a16:creationId xmlns:a16="http://schemas.microsoft.com/office/drawing/2014/main" id="{D79E883E-0110-4DC8-80E5-AFBAAC231262}"/>
              </a:ext>
            </a:extLst>
          </p:cNvPr>
          <p:cNvSpPr/>
          <p:nvPr/>
        </p:nvSpPr>
        <p:spPr bwMode="auto">
          <a:xfrm>
            <a:off x="8496759" y="5353348"/>
            <a:ext cx="3360543" cy="4647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pic>
        <p:nvPicPr>
          <p:cNvPr id="23" name="Kubernetes" descr="Kubernetes">
            <a:extLst>
              <a:ext uri="{FF2B5EF4-FFF2-40B4-BE49-F238E27FC236}">
                <a16:creationId xmlns:a16="http://schemas.microsoft.com/office/drawing/2014/main" id="{1813426C-DCC1-48E0-A4D9-519E20BB931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17763" y="5155291"/>
            <a:ext cx="380544" cy="380541"/>
          </a:xfrm>
          <a:prstGeom prst="rect">
            <a:avLst/>
          </a:prstGeom>
        </p:spPr>
      </p:pic>
      <p:sp>
        <p:nvSpPr>
          <p:cNvPr id="25" name="Rectangle 24">
            <a:extLst>
              <a:ext uri="{FF2B5EF4-FFF2-40B4-BE49-F238E27FC236}">
                <a16:creationId xmlns:a16="http://schemas.microsoft.com/office/drawing/2014/main" id="{FAC3A4FD-AC45-4F93-B77C-80C3B49968D5}"/>
              </a:ext>
            </a:extLst>
          </p:cNvPr>
          <p:cNvSpPr/>
          <p:nvPr/>
        </p:nvSpPr>
        <p:spPr bwMode="auto">
          <a:xfrm>
            <a:off x="6544480" y="1839423"/>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Who do I want to manage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the SQL instance?</a:t>
            </a:r>
          </a:p>
        </p:txBody>
      </p:sp>
      <p:sp>
        <p:nvSpPr>
          <p:cNvPr id="73" name="Rectangle 72">
            <a:extLst>
              <a:ext uri="{FF2B5EF4-FFF2-40B4-BE49-F238E27FC236}">
                <a16:creationId xmlns:a16="http://schemas.microsoft.com/office/drawing/2014/main" id="{04772C09-CD73-492E-A66A-3EA16331EA80}"/>
              </a:ext>
            </a:extLst>
          </p:cNvPr>
          <p:cNvSpPr/>
          <p:nvPr/>
        </p:nvSpPr>
        <p:spPr bwMode="auto">
          <a:xfrm>
            <a:off x="6544480" y="1268677"/>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Where will the SQL DB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be deployed?</a:t>
            </a:r>
          </a:p>
        </p:txBody>
      </p:sp>
      <p:sp>
        <p:nvSpPr>
          <p:cNvPr id="74" name="Rectangle 73">
            <a:extLst>
              <a:ext uri="{FF2B5EF4-FFF2-40B4-BE49-F238E27FC236}">
                <a16:creationId xmlns:a16="http://schemas.microsoft.com/office/drawing/2014/main" id="{50453A03-58EE-4B2E-8137-F29287816F1C}"/>
              </a:ext>
            </a:extLst>
          </p:cNvPr>
          <p:cNvSpPr/>
          <p:nvPr/>
        </p:nvSpPr>
        <p:spPr bwMode="auto">
          <a:xfrm>
            <a:off x="4736198" y="1839423"/>
            <a:ext cx="1134862"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Microsoft</a:t>
            </a:r>
          </a:p>
        </p:txBody>
      </p:sp>
      <p:grpSp>
        <p:nvGrpSpPr>
          <p:cNvPr id="30" name="Group 29">
            <a:extLst>
              <a:ext uri="{FF2B5EF4-FFF2-40B4-BE49-F238E27FC236}">
                <a16:creationId xmlns:a16="http://schemas.microsoft.com/office/drawing/2014/main" id="{861FD825-F738-4CD1-BDD1-8B9A35840B73}"/>
              </a:ext>
            </a:extLst>
          </p:cNvPr>
          <p:cNvGrpSpPr/>
          <p:nvPr/>
        </p:nvGrpSpPr>
        <p:grpSpPr>
          <a:xfrm>
            <a:off x="4538750" y="1366973"/>
            <a:ext cx="1463041" cy="274320"/>
            <a:chOff x="9735635" y="1264385"/>
            <a:chExt cx="1844318" cy="362119"/>
          </a:xfrm>
        </p:grpSpPr>
        <p:pic>
          <p:nvPicPr>
            <p:cNvPr id="26" name="Picture 25" descr="A picture containing drawing&#10;&#10;Description automatically generated">
              <a:extLst>
                <a:ext uri="{FF2B5EF4-FFF2-40B4-BE49-F238E27FC236}">
                  <a16:creationId xmlns:a16="http://schemas.microsoft.com/office/drawing/2014/main" id="{08DE53D9-369E-433B-B30B-2A960ECB4E01}"/>
                </a:ext>
              </a:extLst>
            </p:cNvPr>
            <p:cNvPicPr>
              <a:picLocks noChangeAspect="1"/>
            </p:cNvPicPr>
            <p:nvPr/>
          </p:nvPicPr>
          <p:blipFill rotWithShape="1">
            <a:blip r:embed="rId7">
              <a:extLst>
                <a:ext uri="{28A0092B-C50C-407E-A947-70E740481C1C}">
                  <a14:useLocalDpi xmlns:a14="http://schemas.microsoft.com/office/drawing/2010/main" val="0"/>
                </a:ext>
              </a:extLst>
            </a:blip>
            <a:srcRect r="82446" b="108"/>
            <a:stretch/>
          </p:blipFill>
          <p:spPr>
            <a:xfrm>
              <a:off x="9735635" y="1264385"/>
              <a:ext cx="331780" cy="362119"/>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48E43364-A39A-4764-A799-9665EB2ABC9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l="17553"/>
            <a:stretch/>
          </p:blipFill>
          <p:spPr>
            <a:xfrm>
              <a:off x="10067415" y="1264385"/>
              <a:ext cx="1512538" cy="351858"/>
            </a:xfrm>
            <a:prstGeom prst="rect">
              <a:avLst/>
            </a:prstGeom>
          </p:spPr>
        </p:pic>
      </p:grpSp>
      <p:cxnSp>
        <p:nvCxnSpPr>
          <p:cNvPr id="80" name="Elbow Connector 20">
            <a:extLst>
              <a:ext uri="{FF2B5EF4-FFF2-40B4-BE49-F238E27FC236}">
                <a16:creationId xmlns:a16="http://schemas.microsoft.com/office/drawing/2014/main" id="{308D1D1A-EF7F-45B8-9F1D-07877603C454}"/>
              </a:ext>
              <a:ext uri="{C183D7F6-B498-43B3-948B-1728B52AA6E4}">
                <adec:decorative xmlns:adec="http://schemas.microsoft.com/office/drawing/2017/decorative" val="1"/>
              </a:ext>
            </a:extLst>
          </p:cNvPr>
          <p:cNvCxnSpPr>
            <a:cxnSpLocks/>
            <a:stCxn id="55" idx="0"/>
            <a:endCxn id="74" idx="1"/>
          </p:cNvCxnSpPr>
          <p:nvPr/>
        </p:nvCxnSpPr>
        <p:spPr>
          <a:xfrm rot="5400000" flipH="1" flipV="1">
            <a:off x="3993692" y="2188647"/>
            <a:ext cx="855452" cy="62955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83" name="Elbow Connector 20">
            <a:extLst>
              <a:ext uri="{FF2B5EF4-FFF2-40B4-BE49-F238E27FC236}">
                <a16:creationId xmlns:a16="http://schemas.microsoft.com/office/drawing/2014/main" id="{2E320E48-A26D-4D54-976B-331D0B4FE9D1}"/>
              </a:ext>
              <a:ext uri="{C183D7F6-B498-43B3-948B-1728B52AA6E4}">
                <adec:decorative xmlns:adec="http://schemas.microsoft.com/office/drawing/2017/decorative" val="1"/>
              </a:ext>
            </a:extLst>
          </p:cNvPr>
          <p:cNvCxnSpPr>
            <a:cxnSpLocks/>
            <a:stCxn id="55" idx="0"/>
            <a:endCxn id="26" idx="1"/>
          </p:cNvCxnSpPr>
          <p:nvPr/>
        </p:nvCxnSpPr>
        <p:spPr>
          <a:xfrm rot="5400000" flipH="1" flipV="1">
            <a:off x="3609182" y="2001591"/>
            <a:ext cx="1427019" cy="432105"/>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86" name="Straight Connector 85">
            <a:extLst>
              <a:ext uri="{FF2B5EF4-FFF2-40B4-BE49-F238E27FC236}">
                <a16:creationId xmlns:a16="http://schemas.microsoft.com/office/drawing/2014/main" id="{AD78115B-D248-422C-BB5D-66628E16EA90}"/>
              </a:ext>
              <a:ext uri="{C183D7F6-B498-43B3-948B-1728B52AA6E4}">
                <adec:decorative xmlns:adec="http://schemas.microsoft.com/office/drawing/2017/decorative" val="1"/>
              </a:ext>
            </a:extLst>
          </p:cNvPr>
          <p:cNvCxnSpPr>
            <a:cxnSpLocks/>
            <a:stCxn id="74" idx="3"/>
            <a:endCxn id="25" idx="1"/>
          </p:cNvCxnSpPr>
          <p:nvPr/>
        </p:nvCxnSpPr>
        <p:spPr>
          <a:xfrm>
            <a:off x="5871060" y="2075700"/>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9" name="Straight Connector 88">
            <a:extLst>
              <a:ext uri="{FF2B5EF4-FFF2-40B4-BE49-F238E27FC236}">
                <a16:creationId xmlns:a16="http://schemas.microsoft.com/office/drawing/2014/main" id="{FFB8596C-31F5-4FF6-89CD-B79DBF0D68ED}"/>
              </a:ext>
              <a:ext uri="{C183D7F6-B498-43B3-948B-1728B52AA6E4}">
                <adec:decorative xmlns:adec="http://schemas.microsoft.com/office/drawing/2017/decorative" val="1"/>
              </a:ext>
            </a:extLst>
          </p:cNvPr>
          <p:cNvCxnSpPr>
            <a:cxnSpLocks/>
            <a:stCxn id="27" idx="3"/>
            <a:endCxn id="73" idx="1"/>
          </p:cNvCxnSpPr>
          <p:nvPr/>
        </p:nvCxnSpPr>
        <p:spPr>
          <a:xfrm>
            <a:off x="6001784" y="1500247"/>
            <a:ext cx="542696" cy="0"/>
          </a:xfrm>
          <a:prstGeom prst="line">
            <a:avLst/>
          </a:prstGeom>
          <a:noFill/>
          <a:ln w="19050" cap="flat" cmpd="sng" algn="ctr">
            <a:solidFill>
              <a:schemeClr val="accent1"/>
            </a:solidFill>
            <a:prstDash val="solid"/>
            <a:miter lim="800000"/>
            <a:headEnd type="arrow" w="med" len="med"/>
            <a:tailEnd type="none" w="lg" len="med"/>
          </a:ln>
          <a:effectLst/>
        </p:spPr>
      </p:cxnSp>
      <p:sp>
        <p:nvSpPr>
          <p:cNvPr id="93" name="Rectangle 92">
            <a:extLst>
              <a:ext uri="{FF2B5EF4-FFF2-40B4-BE49-F238E27FC236}">
                <a16:creationId xmlns:a16="http://schemas.microsoft.com/office/drawing/2014/main" id="{A8D843A9-043F-46A4-9DB3-4C20D42C2B41}"/>
              </a:ext>
            </a:extLst>
          </p:cNvPr>
          <p:cNvSpPr/>
          <p:nvPr/>
        </p:nvSpPr>
        <p:spPr bwMode="auto">
          <a:xfrm>
            <a:off x="9554018" y="1839423"/>
            <a:ext cx="1257914"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I will</a:t>
            </a:r>
          </a:p>
        </p:txBody>
      </p:sp>
      <p:sp>
        <p:nvSpPr>
          <p:cNvPr id="94" name="Rectangle 93">
            <a:extLst>
              <a:ext uri="{FF2B5EF4-FFF2-40B4-BE49-F238E27FC236}">
                <a16:creationId xmlns:a16="http://schemas.microsoft.com/office/drawing/2014/main" id="{4BBDC687-C8BE-400D-BB61-AD73A3189295}"/>
              </a:ext>
            </a:extLst>
          </p:cNvPr>
          <p:cNvSpPr/>
          <p:nvPr/>
        </p:nvSpPr>
        <p:spPr bwMode="auto">
          <a:xfrm>
            <a:off x="9554018" y="1263969"/>
            <a:ext cx="1257914"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Outside of Azure</a:t>
            </a:r>
          </a:p>
        </p:txBody>
      </p:sp>
      <p:cxnSp>
        <p:nvCxnSpPr>
          <p:cNvPr id="106" name="Straight Connector 105">
            <a:extLst>
              <a:ext uri="{FF2B5EF4-FFF2-40B4-BE49-F238E27FC236}">
                <a16:creationId xmlns:a16="http://schemas.microsoft.com/office/drawing/2014/main" id="{15D3BB5A-A4F8-4B4B-8D32-1CA609A27BD3}"/>
              </a:ext>
              <a:ext uri="{C183D7F6-B498-43B3-948B-1728B52AA6E4}">
                <adec:decorative xmlns:adec="http://schemas.microsoft.com/office/drawing/2017/decorative" val="1"/>
              </a:ext>
            </a:extLst>
          </p:cNvPr>
          <p:cNvCxnSpPr>
            <a:cxnSpLocks/>
            <a:stCxn id="94" idx="1"/>
            <a:endCxn id="73" idx="3"/>
          </p:cNvCxnSpPr>
          <p:nvPr/>
        </p:nvCxnSpPr>
        <p:spPr>
          <a:xfrm flipH="1">
            <a:off x="8880598" y="1500246"/>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7" name="Straight Connector 106">
            <a:extLst>
              <a:ext uri="{FF2B5EF4-FFF2-40B4-BE49-F238E27FC236}">
                <a16:creationId xmlns:a16="http://schemas.microsoft.com/office/drawing/2014/main" id="{F2FC034C-39C2-416D-B0BE-2FE549216680}"/>
              </a:ext>
              <a:ext uri="{C183D7F6-B498-43B3-948B-1728B52AA6E4}">
                <adec:decorative xmlns:adec="http://schemas.microsoft.com/office/drawing/2017/decorative" val="1"/>
              </a:ext>
            </a:extLst>
          </p:cNvPr>
          <p:cNvCxnSpPr>
            <a:cxnSpLocks/>
            <a:stCxn id="93" idx="1"/>
            <a:endCxn id="25" idx="3"/>
          </p:cNvCxnSpPr>
          <p:nvPr/>
        </p:nvCxnSpPr>
        <p:spPr>
          <a:xfrm flipH="1">
            <a:off x="8880598" y="2075700"/>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8" name="Straight Connector 107">
            <a:extLst>
              <a:ext uri="{FF2B5EF4-FFF2-40B4-BE49-F238E27FC236}">
                <a16:creationId xmlns:a16="http://schemas.microsoft.com/office/drawing/2014/main" id="{F430F9EA-A526-46E7-919F-C3DFE6D92D48}"/>
              </a:ext>
              <a:ext uri="{C183D7F6-B498-43B3-948B-1728B52AA6E4}">
                <adec:decorative xmlns:adec="http://schemas.microsoft.com/office/drawing/2017/decorative" val="1"/>
              </a:ext>
            </a:extLst>
          </p:cNvPr>
          <p:cNvCxnSpPr>
            <a:cxnSpLocks/>
            <a:stCxn id="96" idx="0"/>
            <a:endCxn id="93" idx="2"/>
          </p:cNvCxnSpPr>
          <p:nvPr/>
        </p:nvCxnSpPr>
        <p:spPr>
          <a:xfrm flipV="1">
            <a:off x="10177030" y="2311977"/>
            <a:ext cx="5945" cy="162124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9" name="Elbow Connector 20">
            <a:extLst>
              <a:ext uri="{FF2B5EF4-FFF2-40B4-BE49-F238E27FC236}">
                <a16:creationId xmlns:a16="http://schemas.microsoft.com/office/drawing/2014/main" id="{D0252738-A7D7-4C74-BC95-5C1417605077}"/>
              </a:ext>
              <a:ext uri="{C183D7F6-B498-43B3-948B-1728B52AA6E4}">
                <adec:decorative xmlns:adec="http://schemas.microsoft.com/office/drawing/2017/decorative" val="1"/>
              </a:ext>
            </a:extLst>
          </p:cNvPr>
          <p:cNvCxnSpPr>
            <a:cxnSpLocks/>
            <a:stCxn id="96" idx="0"/>
            <a:endCxn id="94" idx="3"/>
          </p:cNvCxnSpPr>
          <p:nvPr/>
        </p:nvCxnSpPr>
        <p:spPr>
          <a:xfrm rot="5400000" flipH="1" flipV="1">
            <a:off x="9277996" y="2399281"/>
            <a:ext cx="2432971" cy="634902"/>
          </a:xfrm>
          <a:prstGeom prst="bentConnector4">
            <a:avLst>
              <a:gd name="adj1" fmla="val 45144"/>
              <a:gd name="adj2" fmla="val 136006"/>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4184163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CC915-7CFC-4B27-9FDC-BFF7DFC6B573}"/>
              </a:ext>
            </a:extLst>
          </p:cNvPr>
          <p:cNvSpPr>
            <a:spLocks noGrp="1"/>
          </p:cNvSpPr>
          <p:nvPr>
            <p:ph type="title"/>
          </p:nvPr>
        </p:nvSpPr>
        <p:spPr/>
        <p:txBody>
          <a:bodyPr/>
          <a:lstStyle/>
          <a:p>
            <a:pPr algn="ctr"/>
            <a:r>
              <a:rPr lang="en-US" noProof="0"/>
              <a:t>Customer environments and application </a:t>
            </a:r>
            <a:br>
              <a:rPr lang="en-US" noProof="0"/>
            </a:br>
            <a:r>
              <a:rPr lang="en-US" noProof="0"/>
              <a:t>requirements are evolving</a:t>
            </a:r>
            <a:endParaRPr lang="en-US"/>
          </a:p>
        </p:txBody>
      </p:sp>
      <p:grpSp>
        <p:nvGrpSpPr>
          <p:cNvPr id="140" name="Group 139">
            <a:extLst>
              <a:ext uri="{FF2B5EF4-FFF2-40B4-BE49-F238E27FC236}">
                <a16:creationId xmlns:a16="http://schemas.microsoft.com/office/drawing/2014/main" id="{4E357B83-6336-44DE-AE54-DAA3619D6BE4}"/>
              </a:ext>
              <a:ext uri="{C183D7F6-B498-43B3-948B-1728B52AA6E4}">
                <adec:decorative xmlns:adec="http://schemas.microsoft.com/office/drawing/2017/decorative" val="1"/>
              </a:ext>
            </a:extLst>
          </p:cNvPr>
          <p:cNvGrpSpPr/>
          <p:nvPr/>
        </p:nvGrpSpPr>
        <p:grpSpPr>
          <a:xfrm>
            <a:off x="628081" y="1846133"/>
            <a:ext cx="11027664" cy="345397"/>
            <a:chOff x="1443713" y="3347801"/>
            <a:chExt cx="9036126" cy="345397"/>
          </a:xfrm>
        </p:grpSpPr>
        <p:sp>
          <p:nvSpPr>
            <p:cNvPr id="141" name="Rectangle 140">
              <a:extLst>
                <a:ext uri="{FF2B5EF4-FFF2-40B4-BE49-F238E27FC236}">
                  <a16:creationId xmlns:a16="http://schemas.microsoft.com/office/drawing/2014/main" id="{04B2026D-8906-44CA-95E6-276D874CF6EC}"/>
                </a:ext>
              </a:extLst>
            </p:cNvPr>
            <p:cNvSpPr/>
            <p:nvPr/>
          </p:nvSpPr>
          <p:spPr bwMode="auto">
            <a:xfrm>
              <a:off x="4726891" y="3428612"/>
              <a:ext cx="2132123" cy="1371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a:extLst>
                <a:ext uri="{FF2B5EF4-FFF2-40B4-BE49-F238E27FC236}">
                  <a16:creationId xmlns:a16="http://schemas.microsoft.com/office/drawing/2014/main" id="{F7E61C82-3CC1-4062-9C4C-54B0AC240D65}"/>
                </a:ext>
              </a:extLst>
            </p:cNvPr>
            <p:cNvGrpSpPr/>
            <p:nvPr/>
          </p:nvGrpSpPr>
          <p:grpSpPr>
            <a:xfrm>
              <a:off x="1443713" y="3347801"/>
              <a:ext cx="9036126" cy="345397"/>
              <a:chOff x="1172667" y="2377615"/>
              <a:chExt cx="9862954" cy="300146"/>
            </a:xfrm>
          </p:grpSpPr>
          <p:cxnSp>
            <p:nvCxnSpPr>
              <p:cNvPr id="145" name="Straight Connector 144">
                <a:extLst>
                  <a:ext uri="{FF2B5EF4-FFF2-40B4-BE49-F238E27FC236}">
                    <a16:creationId xmlns:a16="http://schemas.microsoft.com/office/drawing/2014/main" id="{19C4FA7D-46B9-4C8B-BF23-B4557CFFDF26}"/>
                  </a:ext>
                </a:extLst>
              </p:cNvPr>
              <p:cNvCxnSpPr>
                <a:cxnSpLocks/>
              </p:cNvCxnSpPr>
              <p:nvPr/>
            </p:nvCxnSpPr>
            <p:spPr>
              <a:xfrm>
                <a:off x="1172667" y="2527688"/>
                <a:ext cx="9862954"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03EF58B-95E1-46D0-834A-2C3B87C451B2}"/>
                  </a:ext>
                </a:extLst>
              </p:cNvPr>
              <p:cNvCxnSpPr>
                <a:cxnSpLocks/>
              </p:cNvCxnSpPr>
              <p:nvPr/>
            </p:nvCxnSpPr>
            <p:spPr>
              <a:xfrm>
                <a:off x="1172667"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218550F-6488-4E0B-9EA4-BE85ABF3F94A}"/>
                  </a:ext>
                </a:extLst>
              </p:cNvPr>
              <p:cNvCxnSpPr>
                <a:cxnSpLocks/>
              </p:cNvCxnSpPr>
              <p:nvPr/>
            </p:nvCxnSpPr>
            <p:spPr>
              <a:xfrm>
                <a:off x="11035621" y="2377615"/>
                <a:ext cx="0" cy="300146"/>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789E125E-64F1-41FD-9378-764D797700AD}"/>
                </a:ext>
              </a:extLst>
            </p:cNvPr>
            <p:cNvSpPr/>
            <p:nvPr/>
          </p:nvSpPr>
          <p:spPr bwMode="auto">
            <a:xfrm>
              <a:off x="4726891" y="3387232"/>
              <a:ext cx="2469770" cy="17857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5C3D8B15-8CCD-4336-B73B-2CB876021E41}"/>
                </a:ext>
              </a:extLst>
            </p:cNvPr>
            <p:cNvSpPr txBox="1"/>
            <p:nvPr/>
          </p:nvSpPr>
          <p:spPr>
            <a:xfrm>
              <a:off x="3791310" y="3347802"/>
              <a:ext cx="4340932" cy="2769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a:t>
              </a:r>
              <a:r>
                <a:rPr kumimoji="0" lang="en-US" sz="20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p:txBody>
        </p:sp>
      </p:grpSp>
      <p:sp>
        <p:nvSpPr>
          <p:cNvPr id="133" name="TextBox 132">
            <a:extLst>
              <a:ext uri="{FF2B5EF4-FFF2-40B4-BE49-F238E27FC236}">
                <a16:creationId xmlns:a16="http://schemas.microsoft.com/office/drawing/2014/main" id="{22F5419A-12F5-4855-B133-668F7CEB7FE8}"/>
              </a:ext>
            </a:extLst>
          </p:cNvPr>
          <p:cNvSpPr txBox="1"/>
          <p:nvPr/>
        </p:nvSpPr>
        <p:spPr>
          <a:xfrm>
            <a:off x="628081" y="2536787"/>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govern</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and operate across</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disparate environments?</a:t>
            </a:r>
          </a:p>
        </p:txBody>
      </p:sp>
      <p:sp>
        <p:nvSpPr>
          <p:cNvPr id="134" name="TextBox 133">
            <a:extLst>
              <a:ext uri="{FF2B5EF4-FFF2-40B4-BE49-F238E27FC236}">
                <a16:creationId xmlns:a16="http://schemas.microsoft.com/office/drawing/2014/main" id="{5F3D462A-F27E-472A-9565-103E8652CE74}"/>
              </a:ext>
            </a:extLst>
          </p:cNvPr>
          <p:cNvSpPr txBox="1"/>
          <p:nvPr/>
        </p:nvSpPr>
        <p:spPr>
          <a:xfrm>
            <a:off x="3377537" y="2536787"/>
            <a:ext cx="26517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ensure security across the entire organization?</a:t>
            </a:r>
          </a:p>
        </p:txBody>
      </p:sp>
      <p:sp>
        <p:nvSpPr>
          <p:cNvPr id="5" name="TextBox 4">
            <a:extLst>
              <a:ext uri="{FF2B5EF4-FFF2-40B4-BE49-F238E27FC236}">
                <a16:creationId xmlns:a16="http://schemas.microsoft.com/office/drawing/2014/main" id="{55DC788A-C366-F944-8C3B-141D9E97D2EE}"/>
              </a:ext>
            </a:extLst>
          </p:cNvPr>
          <p:cNvSpPr txBox="1"/>
          <p:nvPr/>
        </p:nvSpPr>
        <p:spPr>
          <a:xfrm>
            <a:off x="6126993" y="2536787"/>
            <a:ext cx="2651760" cy="430887"/>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best enable innovation and developer agility?</a:t>
            </a:r>
          </a:p>
        </p:txBody>
      </p:sp>
      <p:sp>
        <p:nvSpPr>
          <p:cNvPr id="138" name="TextBox 137">
            <a:extLst>
              <a:ext uri="{FF2B5EF4-FFF2-40B4-BE49-F238E27FC236}">
                <a16:creationId xmlns:a16="http://schemas.microsoft.com/office/drawing/2014/main" id="{9D0BE4DB-FAC7-4DBF-9038-8C53A9E198CA}"/>
              </a:ext>
            </a:extLst>
          </p:cNvPr>
          <p:cNvSpPr txBox="1"/>
          <p:nvPr/>
        </p:nvSpPr>
        <p:spPr>
          <a:xfrm>
            <a:off x="8876449" y="2536787"/>
            <a:ext cx="2651760" cy="646331"/>
          </a:xfrm>
          <a:prstGeom prst="rect">
            <a:avLst/>
          </a:prstGeom>
          <a:noFill/>
        </p:spPr>
        <p:txBody>
          <a:bodyPr wrap="square" lIns="0" tIns="0" rIns="0" bIns="0">
            <a:spAutoFit/>
          </a:bodyPr>
          <a:lstStyle>
            <a:defPPr>
              <a:defRPr lang="en-US"/>
            </a:defPPr>
            <a:lvl1pPr>
              <a:defRPr>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How to meet regulatory requirements and overcome technical hurdles?</a:t>
            </a:r>
          </a:p>
        </p:txBody>
      </p:sp>
      <p:grpSp>
        <p:nvGrpSpPr>
          <p:cNvPr id="7" name="Group 6" descr="100’s–1,000’s of apps&#10;">
            <a:extLst>
              <a:ext uri="{FF2B5EF4-FFF2-40B4-BE49-F238E27FC236}">
                <a16:creationId xmlns:a16="http://schemas.microsoft.com/office/drawing/2014/main" id="{9C1DBBDD-F309-49C9-BEAF-6538D4AA634C}"/>
              </a:ext>
            </a:extLst>
          </p:cNvPr>
          <p:cNvGrpSpPr/>
          <p:nvPr/>
        </p:nvGrpSpPr>
        <p:grpSpPr>
          <a:xfrm>
            <a:off x="628081" y="3558641"/>
            <a:ext cx="3583663" cy="2895600"/>
            <a:chOff x="628081" y="3558641"/>
            <a:chExt cx="3583663" cy="2895600"/>
          </a:xfrm>
        </p:grpSpPr>
        <p:sp>
          <p:nvSpPr>
            <p:cNvPr id="125" name="Rectangle 124">
              <a:extLst>
                <a:ext uri="{FF2B5EF4-FFF2-40B4-BE49-F238E27FC236}">
                  <a16:creationId xmlns:a16="http://schemas.microsoft.com/office/drawing/2014/main" id="{CF381ACB-9387-4243-A87C-941E4275C53F}"/>
                </a:ext>
              </a:extLst>
            </p:cNvPr>
            <p:cNvSpPr/>
            <p:nvPr/>
          </p:nvSpPr>
          <p:spPr bwMode="auto">
            <a:xfrm>
              <a:off x="628081"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100’s–1,000’s of apps</a:t>
              </a:r>
            </a:p>
          </p:txBody>
        </p:sp>
        <p:sp>
          <p:nvSpPr>
            <p:cNvPr id="68" name="Rectangle 67">
              <a:extLst>
                <a:ext uri="{FF2B5EF4-FFF2-40B4-BE49-F238E27FC236}">
                  <a16:creationId xmlns:a16="http://schemas.microsoft.com/office/drawing/2014/main" id="{815B8CA8-F710-4A1E-B46C-565F6D959EF1}"/>
                </a:ext>
              </a:extLst>
            </p:cNvPr>
            <p:cNvSpPr/>
            <p:nvPr/>
          </p:nvSpPr>
          <p:spPr bwMode="auto">
            <a:xfrm>
              <a:off x="857325"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VMs</a:t>
              </a:r>
              <a:endPar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69" name="Rectangle 68">
              <a:extLst>
                <a:ext uri="{FF2B5EF4-FFF2-40B4-BE49-F238E27FC236}">
                  <a16:creationId xmlns:a16="http://schemas.microsoft.com/office/drawing/2014/main" id="{C4D4A430-105D-4A41-93D1-1ABFA75B44E7}"/>
                </a:ext>
              </a:extLst>
            </p:cNvPr>
            <p:cNvSpPr/>
            <p:nvPr/>
          </p:nvSpPr>
          <p:spPr bwMode="auto">
            <a:xfrm>
              <a:off x="857325"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Containers</a:t>
              </a:r>
            </a:p>
          </p:txBody>
        </p:sp>
        <p:sp>
          <p:nvSpPr>
            <p:cNvPr id="70" name="Rectangle 69">
              <a:extLst>
                <a:ext uri="{FF2B5EF4-FFF2-40B4-BE49-F238E27FC236}">
                  <a16:creationId xmlns:a16="http://schemas.microsoft.com/office/drawing/2014/main" id="{D3DE81A2-A481-457F-B02A-BE4B6264D673}"/>
                </a:ext>
              </a:extLst>
            </p:cNvPr>
            <p:cNvSpPr/>
            <p:nvPr/>
          </p:nvSpPr>
          <p:spPr bwMode="auto">
            <a:xfrm>
              <a:off x="2343036" y="427582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Databases</a:t>
              </a:r>
            </a:p>
          </p:txBody>
        </p:sp>
        <p:sp>
          <p:nvSpPr>
            <p:cNvPr id="71" name="Rectangle 70">
              <a:extLst>
                <a:ext uri="{FF2B5EF4-FFF2-40B4-BE49-F238E27FC236}">
                  <a16:creationId xmlns:a16="http://schemas.microsoft.com/office/drawing/2014/main" id="{F77D957C-54DC-4ADC-8428-C0AA9D7BB9C6}"/>
                </a:ext>
              </a:extLst>
            </p:cNvPr>
            <p:cNvSpPr/>
            <p:nvPr/>
          </p:nvSpPr>
          <p:spPr bwMode="auto">
            <a:xfrm>
              <a:off x="2343036" y="4928789"/>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Serverless</a:t>
              </a:r>
            </a:p>
          </p:txBody>
        </p:sp>
        <p:grpSp>
          <p:nvGrpSpPr>
            <p:cNvPr id="79" name="Group 78">
              <a:extLst>
                <a:ext uri="{FF2B5EF4-FFF2-40B4-BE49-F238E27FC236}">
                  <a16:creationId xmlns:a16="http://schemas.microsoft.com/office/drawing/2014/main" id="{C40665B2-143E-494A-AAC0-B3383AA8C4E0}"/>
                </a:ext>
              </a:extLst>
            </p:cNvPr>
            <p:cNvGrpSpPr/>
            <p:nvPr/>
          </p:nvGrpSpPr>
          <p:grpSpPr>
            <a:xfrm>
              <a:off x="1017692" y="4432739"/>
              <a:ext cx="344951" cy="298832"/>
              <a:chOff x="911674" y="3283088"/>
              <a:chExt cx="375812" cy="306271"/>
            </a:xfrm>
          </p:grpSpPr>
          <p:grpSp>
            <p:nvGrpSpPr>
              <p:cNvPr id="80" name="monitor 1" descr="monitor, desktop">
                <a:extLst>
                  <a:ext uri="{FF2B5EF4-FFF2-40B4-BE49-F238E27FC236}">
                    <a16:creationId xmlns:a16="http://schemas.microsoft.com/office/drawing/2014/main" id="{A8A7B983-6D83-4472-8B50-E5949DE9A38C}"/>
                  </a:ext>
                </a:extLst>
              </p:cNvPr>
              <p:cNvGrpSpPr/>
              <p:nvPr/>
            </p:nvGrpSpPr>
            <p:grpSpPr>
              <a:xfrm>
                <a:off x="911674" y="3283088"/>
                <a:ext cx="375812" cy="306271"/>
                <a:chOff x="4233864" y="1827214"/>
                <a:chExt cx="403225" cy="328613"/>
              </a:xfrm>
            </p:grpSpPr>
            <p:sp>
              <p:nvSpPr>
                <p:cNvPr id="85" name="Freeform 53">
                  <a:extLst>
                    <a:ext uri="{FF2B5EF4-FFF2-40B4-BE49-F238E27FC236}">
                      <a16:creationId xmlns:a16="http://schemas.microsoft.com/office/drawing/2014/main" id="{DF9270FB-FF77-422B-8B43-801D672DC216}"/>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6" name="Freeform 54">
                  <a:extLst>
                    <a:ext uri="{FF2B5EF4-FFF2-40B4-BE49-F238E27FC236}">
                      <a16:creationId xmlns:a16="http://schemas.microsoft.com/office/drawing/2014/main" id="{45D38D28-9059-4CF9-8293-4F8350DDEAC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7" name="Freeform 173">
                  <a:extLst>
                    <a:ext uri="{FF2B5EF4-FFF2-40B4-BE49-F238E27FC236}">
                      <a16:creationId xmlns:a16="http://schemas.microsoft.com/office/drawing/2014/main" id="{2A0D212A-0D6B-4D74-BB05-760110287A0D}"/>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63ADED25-A42D-4323-9404-7968E7A3027E}"/>
                  </a:ext>
                </a:extLst>
              </p:cNvPr>
              <p:cNvGrpSpPr/>
              <p:nvPr/>
            </p:nvGrpSpPr>
            <p:grpSpPr>
              <a:xfrm>
                <a:off x="1040456" y="3311396"/>
                <a:ext cx="118248" cy="127820"/>
                <a:chOff x="1031896" y="3342896"/>
                <a:chExt cx="135369" cy="146327"/>
              </a:xfrm>
              <a:solidFill>
                <a:schemeClr val="accent1"/>
              </a:solidFill>
            </p:grpSpPr>
            <p:sp>
              <p:nvSpPr>
                <p:cNvPr id="82" name="Freeform: Shape 81">
                  <a:extLst>
                    <a:ext uri="{FF2B5EF4-FFF2-40B4-BE49-F238E27FC236}">
                      <a16:creationId xmlns:a16="http://schemas.microsoft.com/office/drawing/2014/main" id="{EEB7ED33-C0C4-4E42-90D2-835929416B07}"/>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96AA19F-D76A-49D2-90E9-890CDA36C70D}"/>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A845C050-3416-4DA7-A8B7-9EB85F3966AF}"/>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88" name="server 2" descr="server">
              <a:extLst>
                <a:ext uri="{FF2B5EF4-FFF2-40B4-BE49-F238E27FC236}">
                  <a16:creationId xmlns:a16="http://schemas.microsoft.com/office/drawing/2014/main" id="{84EB7632-38E4-4DF4-B922-E75E57AC33A9}"/>
                </a:ext>
              </a:extLst>
            </p:cNvPr>
            <p:cNvGrpSpPr>
              <a:grpSpLocks noChangeAspect="1"/>
            </p:cNvGrpSpPr>
            <p:nvPr/>
          </p:nvGrpSpPr>
          <p:grpSpPr bwMode="auto">
            <a:xfrm>
              <a:off x="2498147" y="4432355"/>
              <a:ext cx="316531" cy="299599"/>
              <a:chOff x="1608" y="1359"/>
              <a:chExt cx="292" cy="260"/>
            </a:xfrm>
          </p:grpSpPr>
          <p:sp>
            <p:nvSpPr>
              <p:cNvPr id="89" name="AutoShape 11">
                <a:extLst>
                  <a:ext uri="{FF2B5EF4-FFF2-40B4-BE49-F238E27FC236}">
                    <a16:creationId xmlns:a16="http://schemas.microsoft.com/office/drawing/2014/main" id="{CC241AEA-B1EE-4237-9484-B7F26A109A88}"/>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0" name="Rectangle 13">
                <a:extLst>
                  <a:ext uri="{FF2B5EF4-FFF2-40B4-BE49-F238E27FC236}">
                    <a16:creationId xmlns:a16="http://schemas.microsoft.com/office/drawing/2014/main" id="{7C0BC1E3-9800-4EFD-8BD9-F3842A93DF93}"/>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1" name="Rectangle 14">
                <a:extLst>
                  <a:ext uri="{FF2B5EF4-FFF2-40B4-BE49-F238E27FC236}">
                    <a16:creationId xmlns:a16="http://schemas.microsoft.com/office/drawing/2014/main" id="{E0848C44-ADD6-4248-B620-325A596268B4}"/>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2" name="Rectangle 15">
                <a:extLst>
                  <a:ext uri="{FF2B5EF4-FFF2-40B4-BE49-F238E27FC236}">
                    <a16:creationId xmlns:a16="http://schemas.microsoft.com/office/drawing/2014/main" id="{E147FBD2-1D1D-46EF-930C-53DB2D6BBE4C}"/>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3" name="Rectangle 16">
                <a:extLst>
                  <a:ext uri="{FF2B5EF4-FFF2-40B4-BE49-F238E27FC236}">
                    <a16:creationId xmlns:a16="http://schemas.microsoft.com/office/drawing/2014/main" id="{874212D5-AF7A-48F9-8617-458D4F3D74EF}"/>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4" name="Rectangle 17">
                <a:extLst>
                  <a:ext uri="{FF2B5EF4-FFF2-40B4-BE49-F238E27FC236}">
                    <a16:creationId xmlns:a16="http://schemas.microsoft.com/office/drawing/2014/main" id="{8ED06197-2784-4231-99E3-A25C70225F3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5" name="Rectangle 18">
                <a:extLst>
                  <a:ext uri="{FF2B5EF4-FFF2-40B4-BE49-F238E27FC236}">
                    <a16:creationId xmlns:a16="http://schemas.microsoft.com/office/drawing/2014/main" id="{B0B1900B-F423-44AD-8E41-5CFBF9B26CE8}"/>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6" name="Rectangle 19">
                <a:extLst>
                  <a:ext uri="{FF2B5EF4-FFF2-40B4-BE49-F238E27FC236}">
                    <a16:creationId xmlns:a16="http://schemas.microsoft.com/office/drawing/2014/main" id="{1119342E-4B4D-4761-9B10-EF43587DF433}"/>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7" name="Rectangle 20">
                <a:extLst>
                  <a:ext uri="{FF2B5EF4-FFF2-40B4-BE49-F238E27FC236}">
                    <a16:creationId xmlns:a16="http://schemas.microsoft.com/office/drawing/2014/main" id="{949399EE-4C5C-4043-815D-5CE79FA1F462}"/>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8" name="Rectangle 21">
                <a:extLst>
                  <a:ext uri="{FF2B5EF4-FFF2-40B4-BE49-F238E27FC236}">
                    <a16:creationId xmlns:a16="http://schemas.microsoft.com/office/drawing/2014/main" id="{3BF00DD1-6532-4541-856C-88D473546E4E}"/>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99" name="Rectangle 22">
                <a:extLst>
                  <a:ext uri="{FF2B5EF4-FFF2-40B4-BE49-F238E27FC236}">
                    <a16:creationId xmlns:a16="http://schemas.microsoft.com/office/drawing/2014/main" id="{CB7734B1-D104-4FB5-A7A0-01A040C349B0}"/>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0" name="Rectangle 23">
                <a:extLst>
                  <a:ext uri="{FF2B5EF4-FFF2-40B4-BE49-F238E27FC236}">
                    <a16:creationId xmlns:a16="http://schemas.microsoft.com/office/drawing/2014/main" id="{6A8B8EC5-7E82-4BC0-A987-4B2AAED481C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1" name="Rectangle 24">
                <a:extLst>
                  <a:ext uri="{FF2B5EF4-FFF2-40B4-BE49-F238E27FC236}">
                    <a16:creationId xmlns:a16="http://schemas.microsoft.com/office/drawing/2014/main" id="{F1AD0BC1-5EC2-439B-BDD4-961743055066}"/>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02" name="storage3" descr="storage">
              <a:extLst>
                <a:ext uri="{FF2B5EF4-FFF2-40B4-BE49-F238E27FC236}">
                  <a16:creationId xmlns:a16="http://schemas.microsoft.com/office/drawing/2014/main" id="{647D5D86-9828-4152-8769-00F00FF116CB}"/>
                </a:ext>
              </a:extLst>
            </p:cNvPr>
            <p:cNvGrpSpPr/>
            <p:nvPr/>
          </p:nvGrpSpPr>
          <p:grpSpPr>
            <a:xfrm>
              <a:off x="1082433" y="5082986"/>
              <a:ext cx="215470" cy="304261"/>
              <a:chOff x="19547751" y="2337953"/>
              <a:chExt cx="652743" cy="867099"/>
            </a:xfrm>
          </p:grpSpPr>
          <p:sp>
            <p:nvSpPr>
              <p:cNvPr id="103" name="Freeform: Shape 102">
                <a:extLst>
                  <a:ext uri="{FF2B5EF4-FFF2-40B4-BE49-F238E27FC236}">
                    <a16:creationId xmlns:a16="http://schemas.microsoft.com/office/drawing/2014/main" id="{8AAEADC4-4987-4C9D-A126-BB77906F42B3}"/>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F60EA31-5C56-4FB7-B5BA-153CE9D48E58}"/>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96301D11-3F45-4AA3-9B8D-C629B2DDB757}"/>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06" name="download" descr="download">
              <a:extLst>
                <a:ext uri="{FF2B5EF4-FFF2-40B4-BE49-F238E27FC236}">
                  <a16:creationId xmlns:a16="http://schemas.microsoft.com/office/drawing/2014/main" id="{3939ABA7-B65E-4A15-8A75-300585FD8605}"/>
                </a:ext>
              </a:extLst>
            </p:cNvPr>
            <p:cNvGrpSpPr/>
            <p:nvPr/>
          </p:nvGrpSpPr>
          <p:grpSpPr>
            <a:xfrm>
              <a:off x="2499950" y="4995960"/>
              <a:ext cx="312923" cy="478314"/>
              <a:chOff x="5313116" y="2458002"/>
              <a:chExt cx="499452" cy="718186"/>
            </a:xfrm>
          </p:grpSpPr>
          <p:grpSp>
            <p:nvGrpSpPr>
              <p:cNvPr id="107" name="Group 106">
                <a:extLst>
                  <a:ext uri="{FF2B5EF4-FFF2-40B4-BE49-F238E27FC236}">
                    <a16:creationId xmlns:a16="http://schemas.microsoft.com/office/drawing/2014/main" id="{D488D8B7-440C-41CF-81D1-B7697B30B632}"/>
                  </a:ext>
                </a:extLst>
              </p:cNvPr>
              <p:cNvGrpSpPr/>
              <p:nvPr/>
            </p:nvGrpSpPr>
            <p:grpSpPr>
              <a:xfrm>
                <a:off x="5313116" y="2793058"/>
                <a:ext cx="499452" cy="383130"/>
                <a:chOff x="-521811" y="6917198"/>
                <a:chExt cx="676958" cy="519294"/>
              </a:xfrm>
            </p:grpSpPr>
            <p:grpSp>
              <p:nvGrpSpPr>
                <p:cNvPr id="111" name="Group 110">
                  <a:extLst>
                    <a:ext uri="{FF2B5EF4-FFF2-40B4-BE49-F238E27FC236}">
                      <a16:creationId xmlns:a16="http://schemas.microsoft.com/office/drawing/2014/main" id="{9CCC1A8D-38CB-47B8-A27E-5A2B242DAAE9}"/>
                    </a:ext>
                  </a:extLst>
                </p:cNvPr>
                <p:cNvGrpSpPr/>
                <p:nvPr/>
              </p:nvGrpSpPr>
              <p:grpSpPr>
                <a:xfrm>
                  <a:off x="-521811" y="6917198"/>
                  <a:ext cx="579992" cy="423562"/>
                  <a:chOff x="5884864" y="1174751"/>
                  <a:chExt cx="382588" cy="279400"/>
                </a:xfrm>
              </p:grpSpPr>
              <p:sp>
                <p:nvSpPr>
                  <p:cNvPr id="118" name="Freeform 51">
                    <a:extLst>
                      <a:ext uri="{FF2B5EF4-FFF2-40B4-BE49-F238E27FC236}">
                        <a16:creationId xmlns:a16="http://schemas.microsoft.com/office/drawing/2014/main" id="{E6C488A9-CCFB-470E-B7E4-2EE2B6577BAF}"/>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9" name="Freeform 52">
                    <a:extLst>
                      <a:ext uri="{FF2B5EF4-FFF2-40B4-BE49-F238E27FC236}">
                        <a16:creationId xmlns:a16="http://schemas.microsoft.com/office/drawing/2014/main" id="{FA93C2CC-41BE-4E0B-AE1C-FB084F87847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20" name="Freeform 174">
                    <a:extLst>
                      <a:ext uri="{FF2B5EF4-FFF2-40B4-BE49-F238E27FC236}">
                        <a16:creationId xmlns:a16="http://schemas.microsoft.com/office/drawing/2014/main" id="{5AE3F5AB-2884-4175-8F90-DA48A808C03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D8D19B06-8F05-4C87-B3B6-017F2A87E003}"/>
                    </a:ext>
                  </a:extLst>
                </p:cNvPr>
                <p:cNvGrpSpPr/>
                <p:nvPr/>
              </p:nvGrpSpPr>
              <p:grpSpPr>
                <a:xfrm>
                  <a:off x="-225680" y="7155179"/>
                  <a:ext cx="380827" cy="281313"/>
                  <a:chOff x="5056189" y="1363664"/>
                  <a:chExt cx="315913" cy="233363"/>
                </a:xfrm>
              </p:grpSpPr>
              <p:sp>
                <p:nvSpPr>
                  <p:cNvPr id="113" name="Freeform 44">
                    <a:extLst>
                      <a:ext uri="{FF2B5EF4-FFF2-40B4-BE49-F238E27FC236}">
                        <a16:creationId xmlns:a16="http://schemas.microsoft.com/office/drawing/2014/main" id="{5AAAB854-89F2-4774-ADA6-7A51D72044B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4" name="Freeform 45">
                    <a:extLst>
                      <a:ext uri="{FF2B5EF4-FFF2-40B4-BE49-F238E27FC236}">
                        <a16:creationId xmlns:a16="http://schemas.microsoft.com/office/drawing/2014/main" id="{0A613187-683D-4699-8018-67EBC126B8BC}"/>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5" name="Freeform 46">
                    <a:extLst>
                      <a:ext uri="{FF2B5EF4-FFF2-40B4-BE49-F238E27FC236}">
                        <a16:creationId xmlns:a16="http://schemas.microsoft.com/office/drawing/2014/main" id="{619F2E33-8B46-4F5A-A98A-7C3C91D3373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26BCFC69-AFD2-4D5B-B8CB-34D197F76833}"/>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7" name="Freeform 172">
                    <a:extLst>
                      <a:ext uri="{FF2B5EF4-FFF2-40B4-BE49-F238E27FC236}">
                        <a16:creationId xmlns:a16="http://schemas.microsoft.com/office/drawing/2014/main" id="{2C28A4D7-CB32-4321-98ED-6BFEE45785A2}"/>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D479530C-DB19-441C-8C74-CB27C1B56D12}"/>
                  </a:ext>
                </a:extLst>
              </p:cNvPr>
              <p:cNvGrpSpPr/>
              <p:nvPr/>
            </p:nvGrpSpPr>
            <p:grpSpPr>
              <a:xfrm>
                <a:off x="5386223" y="2458002"/>
                <a:ext cx="420218" cy="243940"/>
                <a:chOff x="5332883" y="2396558"/>
                <a:chExt cx="526897" cy="305868"/>
              </a:xfrm>
            </p:grpSpPr>
            <p:sp>
              <p:nvSpPr>
                <p:cNvPr id="109" name="Freeform: Shape 108">
                  <a:extLst>
                    <a:ext uri="{FF2B5EF4-FFF2-40B4-BE49-F238E27FC236}">
                      <a16:creationId xmlns:a16="http://schemas.microsoft.com/office/drawing/2014/main" id="{CC5DDD26-03EC-41BA-8A5C-58B87E72C3D7}"/>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10" name="Freeform 1085">
                  <a:extLst>
                    <a:ext uri="{FF2B5EF4-FFF2-40B4-BE49-F238E27FC236}">
                      <a16:creationId xmlns:a16="http://schemas.microsoft.com/office/drawing/2014/main" id="{A3159942-A65A-4125-BE45-5A099AD31708}"/>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FA10B30C-1DF5-FD4A-B931-116FFB08A9D3}"/>
                </a:ext>
              </a:extLst>
            </p:cNvPr>
            <p:cNvGrpSpPr/>
            <p:nvPr/>
          </p:nvGrpSpPr>
          <p:grpSpPr>
            <a:xfrm>
              <a:off x="981572" y="5742203"/>
              <a:ext cx="2876681" cy="431372"/>
              <a:chOff x="1050624" y="3960268"/>
              <a:chExt cx="2876681" cy="431372"/>
            </a:xfrm>
          </p:grpSpPr>
          <p:grpSp>
            <p:nvGrpSpPr>
              <p:cNvPr id="72" name="Group 71">
                <a:extLst>
                  <a:ext uri="{FF2B5EF4-FFF2-40B4-BE49-F238E27FC236}">
                    <a16:creationId xmlns:a16="http://schemas.microsoft.com/office/drawing/2014/main" id="{92D4E8AF-3641-4740-BF23-BF4A197DFE35}"/>
                  </a:ext>
                </a:extLst>
              </p:cNvPr>
              <p:cNvGrpSpPr/>
              <p:nvPr/>
            </p:nvGrpSpPr>
            <p:grpSpPr>
              <a:xfrm>
                <a:off x="1050624" y="3960268"/>
                <a:ext cx="2175785" cy="431372"/>
                <a:chOff x="335533" y="4622982"/>
                <a:chExt cx="2562328" cy="477900"/>
              </a:xfrm>
            </p:grpSpPr>
            <p:pic>
              <p:nvPicPr>
                <p:cNvPr id="73" name="Picture 6" descr="Related image">
                  <a:extLst>
                    <a:ext uri="{FF2B5EF4-FFF2-40B4-BE49-F238E27FC236}">
                      <a16:creationId xmlns:a16="http://schemas.microsoft.com/office/drawing/2014/main" id="{EB1FB57F-FDFD-473E-9D1A-B207822AD8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8" descr="Image result for javascript logo png">
                  <a:extLst>
                    <a:ext uri="{FF2B5EF4-FFF2-40B4-BE49-F238E27FC236}">
                      <a16:creationId xmlns:a16="http://schemas.microsoft.com/office/drawing/2014/main" id="{2E48C38F-8E34-44A4-85EC-C3F4272829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0" descr="Image result for python logo png">
                  <a:extLst>
                    <a:ext uri="{FF2B5EF4-FFF2-40B4-BE49-F238E27FC236}">
                      <a16:creationId xmlns:a16="http://schemas.microsoft.com/office/drawing/2014/main" id="{466C8B50-B56F-42FE-9DD0-F8D71C3DF7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 descr="Image result for java logo png">
                  <a:extLst>
                    <a:ext uri="{FF2B5EF4-FFF2-40B4-BE49-F238E27FC236}">
                      <a16:creationId xmlns:a16="http://schemas.microsoft.com/office/drawing/2014/main" id="{09911972-DA39-4C0E-9301-8819D5B40CE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Image result for go code logo png">
                  <a:extLst>
                    <a:ext uri="{FF2B5EF4-FFF2-40B4-BE49-F238E27FC236}">
                      <a16:creationId xmlns:a16="http://schemas.microsoft.com/office/drawing/2014/main" id="{14509103-93F8-4AD7-A771-A7BD970F8F3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Graphic 7">
                <a:extLst>
                  <a:ext uri="{FF2B5EF4-FFF2-40B4-BE49-F238E27FC236}">
                    <a16:creationId xmlns:a16="http://schemas.microsoft.com/office/drawing/2014/main" id="{9E1EE32C-A4DE-2240-98FA-063378FCA3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85387" y="4046064"/>
                <a:ext cx="541918" cy="292819"/>
              </a:xfrm>
              <a:prstGeom prst="rect">
                <a:avLst/>
              </a:prstGeom>
            </p:spPr>
          </p:pic>
        </p:grpSp>
      </p:grpSp>
      <p:grpSp>
        <p:nvGrpSpPr>
          <p:cNvPr id="3" name="Group 2" descr="Diverse infrastructure&#10;">
            <a:extLst>
              <a:ext uri="{FF2B5EF4-FFF2-40B4-BE49-F238E27FC236}">
                <a16:creationId xmlns:a16="http://schemas.microsoft.com/office/drawing/2014/main" id="{189C0F3F-9C01-4058-BE6E-30D3ADA9B465}"/>
              </a:ext>
            </a:extLst>
          </p:cNvPr>
          <p:cNvGrpSpPr/>
          <p:nvPr/>
        </p:nvGrpSpPr>
        <p:grpSpPr>
          <a:xfrm>
            <a:off x="4350082" y="3558641"/>
            <a:ext cx="3583663" cy="2895600"/>
            <a:chOff x="4306201" y="2730500"/>
            <a:chExt cx="3583663" cy="2895600"/>
          </a:xfrm>
        </p:grpSpPr>
        <p:sp>
          <p:nvSpPr>
            <p:cNvPr id="126" name="Rectangle 125">
              <a:extLst>
                <a:ext uri="{FF2B5EF4-FFF2-40B4-BE49-F238E27FC236}">
                  <a16:creationId xmlns:a16="http://schemas.microsoft.com/office/drawing/2014/main" id="{A4D27AEE-E26B-4AC3-927F-54BB0B59F9AB}"/>
                </a:ext>
              </a:extLst>
            </p:cNvPr>
            <p:cNvSpPr/>
            <p:nvPr/>
          </p:nvSpPr>
          <p:spPr bwMode="auto">
            <a:xfrm>
              <a:off x="4306201" y="2730500"/>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Diverse infrastructure</a:t>
              </a:r>
            </a:p>
          </p:txBody>
        </p:sp>
        <p:grpSp>
          <p:nvGrpSpPr>
            <p:cNvPr id="129" name="Group 128">
              <a:extLst>
                <a:ext uri="{FF2B5EF4-FFF2-40B4-BE49-F238E27FC236}">
                  <a16:creationId xmlns:a16="http://schemas.microsoft.com/office/drawing/2014/main" id="{D4024DFE-AF5E-4774-895F-4D69CBA34002}"/>
                </a:ext>
              </a:extLst>
            </p:cNvPr>
            <p:cNvGrpSpPr/>
            <p:nvPr/>
          </p:nvGrpSpPr>
          <p:grpSpPr>
            <a:xfrm>
              <a:off x="4385298" y="3447686"/>
              <a:ext cx="3318789" cy="1918580"/>
              <a:chOff x="4392287" y="8718186"/>
              <a:chExt cx="3318789" cy="1918580"/>
            </a:xfrm>
          </p:grpSpPr>
          <p:sp>
            <p:nvSpPr>
              <p:cNvPr id="10" name="Rectangle 9">
                <a:extLst>
                  <a:ext uri="{FF2B5EF4-FFF2-40B4-BE49-F238E27FC236}">
                    <a16:creationId xmlns:a16="http://schemas.microsoft.com/office/drawing/2014/main" id="{601AF2C9-923C-4751-B330-59D678ACD611}"/>
                  </a:ext>
                </a:extLst>
              </p:cNvPr>
              <p:cNvSpPr/>
              <p:nvPr/>
            </p:nvSpPr>
            <p:spPr bwMode="auto">
              <a:xfrm>
                <a:off x="4392287"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IoT devices</a:t>
                </a:r>
              </a:p>
            </p:txBody>
          </p:sp>
          <p:sp>
            <p:nvSpPr>
              <p:cNvPr id="11" name="Rectangle 10">
                <a:extLst>
                  <a:ext uri="{FF2B5EF4-FFF2-40B4-BE49-F238E27FC236}">
                    <a16:creationId xmlns:a16="http://schemas.microsoft.com/office/drawing/2014/main" id="{5E38F334-FE2A-4429-9E66-361649405F5A}"/>
                  </a:ext>
                </a:extLst>
              </p:cNvPr>
              <p:cNvSpPr/>
              <p:nvPr/>
            </p:nvSpPr>
            <p:spPr bwMode="auto">
              <a:xfrm>
                <a:off x="6031026" y="1002411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Edge</a:t>
                </a:r>
              </a:p>
            </p:txBody>
          </p:sp>
          <p:sp>
            <p:nvSpPr>
              <p:cNvPr id="12" name="Rectangle 11">
                <a:extLst>
                  <a:ext uri="{FF2B5EF4-FFF2-40B4-BE49-F238E27FC236}">
                    <a16:creationId xmlns:a16="http://schemas.microsoft.com/office/drawing/2014/main" id="{82D88574-DF56-4EE6-909E-0FA4F98180E8}"/>
                  </a:ext>
                </a:extLst>
              </p:cNvPr>
              <p:cNvSpPr/>
              <p:nvPr/>
            </p:nvSpPr>
            <p:spPr bwMode="auto">
              <a:xfrm>
                <a:off x="4392287"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Datacenters</a:t>
                </a:r>
              </a:p>
            </p:txBody>
          </p:sp>
          <p:sp>
            <p:nvSpPr>
              <p:cNvPr id="13" name="Rectangle 12">
                <a:extLst>
                  <a:ext uri="{FF2B5EF4-FFF2-40B4-BE49-F238E27FC236}">
                    <a16:creationId xmlns:a16="http://schemas.microsoft.com/office/drawing/2014/main" id="{D51CF1C6-75F0-4FF7-A37D-BFB4C84FA16E}"/>
                  </a:ext>
                </a:extLst>
              </p:cNvPr>
              <p:cNvSpPr/>
              <p:nvPr/>
            </p:nvSpPr>
            <p:spPr bwMode="auto">
              <a:xfrm>
                <a:off x="4392287"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Branch offices</a:t>
                </a:r>
              </a:p>
            </p:txBody>
          </p:sp>
          <p:sp>
            <p:nvSpPr>
              <p:cNvPr id="14" name="Rectangle 13">
                <a:extLst>
                  <a:ext uri="{FF2B5EF4-FFF2-40B4-BE49-F238E27FC236}">
                    <a16:creationId xmlns:a16="http://schemas.microsoft.com/office/drawing/2014/main" id="{21C9BE79-18F5-422C-A1F4-BF524C2D3B1C}"/>
                  </a:ext>
                </a:extLst>
              </p:cNvPr>
              <p:cNvSpPr/>
              <p:nvPr/>
            </p:nvSpPr>
            <p:spPr bwMode="auto">
              <a:xfrm>
                <a:off x="6031026" y="8718186"/>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Hosters</a:t>
                </a:r>
              </a:p>
            </p:txBody>
          </p:sp>
          <p:sp>
            <p:nvSpPr>
              <p:cNvPr id="15" name="Rectangle 14">
                <a:extLst>
                  <a:ext uri="{FF2B5EF4-FFF2-40B4-BE49-F238E27FC236}">
                    <a16:creationId xmlns:a16="http://schemas.microsoft.com/office/drawing/2014/main" id="{FCE8A648-E69C-474A-9C76-51A92A168574}"/>
                  </a:ext>
                </a:extLst>
              </p:cNvPr>
              <p:cNvSpPr/>
              <p:nvPr/>
            </p:nvSpPr>
            <p:spPr bwMode="auto">
              <a:xfrm>
                <a:off x="6031026" y="937114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Segoe UI" pitchFamily="34" charset="0"/>
                    <a:cs typeface="Segoe UI" pitchFamily="34" charset="0"/>
                  </a:rPr>
                  <a:t>OEM hardware</a:t>
                </a:r>
              </a:p>
            </p:txBody>
          </p:sp>
          <p:grpSp>
            <p:nvGrpSpPr>
              <p:cNvPr id="16" name="IoT" descr=" IoT">
                <a:extLst>
                  <a:ext uri="{FF2B5EF4-FFF2-40B4-BE49-F238E27FC236}">
                    <a16:creationId xmlns:a16="http://schemas.microsoft.com/office/drawing/2014/main" id="{722990F5-09C7-4104-AEFC-9D89EA785D78}"/>
                  </a:ext>
                </a:extLst>
              </p:cNvPr>
              <p:cNvGrpSpPr/>
              <p:nvPr/>
            </p:nvGrpSpPr>
            <p:grpSpPr>
              <a:xfrm>
                <a:off x="6244862" y="10165173"/>
                <a:ext cx="312052" cy="331707"/>
                <a:chOff x="11072775" y="1225438"/>
                <a:chExt cx="429593" cy="429591"/>
              </a:xfrm>
            </p:grpSpPr>
            <p:sp>
              <p:nvSpPr>
                <p:cNvPr id="17" name="Freeform: Shape 16">
                  <a:extLst>
                    <a:ext uri="{FF2B5EF4-FFF2-40B4-BE49-F238E27FC236}">
                      <a16:creationId xmlns:a16="http://schemas.microsoft.com/office/drawing/2014/main" id="{F05CCE42-7729-4917-A9F2-76491F6081B8}"/>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D9F0FD6-4F55-43CA-802F-305A570EC844}"/>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C73C6F3-0A30-41B8-8CC5-10D29897F1C4}"/>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BB41B32-732C-4D5E-BA63-7ACEA118A10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5BF07912-E0FC-4099-90DF-3A50414D990E}"/>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0B6A04A-2427-4313-A6D9-C23B09E16C80}"/>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3" name="location 1" descr="location">
                <a:extLst>
                  <a:ext uri="{FF2B5EF4-FFF2-40B4-BE49-F238E27FC236}">
                    <a16:creationId xmlns:a16="http://schemas.microsoft.com/office/drawing/2014/main" id="{088C90FB-EE6D-44BC-9FBE-AF2490959295}"/>
                  </a:ext>
                </a:extLst>
              </p:cNvPr>
              <p:cNvGrpSpPr/>
              <p:nvPr/>
            </p:nvGrpSpPr>
            <p:grpSpPr>
              <a:xfrm>
                <a:off x="4617522" y="9521569"/>
                <a:ext cx="203869" cy="311814"/>
                <a:chOff x="798318" y="5778597"/>
                <a:chExt cx="268482" cy="386300"/>
              </a:xfrm>
            </p:grpSpPr>
            <p:sp>
              <p:nvSpPr>
                <p:cNvPr id="24" name="Freeform 113">
                  <a:extLst>
                    <a:ext uri="{FF2B5EF4-FFF2-40B4-BE49-F238E27FC236}">
                      <a16:creationId xmlns:a16="http://schemas.microsoft.com/office/drawing/2014/main" id="{B1672CB9-BB57-40E9-9901-4DEC145BDC1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25" name="Oval 24">
                  <a:extLst>
                    <a:ext uri="{FF2B5EF4-FFF2-40B4-BE49-F238E27FC236}">
                      <a16:creationId xmlns:a16="http://schemas.microsoft.com/office/drawing/2014/main" id="{95CB7E59-2298-40D6-95F2-98224B79BEDC}"/>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C0467B73-0986-4A98-B9B2-84228F8CF92D}"/>
                  </a:ext>
                </a:extLst>
              </p:cNvPr>
              <p:cNvGrpSpPr/>
              <p:nvPr/>
            </p:nvGrpSpPr>
            <p:grpSpPr>
              <a:xfrm>
                <a:off x="4583567" y="8819614"/>
                <a:ext cx="271778" cy="409799"/>
                <a:chOff x="9260963" y="3966650"/>
                <a:chExt cx="435950" cy="618391"/>
              </a:xfrm>
            </p:grpSpPr>
            <p:grpSp>
              <p:nvGrpSpPr>
                <p:cNvPr id="27" name="server 1" descr="server">
                  <a:extLst>
                    <a:ext uri="{FF2B5EF4-FFF2-40B4-BE49-F238E27FC236}">
                      <a16:creationId xmlns:a16="http://schemas.microsoft.com/office/drawing/2014/main" id="{DABDE8D1-31D0-482E-8CB5-3BDAF323C4D2}"/>
                    </a:ext>
                  </a:extLst>
                </p:cNvPr>
                <p:cNvGrpSpPr/>
                <p:nvPr/>
              </p:nvGrpSpPr>
              <p:grpSpPr>
                <a:xfrm>
                  <a:off x="9260963" y="3966650"/>
                  <a:ext cx="261778" cy="451476"/>
                  <a:chOff x="789783" y="2138184"/>
                  <a:chExt cx="261778" cy="451476"/>
                </a:xfrm>
              </p:grpSpPr>
              <p:sp>
                <p:nvSpPr>
                  <p:cNvPr id="33" name="Rectangle 32">
                    <a:extLst>
                      <a:ext uri="{FF2B5EF4-FFF2-40B4-BE49-F238E27FC236}">
                        <a16:creationId xmlns:a16="http://schemas.microsoft.com/office/drawing/2014/main" id="{AA6DB013-B265-412B-BCE7-CA92DA8E1192}"/>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AFDB9E7F-6AE8-4324-86E7-1C6983D33C6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704A8704-5BF8-4EF7-8549-FC773D40DC56}"/>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CAE6C389-1C2F-462E-A8A8-DE65159F6A9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server 1" descr="server">
                  <a:extLst>
                    <a:ext uri="{FF2B5EF4-FFF2-40B4-BE49-F238E27FC236}">
                      <a16:creationId xmlns:a16="http://schemas.microsoft.com/office/drawing/2014/main" id="{10D0C9EC-E53C-4502-8139-994A7EAE8C29}"/>
                    </a:ext>
                  </a:extLst>
                </p:cNvPr>
                <p:cNvGrpSpPr/>
                <p:nvPr/>
              </p:nvGrpSpPr>
              <p:grpSpPr>
                <a:xfrm>
                  <a:off x="9435135" y="4133565"/>
                  <a:ext cx="261778" cy="451476"/>
                  <a:chOff x="789783" y="2138184"/>
                  <a:chExt cx="261778" cy="451476"/>
                </a:xfrm>
              </p:grpSpPr>
              <p:sp>
                <p:nvSpPr>
                  <p:cNvPr id="29" name="Rectangle 28">
                    <a:extLst>
                      <a:ext uri="{FF2B5EF4-FFF2-40B4-BE49-F238E27FC236}">
                        <a16:creationId xmlns:a16="http://schemas.microsoft.com/office/drawing/2014/main" id="{87E235E8-C9AD-48F2-B01F-E83F52D80A99}"/>
                      </a:ext>
                    </a:extLst>
                  </p:cNvPr>
                  <p:cNvSpPr/>
                  <p:nvPr/>
                </p:nvSpPr>
                <p:spPr bwMode="auto">
                  <a:xfrm>
                    <a:off x="789783" y="2138184"/>
                    <a:ext cx="261778" cy="4514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CFCE6A6-57C3-446C-B597-AFE1BA0640FE}"/>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D-F624-4C3B-84E4-B88404F4C722}"/>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7256241-A82A-49EA-81A4-B99C4CB88B0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7" name="windows server licenses" descr="windows server licenses">
                <a:extLst>
                  <a:ext uri="{FF2B5EF4-FFF2-40B4-BE49-F238E27FC236}">
                    <a16:creationId xmlns:a16="http://schemas.microsoft.com/office/drawing/2014/main" id="{9CDC4A82-194B-4840-B296-150FC186D1D3}"/>
                  </a:ext>
                </a:extLst>
              </p:cNvPr>
              <p:cNvGrpSpPr/>
              <p:nvPr/>
            </p:nvGrpSpPr>
            <p:grpSpPr>
              <a:xfrm>
                <a:off x="6246580" y="8859576"/>
                <a:ext cx="308583" cy="327811"/>
                <a:chOff x="8263236" y="2194878"/>
                <a:chExt cx="336190" cy="335972"/>
              </a:xfrm>
            </p:grpSpPr>
            <p:sp>
              <p:nvSpPr>
                <p:cNvPr id="38" name="Freeform: Shape 37">
                  <a:extLst>
                    <a:ext uri="{FF2B5EF4-FFF2-40B4-BE49-F238E27FC236}">
                      <a16:creationId xmlns:a16="http://schemas.microsoft.com/office/drawing/2014/main" id="{6A6341EC-B14D-4FD8-8772-19B9BE58B91B}"/>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8134336-11BD-41D7-8272-EE7A891E54E0}"/>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8B76F74-CC80-4C0A-9579-9BCB8ADFA21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C15F976-DD43-4EEC-9654-E49656E5081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FA7D1A8-2863-4392-B189-B3AB92B05990}"/>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43" name="backup" descr="backup, recovery">
                <a:extLst>
                  <a:ext uri="{FF2B5EF4-FFF2-40B4-BE49-F238E27FC236}">
                    <a16:creationId xmlns:a16="http://schemas.microsoft.com/office/drawing/2014/main" id="{DBC6E8CB-1FA6-4988-9A95-0AF454989ADB}"/>
                  </a:ext>
                </a:extLst>
              </p:cNvPr>
              <p:cNvGrpSpPr/>
              <p:nvPr/>
            </p:nvGrpSpPr>
            <p:grpSpPr>
              <a:xfrm>
                <a:off x="6245477" y="9512327"/>
                <a:ext cx="310516" cy="328141"/>
                <a:chOff x="11091501" y="3125849"/>
                <a:chExt cx="338296" cy="336310"/>
              </a:xfrm>
            </p:grpSpPr>
            <p:sp>
              <p:nvSpPr>
                <p:cNvPr id="44" name="Freeform: Shape 43">
                  <a:extLst>
                    <a:ext uri="{FF2B5EF4-FFF2-40B4-BE49-F238E27FC236}">
                      <a16:creationId xmlns:a16="http://schemas.microsoft.com/office/drawing/2014/main" id="{0745A55B-51A3-4763-BCD5-DA50AC2C4A67}"/>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8E4956C-645A-41AE-9FED-F0C34DFF8AF0}"/>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FAFF7DC-B8B8-4BB7-8CB4-01D7D635B725}"/>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EEDCBBC-FFC7-4ADD-856C-603D11204A71}"/>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EE359E1F-323B-43BA-9A6F-A850C327619C}"/>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BED826A7-5389-4221-B7B5-16D639E29C85}"/>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CA49DF8-4FFA-4C37-B4C7-C7FDE637E0AA}"/>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B58C52-FFEA-4A8E-8836-4EC6A9242EF3}"/>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2" name="devices" descr="devices">
                <a:extLst>
                  <a:ext uri="{FF2B5EF4-FFF2-40B4-BE49-F238E27FC236}">
                    <a16:creationId xmlns:a16="http://schemas.microsoft.com/office/drawing/2014/main" id="{47335255-7E60-4462-9C3F-451C70DAC7D1}"/>
                  </a:ext>
                </a:extLst>
              </p:cNvPr>
              <p:cNvGrpSpPr/>
              <p:nvPr/>
            </p:nvGrpSpPr>
            <p:grpSpPr>
              <a:xfrm>
                <a:off x="4528516" y="10168846"/>
                <a:ext cx="381879" cy="323184"/>
                <a:chOff x="6192798" y="5102604"/>
                <a:chExt cx="537707" cy="428090"/>
              </a:xfrm>
            </p:grpSpPr>
            <p:grpSp>
              <p:nvGrpSpPr>
                <p:cNvPr id="53" name="Group 52">
                  <a:extLst>
                    <a:ext uri="{FF2B5EF4-FFF2-40B4-BE49-F238E27FC236}">
                      <a16:creationId xmlns:a16="http://schemas.microsoft.com/office/drawing/2014/main" id="{E95DE84A-A2A1-4CBE-BB88-D29B78109E11}"/>
                    </a:ext>
                  </a:extLst>
                </p:cNvPr>
                <p:cNvGrpSpPr/>
                <p:nvPr/>
              </p:nvGrpSpPr>
              <p:grpSpPr>
                <a:xfrm>
                  <a:off x="6462844" y="5102604"/>
                  <a:ext cx="267661" cy="197718"/>
                  <a:chOff x="5056189" y="1363664"/>
                  <a:chExt cx="315913" cy="233363"/>
                </a:xfrm>
              </p:grpSpPr>
              <p:sp>
                <p:nvSpPr>
                  <p:cNvPr id="63" name="Freeform 44">
                    <a:extLst>
                      <a:ext uri="{FF2B5EF4-FFF2-40B4-BE49-F238E27FC236}">
                        <a16:creationId xmlns:a16="http://schemas.microsoft.com/office/drawing/2014/main" id="{12E77C41-B21C-4AE5-9BAF-27A57B42EA97}"/>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4" name="Freeform 45">
                    <a:extLst>
                      <a:ext uri="{FF2B5EF4-FFF2-40B4-BE49-F238E27FC236}">
                        <a16:creationId xmlns:a16="http://schemas.microsoft.com/office/drawing/2014/main" id="{9D5CB8CB-2819-4573-BE9B-FC1E7D735C60}"/>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5" name="Freeform 46">
                    <a:extLst>
                      <a:ext uri="{FF2B5EF4-FFF2-40B4-BE49-F238E27FC236}">
                        <a16:creationId xmlns:a16="http://schemas.microsoft.com/office/drawing/2014/main" id="{EAE577D4-99A1-4381-BFC5-D1C2D553F58B}"/>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6" name="Rectangle 65">
                    <a:extLst>
                      <a:ext uri="{FF2B5EF4-FFF2-40B4-BE49-F238E27FC236}">
                        <a16:creationId xmlns:a16="http://schemas.microsoft.com/office/drawing/2014/main" id="{108C96C7-8EBF-417F-B708-07B123BBD05B}"/>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7" name="Freeform 172">
                    <a:extLst>
                      <a:ext uri="{FF2B5EF4-FFF2-40B4-BE49-F238E27FC236}">
                        <a16:creationId xmlns:a16="http://schemas.microsoft.com/office/drawing/2014/main" id="{E113C87E-4653-4204-8B99-9589BA194A7B}"/>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AD7B48A9-73C9-4C35-81AF-EADD146D1788}"/>
                    </a:ext>
                  </a:extLst>
                </p:cNvPr>
                <p:cNvGrpSpPr/>
                <p:nvPr/>
              </p:nvGrpSpPr>
              <p:grpSpPr>
                <a:xfrm>
                  <a:off x="6192798" y="5232998"/>
                  <a:ext cx="407642" cy="297696"/>
                  <a:chOff x="5884864" y="1174751"/>
                  <a:chExt cx="382588" cy="279400"/>
                </a:xfrm>
              </p:grpSpPr>
              <p:sp>
                <p:nvSpPr>
                  <p:cNvPr id="60" name="Freeform 51">
                    <a:extLst>
                      <a:ext uri="{FF2B5EF4-FFF2-40B4-BE49-F238E27FC236}">
                        <a16:creationId xmlns:a16="http://schemas.microsoft.com/office/drawing/2014/main" id="{48E1E24A-350A-4E38-9A81-D02DD955B8F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1" name="Freeform 52">
                    <a:extLst>
                      <a:ext uri="{FF2B5EF4-FFF2-40B4-BE49-F238E27FC236}">
                        <a16:creationId xmlns:a16="http://schemas.microsoft.com/office/drawing/2014/main" id="{9A750B2C-05BA-4BF1-9567-D4DBC8DEC30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62" name="Freeform 174">
                    <a:extLst>
                      <a:ext uri="{FF2B5EF4-FFF2-40B4-BE49-F238E27FC236}">
                        <a16:creationId xmlns:a16="http://schemas.microsoft.com/office/drawing/2014/main" id="{E9734775-6F69-4670-B0C0-BD5FDEF686E5}"/>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69741B0A-E23D-4B03-90E5-5CAF990C5A9B}"/>
                    </a:ext>
                  </a:extLst>
                </p:cNvPr>
                <p:cNvGrpSpPr/>
                <p:nvPr/>
              </p:nvGrpSpPr>
              <p:grpSpPr>
                <a:xfrm>
                  <a:off x="6613123" y="5331563"/>
                  <a:ext cx="117382" cy="199131"/>
                  <a:chOff x="6597743" y="5280126"/>
                  <a:chExt cx="117382" cy="199131"/>
                </a:xfrm>
              </p:grpSpPr>
              <p:sp>
                <p:nvSpPr>
                  <p:cNvPr id="56" name="Freeform 48">
                    <a:extLst>
                      <a:ext uri="{FF2B5EF4-FFF2-40B4-BE49-F238E27FC236}">
                        <a16:creationId xmlns:a16="http://schemas.microsoft.com/office/drawing/2014/main" id="{86615AC4-84F5-485D-B340-A90E94011AE8}"/>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A0B886F2-6175-46D0-887C-3D3D9707F4DF}"/>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8" name="Freeform 50">
                    <a:extLst>
                      <a:ext uri="{FF2B5EF4-FFF2-40B4-BE49-F238E27FC236}">
                        <a16:creationId xmlns:a16="http://schemas.microsoft.com/office/drawing/2014/main" id="{C73B8C97-994B-4F59-AB68-9BE3E4773BE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9" name="Freeform 175">
                    <a:extLst>
                      <a:ext uri="{FF2B5EF4-FFF2-40B4-BE49-F238E27FC236}">
                        <a16:creationId xmlns:a16="http://schemas.microsoft.com/office/drawing/2014/main" id="{D5F5FC8A-525C-4196-ACA8-1C81D08A42A8}"/>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grpSp>
      </p:grpSp>
      <p:sp>
        <p:nvSpPr>
          <p:cNvPr id="127" name="Rectangle 126">
            <a:extLst>
              <a:ext uri="{FF2B5EF4-FFF2-40B4-BE49-F238E27FC236}">
                <a16:creationId xmlns:a16="http://schemas.microsoft.com/office/drawing/2014/main" id="{62D7B0D4-05BC-48B0-B992-E5618D305B8E}"/>
              </a:ext>
            </a:extLst>
          </p:cNvPr>
          <p:cNvSpPr/>
          <p:nvPr/>
        </p:nvSpPr>
        <p:spPr bwMode="auto">
          <a:xfrm>
            <a:off x="8072082" y="3558641"/>
            <a:ext cx="3583663" cy="28956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j-ea"/>
                <a:cs typeface="+mj-cs"/>
              </a:rPr>
              <a:t>Multi-Cloud</a:t>
            </a:r>
          </a:p>
        </p:txBody>
      </p:sp>
      <p:grpSp>
        <p:nvGrpSpPr>
          <p:cNvPr id="130" name="Group 129">
            <a:extLst>
              <a:ext uri="{FF2B5EF4-FFF2-40B4-BE49-F238E27FC236}">
                <a16:creationId xmlns:a16="http://schemas.microsoft.com/office/drawing/2014/main" id="{EBBD0A05-AEE2-43CF-B5EF-76675390C6CC}"/>
              </a:ext>
            </a:extLst>
          </p:cNvPr>
          <p:cNvGrpSpPr/>
          <p:nvPr/>
        </p:nvGrpSpPr>
        <p:grpSpPr>
          <a:xfrm>
            <a:off x="9047655" y="4372095"/>
            <a:ext cx="1685927" cy="311236"/>
            <a:chOff x="5259672" y="2760986"/>
            <a:chExt cx="1769663" cy="326694"/>
          </a:xfrm>
        </p:grpSpPr>
        <p:pic>
          <p:nvPicPr>
            <p:cNvPr id="131" name="Picture 130" descr="A picture containing drawing&#10;&#10;Description automatically generated">
              <a:extLst>
                <a:ext uri="{FF2B5EF4-FFF2-40B4-BE49-F238E27FC236}">
                  <a16:creationId xmlns:a16="http://schemas.microsoft.com/office/drawing/2014/main" id="{BDEBED2A-F05B-44A7-839F-BA14888928D9}"/>
                </a:ext>
              </a:extLst>
            </p:cNvPr>
            <p:cNvPicPr>
              <a:picLocks noChangeAspect="1"/>
            </p:cNvPicPr>
            <p:nvPr/>
          </p:nvPicPr>
          <p:blipFill rotWithShape="1">
            <a:blip r:embed="rId10">
              <a:extLst>
                <a:ext uri="{28A0092B-C50C-407E-A947-70E740481C1C}">
                  <a14:useLocalDpi xmlns:a14="http://schemas.microsoft.com/office/drawing/2010/main" val="0"/>
                </a:ext>
              </a:extLst>
            </a:blip>
            <a:srcRect r="82446" b="108"/>
            <a:stretch/>
          </p:blipFill>
          <p:spPr>
            <a:xfrm>
              <a:off x="5259672" y="2760986"/>
              <a:ext cx="310640" cy="326343"/>
            </a:xfrm>
            <a:prstGeom prst="rect">
              <a:avLst/>
            </a:prstGeom>
          </p:spPr>
        </p:pic>
        <p:pic>
          <p:nvPicPr>
            <p:cNvPr id="132" name="Picture 131" descr="A picture containing drawing&#10;&#10;Description automatically generated">
              <a:extLst>
                <a:ext uri="{FF2B5EF4-FFF2-40B4-BE49-F238E27FC236}">
                  <a16:creationId xmlns:a16="http://schemas.microsoft.com/office/drawing/2014/main" id="{048C9430-3F13-40EB-A915-78234DC709A8}"/>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7553"/>
            <a:stretch/>
          </p:blipFill>
          <p:spPr>
            <a:xfrm>
              <a:off x="5570313" y="2760986"/>
              <a:ext cx="1459022" cy="326694"/>
            </a:xfrm>
            <a:prstGeom prst="rect">
              <a:avLst/>
            </a:prstGeom>
          </p:spPr>
        </p:pic>
      </p:grpSp>
      <p:grpSp>
        <p:nvGrpSpPr>
          <p:cNvPr id="135" name="Group 134">
            <a:extLst>
              <a:ext uri="{FF2B5EF4-FFF2-40B4-BE49-F238E27FC236}">
                <a16:creationId xmlns:a16="http://schemas.microsoft.com/office/drawing/2014/main" id="{45805B53-F3D7-4BA4-9284-292C63D7A3A0}"/>
              </a:ext>
            </a:extLst>
          </p:cNvPr>
          <p:cNvGrpSpPr/>
          <p:nvPr/>
        </p:nvGrpSpPr>
        <p:grpSpPr>
          <a:xfrm>
            <a:off x="8547439" y="4995240"/>
            <a:ext cx="648186" cy="395764"/>
            <a:chOff x="9121847" y="3993954"/>
            <a:chExt cx="1521766" cy="929146"/>
          </a:xfrm>
        </p:grpSpPr>
        <p:pic>
          <p:nvPicPr>
            <p:cNvPr id="1026" name="Picture 2" descr="Image result for aws logo png">
              <a:extLst>
                <a:ext uri="{FF2B5EF4-FFF2-40B4-BE49-F238E27FC236}">
                  <a16:creationId xmlns:a16="http://schemas.microsoft.com/office/drawing/2014/main" id="{7CE3431D-75E7-445B-B3E8-A3BB9842C0F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580" t="65567" r="12580"/>
            <a:stretch/>
          </p:blipFill>
          <p:spPr bwMode="auto">
            <a:xfrm>
              <a:off x="9121847" y="4529264"/>
              <a:ext cx="1521766" cy="393836"/>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Image result for aws logo png">
              <a:extLst>
                <a:ext uri="{FF2B5EF4-FFF2-40B4-BE49-F238E27FC236}">
                  <a16:creationId xmlns:a16="http://schemas.microsoft.com/office/drawing/2014/main" id="{015857A3-D437-4723-9FD6-7C816DAD9177}"/>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121847" y="3993954"/>
              <a:ext cx="1521766" cy="5583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7" name="Group 136">
            <a:extLst>
              <a:ext uri="{FF2B5EF4-FFF2-40B4-BE49-F238E27FC236}">
                <a16:creationId xmlns:a16="http://schemas.microsoft.com/office/drawing/2014/main" id="{FA1B4322-3659-4D74-BCF4-279291C582F3}"/>
              </a:ext>
            </a:extLst>
          </p:cNvPr>
          <p:cNvGrpSpPr/>
          <p:nvPr/>
        </p:nvGrpSpPr>
        <p:grpSpPr>
          <a:xfrm>
            <a:off x="9848964" y="5067205"/>
            <a:ext cx="1545167" cy="243838"/>
            <a:chOff x="7468280" y="5604532"/>
            <a:chExt cx="5734050" cy="904875"/>
          </a:xfrm>
        </p:grpSpPr>
        <p:pic>
          <p:nvPicPr>
            <p:cNvPr id="1028" name="Picture 4" descr="Image result for google cloud logo png">
              <a:extLst>
                <a:ext uri="{FF2B5EF4-FFF2-40B4-BE49-F238E27FC236}">
                  <a16:creationId xmlns:a16="http://schemas.microsoft.com/office/drawing/2014/main" id="{8ECC0F6C-1902-46EE-9971-4374AB7E0D7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r="79839"/>
            <a:stretch/>
          </p:blipFill>
          <p:spPr bwMode="auto">
            <a:xfrm>
              <a:off x="7468280" y="5604532"/>
              <a:ext cx="1156056"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4" descr="Image result for google cloud logo png">
              <a:extLst>
                <a:ext uri="{FF2B5EF4-FFF2-40B4-BE49-F238E27FC236}">
                  <a16:creationId xmlns:a16="http://schemas.microsoft.com/office/drawing/2014/main" id="{54726284-3CE6-4CC9-A8A7-89ED24CC9F53}"/>
                </a:ext>
              </a:extLst>
            </p:cNvPr>
            <p:cNvPicPr>
              <a:picLocks noChangeAspect="1" noChangeArrowheads="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1960"/>
            <a:stretch/>
          </p:blipFill>
          <p:spPr bwMode="auto">
            <a:xfrm>
              <a:off x="8727467" y="5604532"/>
              <a:ext cx="4474863" cy="904875"/>
            </a:xfrm>
            <a:prstGeom prst="rect">
              <a:avLst/>
            </a:prstGeom>
            <a:noFill/>
            <a:extLst>
              <a:ext uri="{909E8E84-426E-40DD-AFC4-6F175D3DCCD1}">
                <a14:hiddenFill xmlns:a14="http://schemas.microsoft.com/office/drawing/2010/main">
                  <a:solidFill>
                    <a:srgbClr val="FFFFFF"/>
                  </a:solidFill>
                </a14:hiddenFill>
              </a:ext>
            </a:extLst>
          </p:spPr>
        </p:pic>
      </p:grpSp>
      <p:pic>
        <p:nvPicPr>
          <p:cNvPr id="122" name="Picture 121" descr="A picture containing logo, icon&#10;&#10;Description automatically generated">
            <a:extLst>
              <a:ext uri="{FF2B5EF4-FFF2-40B4-BE49-F238E27FC236}">
                <a16:creationId xmlns:a16="http://schemas.microsoft.com/office/drawing/2014/main" id="{8389F2D5-20A9-4777-99C7-6C1B43045F86}"/>
              </a:ext>
            </a:extLst>
          </p:cNvPr>
          <p:cNvPicPr>
            <a:picLocks noChangeAspect="1"/>
          </p:cNvPicPr>
          <p:nvPr/>
        </p:nvPicPr>
        <p:blipFill>
          <a:blip r:embed="rId19"/>
          <a:stretch>
            <a:fillRect/>
          </a:stretch>
        </p:blipFill>
        <p:spPr>
          <a:xfrm>
            <a:off x="8284126" y="5855445"/>
            <a:ext cx="1184646" cy="155006"/>
          </a:xfrm>
          <a:prstGeom prst="rect">
            <a:avLst/>
          </a:prstGeom>
        </p:spPr>
      </p:pic>
      <p:pic>
        <p:nvPicPr>
          <p:cNvPr id="124" name="Picture 123" descr="A picture containing logo&#10;&#10;Description automatically generated">
            <a:extLst>
              <a:ext uri="{FF2B5EF4-FFF2-40B4-BE49-F238E27FC236}">
                <a16:creationId xmlns:a16="http://schemas.microsoft.com/office/drawing/2014/main" id="{5270C668-16C8-4EEC-A565-0E53BC86409B}"/>
              </a:ext>
            </a:extLst>
          </p:cNvPr>
          <p:cNvPicPr>
            <a:picLocks noChangeAspect="1"/>
          </p:cNvPicPr>
          <p:nvPr/>
        </p:nvPicPr>
        <p:blipFill>
          <a:blip r:embed="rId20"/>
          <a:stretch>
            <a:fillRect/>
          </a:stretch>
        </p:blipFill>
        <p:spPr>
          <a:xfrm>
            <a:off x="9949731" y="5717210"/>
            <a:ext cx="1432175" cy="332461"/>
          </a:xfrm>
          <a:prstGeom prst="rect">
            <a:avLst/>
          </a:prstGeom>
        </p:spPr>
      </p:pic>
    </p:spTree>
    <p:extLst>
      <p:ext uri="{BB962C8B-B14F-4D97-AF65-F5344CB8AC3E}">
        <p14:creationId xmlns:p14="http://schemas.microsoft.com/office/powerpoint/2010/main" val="5173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300"/>
                                  </p:stCondLst>
                                  <p:childTnLst>
                                    <p:animMotion origin="layout" path="M 3.95833E-6 -2.59259E-6 L 3.95833E-6 0.01898 " pathEditMode="relative" rAng="0" ptsTypes="AA">
                                      <p:cBhvr>
                                        <p:cTn id="9" dur="700" spd="-100000" fill="hold"/>
                                        <p:tgtEl>
                                          <p:spTgt spid="7"/>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300"/>
                                  </p:stCondLst>
                                  <p:childTnLst>
                                    <p:animMotion origin="layout" path="M 3.95833E-6 -2.59259E-6 L 3.95833E-6 0.01898 " pathEditMode="relative" rAng="0" ptsTypes="AA">
                                      <p:cBhvr>
                                        <p:cTn id="14" dur="700" spd="-100000" fill="hold"/>
                                        <p:tgtEl>
                                          <p:spTgt spid="3"/>
                                        </p:tgtEl>
                                        <p:attrNameLst>
                                          <p:attrName>ppt_x</p:attrName>
                                          <p:attrName>ppt_y</p:attrName>
                                        </p:attrNameLst>
                                      </p:cBhvr>
                                      <p:rCtr x="0" y="94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500"/>
                                        <p:tgtEl>
                                          <p:spTgt spid="13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500"/>
                                        <p:tgtEl>
                                          <p:spTgt spid="1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4"/>
                                        </p:tgtEl>
                                        <p:attrNameLst>
                                          <p:attrName>style.visibility</p:attrName>
                                        </p:attrNameLst>
                                      </p:cBhvr>
                                      <p:to>
                                        <p:strVal val="visible"/>
                                      </p:to>
                                    </p:set>
                                    <p:animEffect transition="in" filter="fade">
                                      <p:cBhvr>
                                        <p:cTn id="2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P spid="5" grpId="0"/>
      <p:bldP spid="13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237744"/>
            <a:ext cx="11018520" cy="553998"/>
          </a:xfrm>
        </p:spPr>
        <p:txBody>
          <a:bodyPr/>
          <a:lstStyle/>
          <a:p>
            <a:r>
              <a:rPr lang="en-US">
                <a:cs typeface="Segoe UI"/>
              </a:rPr>
              <a:t>Which PostgreSQL Database deployment do I need?</a:t>
            </a:r>
            <a:endParaRPr lang="en-US" sz="2000">
              <a:latin typeface="+mn-lt"/>
            </a:endParaRPr>
          </a:p>
        </p:txBody>
      </p:sp>
      <p:sp>
        <p:nvSpPr>
          <p:cNvPr id="96" name="Rectangle 95">
            <a:extLst>
              <a:ext uri="{FF2B5EF4-FFF2-40B4-BE49-F238E27FC236}">
                <a16:creationId xmlns:a16="http://schemas.microsoft.com/office/drawing/2014/main" id="{D3832E38-C4A7-410B-B2CF-7101B1E15C4C}"/>
              </a:ext>
            </a:extLst>
          </p:cNvPr>
          <p:cNvSpPr/>
          <p:nvPr/>
        </p:nvSpPr>
        <p:spPr bwMode="auto">
          <a:xfrm>
            <a:off x="8789777" y="3830857"/>
            <a:ext cx="2774506"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PostgreSQL Hyperscale</a:t>
            </a:r>
          </a:p>
        </p:txBody>
      </p:sp>
      <p:sp>
        <p:nvSpPr>
          <p:cNvPr id="3" name="Rectangle 2">
            <a:extLst>
              <a:ext uri="{FF2B5EF4-FFF2-40B4-BE49-F238E27FC236}">
                <a16:creationId xmlns:a16="http://schemas.microsoft.com/office/drawing/2014/main" id="{41AC6CBF-125A-4901-879A-BE6A2B67D86C}"/>
              </a:ext>
            </a:extLst>
          </p:cNvPr>
          <p:cNvSpPr/>
          <p:nvPr/>
        </p:nvSpPr>
        <p:spPr bwMode="auto">
          <a:xfrm>
            <a:off x="1549261" y="5916308"/>
            <a:ext cx="5875030"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infrastructure</a:t>
            </a:r>
          </a:p>
        </p:txBody>
      </p:sp>
      <p:sp>
        <p:nvSpPr>
          <p:cNvPr id="5" name="Rectangle 4">
            <a:extLst>
              <a:ext uri="{FF2B5EF4-FFF2-40B4-BE49-F238E27FC236}">
                <a16:creationId xmlns:a16="http://schemas.microsoft.com/office/drawing/2014/main" id="{CC59AA3B-8FC0-4831-8D24-59CF87643801}"/>
              </a:ext>
            </a:extLst>
          </p:cNvPr>
          <p:cNvSpPr/>
          <p:nvPr/>
        </p:nvSpPr>
        <p:spPr bwMode="auto">
          <a:xfrm>
            <a:off x="1549261" y="4960001"/>
            <a:ext cx="2336118" cy="8581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Database for PostgreSQL</a:t>
            </a:r>
          </a:p>
        </p:txBody>
      </p:sp>
      <p:sp>
        <p:nvSpPr>
          <p:cNvPr id="9" name="Rectangle 8">
            <a:extLst>
              <a:ext uri="{FF2B5EF4-FFF2-40B4-BE49-F238E27FC236}">
                <a16:creationId xmlns:a16="http://schemas.microsoft.com/office/drawing/2014/main" id="{BDBF6CBE-8A3A-4201-8B3C-90331945E53E}"/>
              </a:ext>
            </a:extLst>
          </p:cNvPr>
          <p:cNvSpPr/>
          <p:nvPr/>
        </p:nvSpPr>
        <p:spPr bwMode="auto">
          <a:xfrm>
            <a:off x="3962074" y="4967787"/>
            <a:ext cx="3462220" cy="8581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Database for PostgreSQL Hyperscale (Citus)</a:t>
            </a:r>
          </a:p>
        </p:txBody>
      </p:sp>
      <p:sp>
        <p:nvSpPr>
          <p:cNvPr id="45" name="Rectangle 44">
            <a:extLst>
              <a:ext uri="{FF2B5EF4-FFF2-40B4-BE49-F238E27FC236}">
                <a16:creationId xmlns:a16="http://schemas.microsoft.com/office/drawing/2014/main" id="{927C69B9-5D7D-4900-A314-CEB56F18A0B5}"/>
              </a:ext>
            </a:extLst>
          </p:cNvPr>
          <p:cNvSpPr/>
          <p:nvPr/>
        </p:nvSpPr>
        <p:spPr bwMode="auto">
          <a:xfrm>
            <a:off x="1549261" y="3829610"/>
            <a:ext cx="2336118" cy="9096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Just a single server</a:t>
            </a:r>
          </a:p>
        </p:txBody>
      </p:sp>
      <p:sp>
        <p:nvSpPr>
          <p:cNvPr id="46" name="Rectangle 45">
            <a:extLst>
              <a:ext uri="{FF2B5EF4-FFF2-40B4-BE49-F238E27FC236}">
                <a16:creationId xmlns:a16="http://schemas.microsoft.com/office/drawing/2014/main" id="{5918BE4E-0B40-449F-8373-7A1F22BE4304}"/>
              </a:ext>
            </a:extLst>
          </p:cNvPr>
          <p:cNvSpPr/>
          <p:nvPr/>
        </p:nvSpPr>
        <p:spPr bwMode="auto">
          <a:xfrm>
            <a:off x="3962072" y="3829610"/>
            <a:ext cx="3462219" cy="90966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Superior scale for multi-tenant apps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real-time analytics apps</a:t>
            </a:r>
          </a:p>
        </p:txBody>
      </p:sp>
      <p:sp>
        <p:nvSpPr>
          <p:cNvPr id="55" name="Rectangle 54">
            <a:extLst>
              <a:ext uri="{FF2B5EF4-FFF2-40B4-BE49-F238E27FC236}">
                <a16:creationId xmlns:a16="http://schemas.microsoft.com/office/drawing/2014/main" id="{4FB68BAC-EFAE-4E08-9341-926E00BEA3E8}"/>
              </a:ext>
            </a:extLst>
          </p:cNvPr>
          <p:cNvSpPr/>
          <p:nvPr/>
        </p:nvSpPr>
        <p:spPr bwMode="auto">
          <a:xfrm>
            <a:off x="2938580" y="2931152"/>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What do I need?</a:t>
            </a:r>
          </a:p>
        </p:txBody>
      </p:sp>
      <p:sp>
        <p:nvSpPr>
          <p:cNvPr id="65" name="Rectangle 64">
            <a:extLst>
              <a:ext uri="{FF2B5EF4-FFF2-40B4-BE49-F238E27FC236}">
                <a16:creationId xmlns:a16="http://schemas.microsoft.com/office/drawing/2014/main" id="{1B337A2B-53B8-419A-831E-CB6E7FC3BBF1}"/>
              </a:ext>
            </a:extLst>
          </p:cNvPr>
          <p:cNvSpPr/>
          <p:nvPr/>
        </p:nvSpPr>
        <p:spPr bwMode="auto">
          <a:xfrm>
            <a:off x="8496759" y="5916308"/>
            <a:ext cx="3360543"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Any infrastructure</a:t>
            </a:r>
          </a:p>
        </p:txBody>
      </p:sp>
      <p:sp>
        <p:nvSpPr>
          <p:cNvPr id="22" name="Rectangle 21">
            <a:extLst>
              <a:ext uri="{FF2B5EF4-FFF2-40B4-BE49-F238E27FC236}">
                <a16:creationId xmlns:a16="http://schemas.microsoft.com/office/drawing/2014/main" id="{D79E883E-0110-4DC8-80E5-AFBAAC231262}"/>
              </a:ext>
            </a:extLst>
          </p:cNvPr>
          <p:cNvSpPr/>
          <p:nvPr/>
        </p:nvSpPr>
        <p:spPr bwMode="auto">
          <a:xfrm>
            <a:off x="8496759" y="5353348"/>
            <a:ext cx="3360543" cy="4647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pic>
        <p:nvPicPr>
          <p:cNvPr id="23" name="Kubernetes" descr="Kubernetes">
            <a:extLst>
              <a:ext uri="{FF2B5EF4-FFF2-40B4-BE49-F238E27FC236}">
                <a16:creationId xmlns:a16="http://schemas.microsoft.com/office/drawing/2014/main" id="{1813426C-DCC1-48E0-A4D9-519E20BB93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17763" y="5155291"/>
            <a:ext cx="380544" cy="380541"/>
          </a:xfrm>
          <a:prstGeom prst="rect">
            <a:avLst/>
          </a:prstGeom>
        </p:spPr>
      </p:pic>
      <p:sp>
        <p:nvSpPr>
          <p:cNvPr id="25" name="Rectangle 24">
            <a:extLst>
              <a:ext uri="{FF2B5EF4-FFF2-40B4-BE49-F238E27FC236}">
                <a16:creationId xmlns:a16="http://schemas.microsoft.com/office/drawing/2014/main" id="{FAC3A4FD-AC45-4F93-B77C-80C3B49968D5}"/>
              </a:ext>
            </a:extLst>
          </p:cNvPr>
          <p:cNvSpPr/>
          <p:nvPr/>
        </p:nvSpPr>
        <p:spPr bwMode="auto">
          <a:xfrm>
            <a:off x="6544480" y="1839423"/>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Who do I want to manage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the PostgreSQL instance?</a:t>
            </a:r>
          </a:p>
        </p:txBody>
      </p:sp>
      <p:sp>
        <p:nvSpPr>
          <p:cNvPr id="73" name="Rectangle 72">
            <a:extLst>
              <a:ext uri="{FF2B5EF4-FFF2-40B4-BE49-F238E27FC236}">
                <a16:creationId xmlns:a16="http://schemas.microsoft.com/office/drawing/2014/main" id="{04772C09-CD73-492E-A66A-3EA16331EA80}"/>
              </a:ext>
            </a:extLst>
          </p:cNvPr>
          <p:cNvSpPr/>
          <p:nvPr/>
        </p:nvSpPr>
        <p:spPr bwMode="auto">
          <a:xfrm>
            <a:off x="6544480" y="1268677"/>
            <a:ext cx="2336118"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Where will the PostgreSQL DB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be deployed?</a:t>
            </a:r>
          </a:p>
        </p:txBody>
      </p:sp>
      <p:sp>
        <p:nvSpPr>
          <p:cNvPr id="74" name="Rectangle 73">
            <a:extLst>
              <a:ext uri="{FF2B5EF4-FFF2-40B4-BE49-F238E27FC236}">
                <a16:creationId xmlns:a16="http://schemas.microsoft.com/office/drawing/2014/main" id="{50453A03-58EE-4B2E-8137-F29287816F1C}"/>
              </a:ext>
            </a:extLst>
          </p:cNvPr>
          <p:cNvSpPr/>
          <p:nvPr/>
        </p:nvSpPr>
        <p:spPr bwMode="auto">
          <a:xfrm>
            <a:off x="4736198" y="1839423"/>
            <a:ext cx="1134862"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Microsoft</a:t>
            </a:r>
          </a:p>
        </p:txBody>
      </p:sp>
      <p:grpSp>
        <p:nvGrpSpPr>
          <p:cNvPr id="30" name="Group 29">
            <a:extLst>
              <a:ext uri="{FF2B5EF4-FFF2-40B4-BE49-F238E27FC236}">
                <a16:creationId xmlns:a16="http://schemas.microsoft.com/office/drawing/2014/main" id="{861FD825-F738-4CD1-BDD1-8B9A35840B73}"/>
              </a:ext>
            </a:extLst>
          </p:cNvPr>
          <p:cNvGrpSpPr/>
          <p:nvPr/>
        </p:nvGrpSpPr>
        <p:grpSpPr>
          <a:xfrm>
            <a:off x="4538750" y="1366973"/>
            <a:ext cx="1463041" cy="274320"/>
            <a:chOff x="9735635" y="1264385"/>
            <a:chExt cx="1844318" cy="362119"/>
          </a:xfrm>
        </p:grpSpPr>
        <p:pic>
          <p:nvPicPr>
            <p:cNvPr id="26" name="Picture 25" descr="A picture containing drawing&#10;&#10;Description automatically generated">
              <a:extLst>
                <a:ext uri="{FF2B5EF4-FFF2-40B4-BE49-F238E27FC236}">
                  <a16:creationId xmlns:a16="http://schemas.microsoft.com/office/drawing/2014/main" id="{08DE53D9-369E-433B-B30B-2A960ECB4E01}"/>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735635" y="1264385"/>
              <a:ext cx="331780" cy="362119"/>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48E43364-A39A-4764-A799-9665EB2ABC9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10067415" y="1264385"/>
              <a:ext cx="1512538" cy="351858"/>
            </a:xfrm>
            <a:prstGeom prst="rect">
              <a:avLst/>
            </a:prstGeom>
          </p:spPr>
        </p:pic>
      </p:grpSp>
      <p:cxnSp>
        <p:nvCxnSpPr>
          <p:cNvPr id="80" name="Elbow Connector 20">
            <a:extLst>
              <a:ext uri="{FF2B5EF4-FFF2-40B4-BE49-F238E27FC236}">
                <a16:creationId xmlns:a16="http://schemas.microsoft.com/office/drawing/2014/main" id="{308D1D1A-EF7F-45B8-9F1D-07877603C454}"/>
              </a:ext>
              <a:ext uri="{C183D7F6-B498-43B3-948B-1728B52AA6E4}">
                <adec:decorative xmlns:adec="http://schemas.microsoft.com/office/drawing/2017/decorative" val="1"/>
              </a:ext>
            </a:extLst>
          </p:cNvPr>
          <p:cNvCxnSpPr>
            <a:cxnSpLocks/>
            <a:stCxn id="55" idx="0"/>
            <a:endCxn id="74" idx="1"/>
          </p:cNvCxnSpPr>
          <p:nvPr/>
        </p:nvCxnSpPr>
        <p:spPr>
          <a:xfrm rot="5400000" flipH="1" flipV="1">
            <a:off x="3993692" y="2188647"/>
            <a:ext cx="855452" cy="62955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83" name="Elbow Connector 20">
            <a:extLst>
              <a:ext uri="{FF2B5EF4-FFF2-40B4-BE49-F238E27FC236}">
                <a16:creationId xmlns:a16="http://schemas.microsoft.com/office/drawing/2014/main" id="{2E320E48-A26D-4D54-976B-331D0B4FE9D1}"/>
              </a:ext>
              <a:ext uri="{C183D7F6-B498-43B3-948B-1728B52AA6E4}">
                <adec:decorative xmlns:adec="http://schemas.microsoft.com/office/drawing/2017/decorative" val="1"/>
              </a:ext>
            </a:extLst>
          </p:cNvPr>
          <p:cNvCxnSpPr>
            <a:cxnSpLocks/>
            <a:stCxn id="55" idx="0"/>
            <a:endCxn id="26" idx="1"/>
          </p:cNvCxnSpPr>
          <p:nvPr/>
        </p:nvCxnSpPr>
        <p:spPr>
          <a:xfrm rot="5400000" flipH="1" flipV="1">
            <a:off x="3609182" y="2001591"/>
            <a:ext cx="1427019" cy="432105"/>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86" name="Straight Connector 85">
            <a:extLst>
              <a:ext uri="{FF2B5EF4-FFF2-40B4-BE49-F238E27FC236}">
                <a16:creationId xmlns:a16="http://schemas.microsoft.com/office/drawing/2014/main" id="{AD78115B-D248-422C-BB5D-66628E16EA90}"/>
              </a:ext>
              <a:ext uri="{C183D7F6-B498-43B3-948B-1728B52AA6E4}">
                <adec:decorative xmlns:adec="http://schemas.microsoft.com/office/drawing/2017/decorative" val="1"/>
              </a:ext>
            </a:extLst>
          </p:cNvPr>
          <p:cNvCxnSpPr>
            <a:cxnSpLocks/>
            <a:stCxn id="74" idx="3"/>
            <a:endCxn id="25" idx="1"/>
          </p:cNvCxnSpPr>
          <p:nvPr/>
        </p:nvCxnSpPr>
        <p:spPr>
          <a:xfrm>
            <a:off x="5871060" y="2075700"/>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9" name="Straight Connector 88">
            <a:extLst>
              <a:ext uri="{FF2B5EF4-FFF2-40B4-BE49-F238E27FC236}">
                <a16:creationId xmlns:a16="http://schemas.microsoft.com/office/drawing/2014/main" id="{FFB8596C-31F5-4FF6-89CD-B79DBF0D68ED}"/>
              </a:ext>
              <a:ext uri="{C183D7F6-B498-43B3-948B-1728B52AA6E4}">
                <adec:decorative xmlns:adec="http://schemas.microsoft.com/office/drawing/2017/decorative" val="1"/>
              </a:ext>
            </a:extLst>
          </p:cNvPr>
          <p:cNvCxnSpPr>
            <a:cxnSpLocks/>
            <a:stCxn id="27" idx="3"/>
            <a:endCxn id="73" idx="1"/>
          </p:cNvCxnSpPr>
          <p:nvPr/>
        </p:nvCxnSpPr>
        <p:spPr>
          <a:xfrm>
            <a:off x="6001784" y="1500247"/>
            <a:ext cx="542696" cy="0"/>
          </a:xfrm>
          <a:prstGeom prst="line">
            <a:avLst/>
          </a:prstGeom>
          <a:noFill/>
          <a:ln w="19050" cap="flat" cmpd="sng" algn="ctr">
            <a:solidFill>
              <a:schemeClr val="accent1"/>
            </a:solidFill>
            <a:prstDash val="solid"/>
            <a:miter lim="800000"/>
            <a:headEnd type="arrow" w="med" len="med"/>
            <a:tailEnd type="none" w="lg" len="med"/>
          </a:ln>
          <a:effectLst/>
        </p:spPr>
      </p:cxnSp>
      <p:sp>
        <p:nvSpPr>
          <p:cNvPr id="93" name="Rectangle 92">
            <a:extLst>
              <a:ext uri="{FF2B5EF4-FFF2-40B4-BE49-F238E27FC236}">
                <a16:creationId xmlns:a16="http://schemas.microsoft.com/office/drawing/2014/main" id="{A8D843A9-043F-46A4-9DB3-4C20D42C2B41}"/>
              </a:ext>
            </a:extLst>
          </p:cNvPr>
          <p:cNvSpPr/>
          <p:nvPr/>
        </p:nvSpPr>
        <p:spPr bwMode="auto">
          <a:xfrm>
            <a:off x="9554018" y="1839423"/>
            <a:ext cx="1257914"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I will</a:t>
            </a:r>
          </a:p>
        </p:txBody>
      </p:sp>
      <p:sp>
        <p:nvSpPr>
          <p:cNvPr id="94" name="Rectangle 93">
            <a:extLst>
              <a:ext uri="{FF2B5EF4-FFF2-40B4-BE49-F238E27FC236}">
                <a16:creationId xmlns:a16="http://schemas.microsoft.com/office/drawing/2014/main" id="{4BBDC687-C8BE-400D-BB61-AD73A3189295}"/>
              </a:ext>
            </a:extLst>
          </p:cNvPr>
          <p:cNvSpPr/>
          <p:nvPr/>
        </p:nvSpPr>
        <p:spPr bwMode="auto">
          <a:xfrm>
            <a:off x="9554018" y="1263969"/>
            <a:ext cx="1257914" cy="47255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Outside of Azure</a:t>
            </a:r>
          </a:p>
        </p:txBody>
      </p:sp>
      <p:cxnSp>
        <p:nvCxnSpPr>
          <p:cNvPr id="106" name="Straight Connector 105">
            <a:extLst>
              <a:ext uri="{FF2B5EF4-FFF2-40B4-BE49-F238E27FC236}">
                <a16:creationId xmlns:a16="http://schemas.microsoft.com/office/drawing/2014/main" id="{15D3BB5A-A4F8-4B4B-8D32-1CA609A27BD3}"/>
              </a:ext>
              <a:ext uri="{C183D7F6-B498-43B3-948B-1728B52AA6E4}">
                <adec:decorative xmlns:adec="http://schemas.microsoft.com/office/drawing/2017/decorative" val="1"/>
              </a:ext>
            </a:extLst>
          </p:cNvPr>
          <p:cNvCxnSpPr>
            <a:cxnSpLocks/>
            <a:stCxn id="94" idx="1"/>
            <a:endCxn id="73" idx="3"/>
          </p:cNvCxnSpPr>
          <p:nvPr/>
        </p:nvCxnSpPr>
        <p:spPr>
          <a:xfrm flipH="1">
            <a:off x="8880598" y="1500246"/>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7" name="Straight Connector 106">
            <a:extLst>
              <a:ext uri="{FF2B5EF4-FFF2-40B4-BE49-F238E27FC236}">
                <a16:creationId xmlns:a16="http://schemas.microsoft.com/office/drawing/2014/main" id="{F2FC034C-39C2-416D-B0BE-2FE549216680}"/>
              </a:ext>
              <a:ext uri="{C183D7F6-B498-43B3-948B-1728B52AA6E4}">
                <adec:decorative xmlns:adec="http://schemas.microsoft.com/office/drawing/2017/decorative" val="1"/>
              </a:ext>
            </a:extLst>
          </p:cNvPr>
          <p:cNvCxnSpPr>
            <a:cxnSpLocks/>
            <a:stCxn id="93" idx="1"/>
            <a:endCxn id="25" idx="3"/>
          </p:cNvCxnSpPr>
          <p:nvPr/>
        </p:nvCxnSpPr>
        <p:spPr>
          <a:xfrm flipH="1">
            <a:off x="8880598" y="2075700"/>
            <a:ext cx="673420"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8" name="Straight Connector 107">
            <a:extLst>
              <a:ext uri="{FF2B5EF4-FFF2-40B4-BE49-F238E27FC236}">
                <a16:creationId xmlns:a16="http://schemas.microsoft.com/office/drawing/2014/main" id="{F430F9EA-A526-46E7-919F-C3DFE6D92D48}"/>
              </a:ext>
              <a:ext uri="{C183D7F6-B498-43B3-948B-1728B52AA6E4}">
                <adec:decorative xmlns:adec="http://schemas.microsoft.com/office/drawing/2017/decorative" val="1"/>
              </a:ext>
            </a:extLst>
          </p:cNvPr>
          <p:cNvCxnSpPr>
            <a:cxnSpLocks/>
            <a:stCxn id="96" idx="0"/>
            <a:endCxn id="93" idx="2"/>
          </p:cNvCxnSpPr>
          <p:nvPr/>
        </p:nvCxnSpPr>
        <p:spPr>
          <a:xfrm flipV="1">
            <a:off x="10177030" y="2311977"/>
            <a:ext cx="5945" cy="151888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09" name="Elbow Connector 20">
            <a:extLst>
              <a:ext uri="{FF2B5EF4-FFF2-40B4-BE49-F238E27FC236}">
                <a16:creationId xmlns:a16="http://schemas.microsoft.com/office/drawing/2014/main" id="{D0252738-A7D7-4C74-BC95-5C1417605077}"/>
              </a:ext>
              <a:ext uri="{C183D7F6-B498-43B3-948B-1728B52AA6E4}">
                <adec:decorative xmlns:adec="http://schemas.microsoft.com/office/drawing/2017/decorative" val="1"/>
              </a:ext>
            </a:extLst>
          </p:cNvPr>
          <p:cNvCxnSpPr>
            <a:cxnSpLocks/>
            <a:stCxn id="96" idx="0"/>
            <a:endCxn id="94" idx="3"/>
          </p:cNvCxnSpPr>
          <p:nvPr/>
        </p:nvCxnSpPr>
        <p:spPr>
          <a:xfrm rot="5400000" flipH="1" flipV="1">
            <a:off x="9329176" y="2348101"/>
            <a:ext cx="2330611" cy="634902"/>
          </a:xfrm>
          <a:prstGeom prst="bentConnector4">
            <a:avLst>
              <a:gd name="adj1" fmla="val 44931"/>
              <a:gd name="adj2" fmla="val 136006"/>
            </a:avLst>
          </a:prstGeom>
          <a:noFill/>
          <a:ln w="19050" cap="flat" cmpd="sng" algn="ctr">
            <a:solidFill>
              <a:schemeClr val="accent1"/>
            </a:solidFill>
            <a:prstDash val="solid"/>
            <a:miter lim="800000"/>
            <a:headEnd type="arrow" w="med" len="med"/>
            <a:tailEnd type="none" w="lg" len="med"/>
          </a:ln>
          <a:effectLst/>
        </p:spPr>
      </p:cxnSp>
      <p:grpSp>
        <p:nvGrpSpPr>
          <p:cNvPr id="13" name="Group 12">
            <a:extLst>
              <a:ext uri="{FF2B5EF4-FFF2-40B4-BE49-F238E27FC236}">
                <a16:creationId xmlns:a16="http://schemas.microsoft.com/office/drawing/2014/main" id="{12FA129C-6B08-4662-BF1E-5E1C4299991F}"/>
              </a:ext>
            </a:extLst>
          </p:cNvPr>
          <p:cNvGrpSpPr/>
          <p:nvPr/>
        </p:nvGrpSpPr>
        <p:grpSpPr>
          <a:xfrm>
            <a:off x="9456160" y="4361108"/>
            <a:ext cx="1441740" cy="461216"/>
            <a:chOff x="9554018" y="4508671"/>
            <a:chExt cx="1441740" cy="461216"/>
          </a:xfrm>
        </p:grpSpPr>
        <p:pic>
          <p:nvPicPr>
            <p:cNvPr id="8" name="Graphic 7">
              <a:extLst>
                <a:ext uri="{FF2B5EF4-FFF2-40B4-BE49-F238E27FC236}">
                  <a16:creationId xmlns:a16="http://schemas.microsoft.com/office/drawing/2014/main" id="{8AB53FB0-E7C8-4385-97B3-2962EA8F053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54018" y="4512687"/>
              <a:ext cx="457200" cy="457200"/>
            </a:xfrm>
            <a:prstGeom prst="rect">
              <a:avLst/>
            </a:prstGeom>
          </p:spPr>
        </p:pic>
        <p:pic>
          <p:nvPicPr>
            <p:cNvPr id="11" name="Graphic 10">
              <a:extLst>
                <a:ext uri="{FF2B5EF4-FFF2-40B4-BE49-F238E27FC236}">
                  <a16:creationId xmlns:a16="http://schemas.microsoft.com/office/drawing/2014/main" id="{37BD47D6-45C8-4538-BC3B-02DBF6667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46288" y="4510679"/>
              <a:ext cx="457200" cy="457200"/>
            </a:xfrm>
            <a:prstGeom prst="rect">
              <a:avLst/>
            </a:prstGeom>
          </p:spPr>
        </p:pic>
        <p:pic>
          <p:nvPicPr>
            <p:cNvPr id="12" name="Graphic 11">
              <a:extLst>
                <a:ext uri="{FF2B5EF4-FFF2-40B4-BE49-F238E27FC236}">
                  <a16:creationId xmlns:a16="http://schemas.microsoft.com/office/drawing/2014/main" id="{D37686E2-2AAD-4F93-ADB5-BAFB7C4DD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8558" y="4508671"/>
              <a:ext cx="457200" cy="457200"/>
            </a:xfrm>
            <a:prstGeom prst="rect">
              <a:avLst/>
            </a:prstGeom>
          </p:spPr>
        </p:pic>
      </p:grpSp>
      <p:pic>
        <p:nvPicPr>
          <p:cNvPr id="53" name="Graphic 52">
            <a:extLst>
              <a:ext uri="{FF2B5EF4-FFF2-40B4-BE49-F238E27FC236}">
                <a16:creationId xmlns:a16="http://schemas.microsoft.com/office/drawing/2014/main" id="{7BEE1995-5C5F-4A29-A0DD-229F7CD4AA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34439" y="5389058"/>
            <a:ext cx="365760" cy="365760"/>
          </a:xfrm>
          <a:prstGeom prst="rect">
            <a:avLst/>
          </a:prstGeom>
        </p:spPr>
      </p:pic>
      <p:cxnSp>
        <p:nvCxnSpPr>
          <p:cNvPr id="64" name="Straight Connector 63">
            <a:extLst>
              <a:ext uri="{FF2B5EF4-FFF2-40B4-BE49-F238E27FC236}">
                <a16:creationId xmlns:a16="http://schemas.microsoft.com/office/drawing/2014/main" id="{0F95B861-BCE4-4F7C-A99F-4A7486414303}"/>
              </a:ext>
              <a:ext uri="{C183D7F6-B498-43B3-948B-1728B52AA6E4}">
                <adec:decorative xmlns:adec="http://schemas.microsoft.com/office/drawing/2017/decorative" val="1"/>
              </a:ext>
            </a:extLst>
          </p:cNvPr>
          <p:cNvCxnSpPr>
            <a:cxnSpLocks/>
            <a:stCxn id="9" idx="0"/>
            <a:endCxn id="46" idx="2"/>
          </p:cNvCxnSpPr>
          <p:nvPr/>
        </p:nvCxnSpPr>
        <p:spPr>
          <a:xfrm flipH="1" flipV="1">
            <a:off x="5693182" y="4739274"/>
            <a:ext cx="2" cy="228513"/>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6" name="Straight Connector 65">
            <a:extLst>
              <a:ext uri="{FF2B5EF4-FFF2-40B4-BE49-F238E27FC236}">
                <a16:creationId xmlns:a16="http://schemas.microsoft.com/office/drawing/2014/main" id="{B5E5C1A9-394F-4FDD-9013-92AD532EAFEC}"/>
              </a:ext>
              <a:ext uri="{C183D7F6-B498-43B3-948B-1728B52AA6E4}">
                <adec:decorative xmlns:adec="http://schemas.microsoft.com/office/drawing/2017/decorative" val="1"/>
              </a:ext>
            </a:extLst>
          </p:cNvPr>
          <p:cNvCxnSpPr>
            <a:cxnSpLocks/>
            <a:stCxn id="5" idx="0"/>
            <a:endCxn id="45" idx="2"/>
          </p:cNvCxnSpPr>
          <p:nvPr/>
        </p:nvCxnSpPr>
        <p:spPr>
          <a:xfrm flipV="1">
            <a:off x="2717320" y="4739274"/>
            <a:ext cx="0" cy="220727"/>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7" name="Elbow Connector 20">
            <a:extLst>
              <a:ext uri="{FF2B5EF4-FFF2-40B4-BE49-F238E27FC236}">
                <a16:creationId xmlns:a16="http://schemas.microsoft.com/office/drawing/2014/main" id="{F871AFDC-BF33-426E-817D-8CD0C655F1CF}"/>
              </a:ext>
              <a:ext uri="{C183D7F6-B498-43B3-948B-1728B52AA6E4}">
                <adec:decorative xmlns:adec="http://schemas.microsoft.com/office/drawing/2017/decorative" val="1"/>
              </a:ext>
            </a:extLst>
          </p:cNvPr>
          <p:cNvCxnSpPr>
            <a:cxnSpLocks/>
            <a:stCxn id="45" idx="0"/>
            <a:endCxn id="55" idx="2"/>
          </p:cNvCxnSpPr>
          <p:nvPr/>
        </p:nvCxnSpPr>
        <p:spPr>
          <a:xfrm rot="5400000" flipH="1" flipV="1">
            <a:off x="3199027" y="2921999"/>
            <a:ext cx="425904" cy="1389319"/>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68" name="Elbow Connector 20">
            <a:extLst>
              <a:ext uri="{FF2B5EF4-FFF2-40B4-BE49-F238E27FC236}">
                <a16:creationId xmlns:a16="http://schemas.microsoft.com/office/drawing/2014/main" id="{24269687-A33D-4D4C-8B75-8ED1FFA6498B}"/>
              </a:ext>
              <a:ext uri="{C183D7F6-B498-43B3-948B-1728B52AA6E4}">
                <adec:decorative xmlns:adec="http://schemas.microsoft.com/office/drawing/2017/decorative" val="1"/>
              </a:ext>
            </a:extLst>
          </p:cNvPr>
          <p:cNvCxnSpPr>
            <a:cxnSpLocks/>
            <a:stCxn id="46" idx="0"/>
            <a:endCxn id="55" idx="2"/>
          </p:cNvCxnSpPr>
          <p:nvPr/>
        </p:nvCxnSpPr>
        <p:spPr>
          <a:xfrm rot="16200000" flipV="1">
            <a:off x="4686959" y="2823386"/>
            <a:ext cx="425904" cy="158654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pic>
        <p:nvPicPr>
          <p:cNvPr id="6" name="Picture 5" descr="A close up of a sign&#10;&#10;Description automatically generated">
            <a:extLst>
              <a:ext uri="{FF2B5EF4-FFF2-40B4-BE49-F238E27FC236}">
                <a16:creationId xmlns:a16="http://schemas.microsoft.com/office/drawing/2014/main" id="{F944C8B6-279D-4953-82A7-B80882279018}"/>
              </a:ext>
            </a:extLst>
          </p:cNvPr>
          <p:cNvPicPr>
            <a:picLocks noChangeAspect="1"/>
          </p:cNvPicPr>
          <p:nvPr/>
        </p:nvPicPr>
        <p:blipFill>
          <a:blip r:embed="rId12"/>
          <a:stretch>
            <a:fillRect/>
          </a:stretch>
        </p:blipFill>
        <p:spPr>
          <a:xfrm>
            <a:off x="5510301" y="5389058"/>
            <a:ext cx="365760" cy="365760"/>
          </a:xfrm>
          <a:prstGeom prst="rect">
            <a:avLst/>
          </a:prstGeom>
        </p:spPr>
      </p:pic>
    </p:spTree>
    <p:extLst>
      <p:ext uri="{BB962C8B-B14F-4D97-AF65-F5344CB8AC3E}">
        <p14:creationId xmlns:p14="http://schemas.microsoft.com/office/powerpoint/2010/main" val="96268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237744"/>
            <a:ext cx="11018520" cy="492443"/>
          </a:xfrm>
        </p:spPr>
        <p:txBody>
          <a:bodyPr/>
          <a:lstStyle/>
          <a:p>
            <a:r>
              <a:rPr lang="en-US" sz="3200"/>
              <a:t>Management capabilities comparison by deployment model</a:t>
            </a:r>
            <a:endParaRPr lang="en-US" sz="1800">
              <a:latin typeface="+mn-lt"/>
            </a:endParaRPr>
          </a:p>
        </p:txBody>
      </p:sp>
      <p:graphicFrame>
        <p:nvGraphicFramePr>
          <p:cNvPr id="10" name="Table 10">
            <a:extLst>
              <a:ext uri="{FF2B5EF4-FFF2-40B4-BE49-F238E27FC236}">
                <a16:creationId xmlns:a16="http://schemas.microsoft.com/office/drawing/2014/main" id="{2EC0BB40-B4EC-41FB-9494-8019D849C562}"/>
              </a:ext>
            </a:extLst>
          </p:cNvPr>
          <p:cNvGraphicFramePr>
            <a:graphicFrameLocks noGrp="1"/>
          </p:cNvGraphicFramePr>
          <p:nvPr/>
        </p:nvGraphicFramePr>
        <p:xfrm>
          <a:off x="1076911" y="945933"/>
          <a:ext cx="10038178" cy="5674323"/>
        </p:xfrm>
        <a:graphic>
          <a:graphicData uri="http://schemas.openxmlformats.org/drawingml/2006/table">
            <a:tbl>
              <a:tblPr firstRow="1" bandRow="1">
                <a:tableStyleId>{5C22544A-7EE6-4342-B048-85BDC9FD1C3A}</a:tableStyleId>
              </a:tblPr>
              <a:tblGrid>
                <a:gridCol w="2025968">
                  <a:extLst>
                    <a:ext uri="{9D8B030D-6E8A-4147-A177-3AD203B41FA5}">
                      <a16:colId xmlns:a16="http://schemas.microsoft.com/office/drawing/2014/main" val="2606772084"/>
                    </a:ext>
                  </a:extLst>
                </a:gridCol>
                <a:gridCol w="2559929">
                  <a:extLst>
                    <a:ext uri="{9D8B030D-6E8A-4147-A177-3AD203B41FA5}">
                      <a16:colId xmlns:a16="http://schemas.microsoft.com/office/drawing/2014/main" val="3682000174"/>
                    </a:ext>
                  </a:extLst>
                </a:gridCol>
                <a:gridCol w="2784143">
                  <a:extLst>
                    <a:ext uri="{9D8B030D-6E8A-4147-A177-3AD203B41FA5}">
                      <a16:colId xmlns:a16="http://schemas.microsoft.com/office/drawing/2014/main" val="3143174332"/>
                    </a:ext>
                  </a:extLst>
                </a:gridCol>
                <a:gridCol w="2668138">
                  <a:extLst>
                    <a:ext uri="{9D8B030D-6E8A-4147-A177-3AD203B41FA5}">
                      <a16:colId xmlns:a16="http://schemas.microsoft.com/office/drawing/2014/main" val="2661262818"/>
                    </a:ext>
                  </a:extLst>
                </a:gridCol>
              </a:tblGrid>
              <a:tr h="273265">
                <a:tc row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mj-lt"/>
                          <a:ea typeface="+mn-ea"/>
                          <a:cs typeface="+mn-cs"/>
                        </a:rPr>
                        <a:t>Built-in Capabilities</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r>
                        <a:rPr lang="en-US" sz="1200">
                          <a:solidFill>
                            <a:schemeClr val="bg1"/>
                          </a:solidFill>
                          <a:latin typeface="+mj-lt"/>
                        </a:rPr>
                        <a:t>Deployment Model</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78703684"/>
                  </a:ext>
                </a:extLst>
              </a:tr>
              <a:tr h="273265">
                <a:tc vMerge="1">
                  <a:txBody>
                    <a:bodyPr/>
                    <a:lstStyle/>
                    <a:p>
                      <a:endParaRPr lang="en-US" sz="1600" b="1" kern="1200">
                        <a:solidFill>
                          <a:schemeClr val="bg1"/>
                        </a:solidFill>
                        <a:latin typeface="+mj-lt"/>
                        <a:ea typeface="+mn-ea"/>
                        <a:cs typeface="+mn-cs"/>
                      </a:endParaRPr>
                    </a:p>
                  </a:txBody>
                  <a:tcPr>
                    <a:solidFill>
                      <a:schemeClr val="bg1"/>
                    </a:solidFill>
                  </a:tcPr>
                </a:tc>
                <a:tc gridSpan="2">
                  <a:txBody>
                    <a:bodyPr/>
                    <a:lstStyle/>
                    <a:p>
                      <a:pPr algn="ctr"/>
                      <a:r>
                        <a:rPr lang="en-US" sz="1200" b="1" kern="1200">
                          <a:solidFill>
                            <a:schemeClr val="tx1"/>
                          </a:solidFill>
                          <a:latin typeface="+mj-lt"/>
                          <a:ea typeface="+mn-ea"/>
                          <a:cs typeface="+mn-cs"/>
                        </a:rPr>
                        <a:t>Customer Infrastructure</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bg1"/>
                    </a:solidFill>
                  </a:tcPr>
                </a:tc>
                <a:tc h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j-lt"/>
                          <a:ea typeface="+mn-ea"/>
                          <a:cs typeface="+mn-cs"/>
                        </a:rPr>
                        <a:t>Azure</a:t>
                      </a:r>
                    </a:p>
                  </a:txBody>
                  <a:tcPr anchor="ct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3129582611"/>
                  </a:ext>
                </a:extLst>
              </a:tr>
              <a:tr h="647208">
                <a:tc vMerge="1">
                  <a:txBody>
                    <a:bodyPr/>
                    <a:lstStyle/>
                    <a:p>
                      <a:endParaRPr lang="en-US" sz="1600" b="1" kern="1200">
                        <a:solidFill>
                          <a:schemeClr val="bg1"/>
                        </a:solidFill>
                        <a:latin typeface="+mj-lt"/>
                        <a:ea typeface="+mn-ea"/>
                        <a:cs typeface="+mn-cs"/>
                      </a:endParaRPr>
                    </a:p>
                  </a:txBody>
                  <a:tcPr anchor="ctr">
                    <a:solidFill>
                      <a:schemeClr val="bg1"/>
                    </a:solidFill>
                  </a:tcPr>
                </a:tc>
                <a:tc>
                  <a:txBody>
                    <a:bodyPr/>
                    <a:lstStyle/>
                    <a:p>
                      <a:pPr algn="ctr"/>
                      <a:r>
                        <a:rPr lang="en-US" sz="1200" b="0" kern="1200">
                          <a:solidFill>
                            <a:schemeClr val="tx1"/>
                          </a:solidFill>
                          <a:latin typeface="+mj-lt"/>
                          <a:ea typeface="+mn-ea"/>
                          <a:cs typeface="+mn-cs"/>
                        </a:rPr>
                        <a:t>SQL Server / PostgreSQL</a:t>
                      </a:r>
                    </a:p>
                  </a:txBody>
                  <a:tcPr anchor="ctr">
                    <a:lnL w="12700" cap="flat" cmpd="sng" algn="ctr">
                      <a:solidFill>
                        <a:schemeClr val="bg1"/>
                      </a:solidFill>
                      <a:prstDash val="solid"/>
                      <a:round/>
                      <a:headEnd type="none" w="med" len="med"/>
                      <a:tailEnd type="none" w="med" len="med"/>
                    </a:lnL>
                    <a:solidFill>
                      <a:schemeClr val="bg1"/>
                    </a:solidFill>
                  </a:tcPr>
                </a:tc>
                <a:tc>
                  <a:txBody>
                    <a:bodyPr/>
                    <a:lstStyle/>
                    <a:p>
                      <a:pPr algn="ctr"/>
                      <a:r>
                        <a:rPr lang="en-US" sz="1200" b="0" kern="1200">
                          <a:solidFill>
                            <a:schemeClr val="tx1"/>
                          </a:solidFill>
                          <a:latin typeface="+mj-lt"/>
                          <a:ea typeface="+mn-ea"/>
                          <a:cs typeface="+mn-cs"/>
                        </a:rPr>
                        <a:t>Azure Arc enabled databases</a:t>
                      </a: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mj-lt"/>
                          <a:ea typeface="+mn-ea"/>
                          <a:cs typeface="+mn-cs"/>
                        </a:rPr>
                        <a:t>Azure PaaS databases</a:t>
                      </a:r>
                    </a:p>
                  </a:txBody>
                  <a:tcPr anchor="ctr">
                    <a:solidFill>
                      <a:schemeClr val="bg1"/>
                    </a:solidFill>
                  </a:tcPr>
                </a:tc>
                <a:extLst>
                  <a:ext uri="{0D108BD9-81ED-4DB2-BD59-A6C34878D82A}">
                    <a16:rowId xmlns:a16="http://schemas.microsoft.com/office/drawing/2014/main" val="2723456386"/>
                  </a:ext>
                </a:extLst>
              </a:tr>
              <a:tr h="316413">
                <a:tc>
                  <a:txBody>
                    <a:bodyPr/>
                    <a:lstStyle/>
                    <a:p>
                      <a:pPr marL="0" marR="0" indent="0" algn="l" rtl="0" eaLnBrk="1" fontAlgn="auto" latinLnBrk="0" hangingPunct="1">
                        <a:lnSpc>
                          <a:spcPct val="100000"/>
                        </a:lnSpc>
                        <a:spcBef>
                          <a:spcPts val="0"/>
                        </a:spcBef>
                        <a:spcAft>
                          <a:spcPts val="0"/>
                        </a:spcAft>
                        <a:buFontTx/>
                        <a:buNone/>
                      </a:pPr>
                      <a:r>
                        <a:rPr lang="en-US" sz="1050" b="0" kern="1200">
                          <a:solidFill>
                            <a:schemeClr val="tx1"/>
                          </a:solidFill>
                          <a:latin typeface="+mj-lt"/>
                          <a:ea typeface="+mn-ea"/>
                          <a:cs typeface="+mn-cs"/>
                        </a:rPr>
                        <a:t>Database security features</a:t>
                      </a:r>
                    </a:p>
                  </a:txBody>
                  <a:tcPr anchor="ct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400"/>
                    </a:p>
                  </a:txBody>
                  <a:tcPr anchor="ctr">
                    <a:solidFill>
                      <a:schemeClr val="bg1"/>
                    </a:solidFill>
                  </a:tcPr>
                </a:tc>
                <a:tc>
                  <a:txBody>
                    <a:bodyPr/>
                    <a:lstStyle/>
                    <a:p>
                      <a:pPr algn="ctr"/>
                      <a:endParaRPr lang="en-US" sz="1400"/>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799196933"/>
                  </a:ext>
                </a:extLst>
              </a:tr>
              <a:tr h="402707">
                <a:tc>
                  <a:txBody>
                    <a:bodyPr/>
                    <a:lstStyle/>
                    <a:p>
                      <a:pPr marL="0" marR="0" lvl="0" indent="0" algn="l" rtl="0" eaLnBrk="1" fontAlgn="auto" latinLnBrk="0" hangingPunct="1">
                        <a:lnSpc>
                          <a:spcPct val="100000"/>
                        </a:lnSpc>
                        <a:spcBef>
                          <a:spcPts val="0"/>
                        </a:spcBef>
                        <a:spcAft>
                          <a:spcPts val="0"/>
                        </a:spcAft>
                        <a:buFontTx/>
                        <a:buNone/>
                      </a:pPr>
                      <a:r>
                        <a:rPr lang="en-US" sz="1050" b="0" kern="1200">
                          <a:solidFill>
                            <a:schemeClr val="tx1"/>
                          </a:solidFill>
                          <a:latin typeface="+mj-lt"/>
                          <a:ea typeface="+mn-ea"/>
                          <a:cs typeface="+mn-cs"/>
                        </a:rPr>
                        <a:t>Elastic / “Limitless” scalability </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Limited by the capacity of </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 infrastructure</a:t>
                      </a: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3992438068"/>
                  </a:ext>
                </a:extLst>
              </a:tr>
              <a:tr h="4724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Automatic HA/DR</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 responsible for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underlying HW/K8s availability</a:t>
                      </a: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1913796627"/>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Auto upgrade, patching</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568845509"/>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Auto backup-restore</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1752676342"/>
                  </a:ext>
                </a:extLst>
              </a:tr>
              <a:tr h="3164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Monitoring</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150174361"/>
                  </a:ext>
                </a:extLst>
              </a:tr>
              <a:tr h="5609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Compliance certifications</a:t>
                      </a: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 responsible </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for compliance certification</a:t>
                      </a: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 responsible for </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compliance certification</a:t>
                      </a: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90+ certifications</a:t>
                      </a:r>
                    </a:p>
                  </a:txBody>
                  <a:tcPr anchor="ctr">
                    <a:solidFill>
                      <a:schemeClr val="bg1"/>
                    </a:solidFill>
                  </a:tcPr>
                </a:tc>
                <a:extLst>
                  <a:ext uri="{0D108BD9-81ED-4DB2-BD59-A6C34878D82A}">
                    <a16:rowId xmlns:a16="http://schemas.microsoft.com/office/drawing/2014/main" val="2977651681"/>
                  </a:ext>
                </a:extLst>
              </a:tr>
              <a:tr h="40270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Data sovereignty</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Azure regions not available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in all countries yet</a:t>
                      </a:r>
                    </a:p>
                  </a:txBody>
                  <a:tcPr anchor="ctr">
                    <a:solidFill>
                      <a:schemeClr val="bg1"/>
                    </a:solidFill>
                  </a:tcPr>
                </a:tc>
                <a:extLst>
                  <a:ext uri="{0D108BD9-81ED-4DB2-BD59-A6C34878D82A}">
                    <a16:rowId xmlns:a16="http://schemas.microsoft.com/office/drawing/2014/main" val="4074220422"/>
                  </a:ext>
                </a:extLst>
              </a:tr>
              <a:tr h="4027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Customer control</a:t>
                      </a: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algn="ct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Pre-defined HW options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No control over HW/OS</a:t>
                      </a:r>
                    </a:p>
                  </a:txBody>
                  <a:tcPr anchor="ctr">
                    <a:solidFill>
                      <a:schemeClr val="bg1"/>
                    </a:solidFill>
                  </a:tcPr>
                </a:tc>
                <a:extLst>
                  <a:ext uri="{0D108BD9-81ED-4DB2-BD59-A6C34878D82A}">
                    <a16:rowId xmlns:a16="http://schemas.microsoft.com/office/drawing/2014/main" val="2757093077"/>
                  </a:ext>
                </a:extLst>
              </a:tr>
              <a:tr h="472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Fully managed by Microsoft</a:t>
                      </a:r>
                    </a:p>
                  </a:txBody>
                  <a:tcPr anchor="ctr">
                    <a:solidFill>
                      <a:schemeClr val="bg1"/>
                    </a:solidFill>
                  </a:tcPr>
                </a:tc>
                <a:tc>
                  <a:txBody>
                    <a:bodyPr/>
                    <a:lstStyle/>
                    <a:p>
                      <a:pPr algn="ctr"/>
                      <a:r>
                        <a:rPr lang="en-US" sz="1050" b="0" kern="1200" noProof="0">
                          <a:solidFill>
                            <a:schemeClr val="tx1"/>
                          </a:solidFill>
                          <a:latin typeface="+mj-lt"/>
                          <a:ea typeface="+mn-ea"/>
                          <a:cs typeface="+mn-cs"/>
                        </a:rPr>
                        <a:t>Customer-managed</a:t>
                      </a: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Customer-managed using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software provided by Microsoft</a:t>
                      </a: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2087996470"/>
                  </a:ext>
                </a:extLst>
              </a:tr>
              <a:tr h="4724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kern="1200">
                          <a:solidFill>
                            <a:schemeClr val="tx1"/>
                          </a:solidFill>
                          <a:latin typeface="+mj-lt"/>
                          <a:ea typeface="+mn-ea"/>
                          <a:cs typeface="+mn-cs"/>
                        </a:rPr>
                        <a:t>Guaranteed availability SLA</a:t>
                      </a:r>
                    </a:p>
                  </a:txBody>
                  <a:tcPr anchor="c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Customer-managed</a:t>
                      </a:r>
                      <a:endParaRPr lang="en-US" sz="1050" b="0" kern="1200">
                        <a:solidFill>
                          <a:schemeClr val="tx1"/>
                        </a:solidFill>
                        <a:latin typeface="+mj-lt"/>
                        <a:ea typeface="+mn-ea"/>
                        <a:cs typeface="+mn-cs"/>
                      </a:endParaRP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Customer-managed using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kern="1200" noProof="0">
                          <a:solidFill>
                            <a:schemeClr val="tx1"/>
                          </a:solidFill>
                          <a:latin typeface="+mj-lt"/>
                          <a:ea typeface="+mn-ea"/>
                          <a:cs typeface="+mn-cs"/>
                        </a:rPr>
                        <a:t>software provided by Microsoft</a:t>
                      </a:r>
                    </a:p>
                  </a:txBody>
                  <a:tcPr anchor="ctr">
                    <a:solidFill>
                      <a:schemeClr val="bg1"/>
                    </a:solidFill>
                  </a:tcPr>
                </a:tc>
                <a:tc>
                  <a:txBody>
                    <a:bodyPr/>
                    <a:lstStyle/>
                    <a:p>
                      <a:pPr algn="ctr"/>
                      <a:endParaRPr lang="en-US" sz="1400"/>
                    </a:p>
                  </a:txBody>
                  <a:tcPr anchor="ctr">
                    <a:solidFill>
                      <a:schemeClr val="bg1"/>
                    </a:solidFill>
                  </a:tcPr>
                </a:tc>
                <a:extLst>
                  <a:ext uri="{0D108BD9-81ED-4DB2-BD59-A6C34878D82A}">
                    <a16:rowId xmlns:a16="http://schemas.microsoft.com/office/drawing/2014/main" val="3249283984"/>
                  </a:ext>
                </a:extLst>
              </a:tr>
            </a:tbl>
          </a:graphicData>
        </a:graphic>
      </p:graphicFrame>
      <p:sp>
        <p:nvSpPr>
          <p:cNvPr id="11" name="Freeform 1668">
            <a:extLst>
              <a:ext uri="{FF2B5EF4-FFF2-40B4-BE49-F238E27FC236}">
                <a16:creationId xmlns:a16="http://schemas.microsoft.com/office/drawing/2014/main" id="{D78CA0CA-EAAC-49F8-85D6-89675ABB02A9}"/>
              </a:ext>
            </a:extLst>
          </p:cNvPr>
          <p:cNvSpPr>
            <a:spLocks noEditPoints="1"/>
          </p:cNvSpPr>
          <p:nvPr/>
        </p:nvSpPr>
        <p:spPr bwMode="auto">
          <a:xfrm>
            <a:off x="3189878" y="49467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1836">
            <a:extLst>
              <a:ext uri="{FF2B5EF4-FFF2-40B4-BE49-F238E27FC236}">
                <a16:creationId xmlns:a16="http://schemas.microsoft.com/office/drawing/2014/main" id="{8F24723C-4F44-45D2-B2F2-FE44501D14C9}"/>
              </a:ext>
            </a:extLst>
          </p:cNvPr>
          <p:cNvSpPr>
            <a:spLocks noEditPoints="1"/>
          </p:cNvSpPr>
          <p:nvPr/>
        </p:nvSpPr>
        <p:spPr bwMode="auto">
          <a:xfrm>
            <a:off x="3189878" y="2550460"/>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1668">
            <a:extLst>
              <a:ext uri="{FF2B5EF4-FFF2-40B4-BE49-F238E27FC236}">
                <a16:creationId xmlns:a16="http://schemas.microsoft.com/office/drawing/2014/main" id="{BF4105EB-8558-4EC2-A5E7-6ACF67D5BEDB}"/>
              </a:ext>
            </a:extLst>
          </p:cNvPr>
          <p:cNvSpPr>
            <a:spLocks noEditPoints="1"/>
          </p:cNvSpPr>
          <p:nvPr/>
        </p:nvSpPr>
        <p:spPr bwMode="auto">
          <a:xfrm>
            <a:off x="3189878" y="535162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Freeform 1668">
            <a:extLst>
              <a:ext uri="{FF2B5EF4-FFF2-40B4-BE49-F238E27FC236}">
                <a16:creationId xmlns:a16="http://schemas.microsoft.com/office/drawing/2014/main" id="{BBB99C3B-8F6B-4082-BF5A-CFD6CB118EA0}"/>
              </a:ext>
            </a:extLst>
          </p:cNvPr>
          <p:cNvSpPr>
            <a:spLocks noEditPoints="1"/>
          </p:cNvSpPr>
          <p:nvPr/>
        </p:nvSpPr>
        <p:spPr bwMode="auto">
          <a:xfrm>
            <a:off x="3189878" y="218846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Freeform 1836">
            <a:extLst>
              <a:ext uri="{FF2B5EF4-FFF2-40B4-BE49-F238E27FC236}">
                <a16:creationId xmlns:a16="http://schemas.microsoft.com/office/drawing/2014/main" id="{C380B3B4-9B35-497A-9A44-95AEDB8A37CD}"/>
              </a:ext>
            </a:extLst>
          </p:cNvPr>
          <p:cNvSpPr>
            <a:spLocks noEditPoints="1"/>
          </p:cNvSpPr>
          <p:nvPr/>
        </p:nvSpPr>
        <p:spPr bwMode="auto">
          <a:xfrm>
            <a:off x="3189878" y="299930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1836">
            <a:extLst>
              <a:ext uri="{FF2B5EF4-FFF2-40B4-BE49-F238E27FC236}">
                <a16:creationId xmlns:a16="http://schemas.microsoft.com/office/drawing/2014/main" id="{E813DD8C-9CAE-4841-B301-38B07A595E07}"/>
              </a:ext>
            </a:extLst>
          </p:cNvPr>
          <p:cNvSpPr>
            <a:spLocks noEditPoints="1"/>
          </p:cNvSpPr>
          <p:nvPr/>
        </p:nvSpPr>
        <p:spPr bwMode="auto">
          <a:xfrm>
            <a:off x="3189878" y="3380265"/>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1836">
            <a:extLst>
              <a:ext uri="{FF2B5EF4-FFF2-40B4-BE49-F238E27FC236}">
                <a16:creationId xmlns:a16="http://schemas.microsoft.com/office/drawing/2014/main" id="{202C361A-EB38-490E-B387-28A9DA4CCE90}"/>
              </a:ext>
            </a:extLst>
          </p:cNvPr>
          <p:cNvSpPr>
            <a:spLocks noEditPoints="1"/>
          </p:cNvSpPr>
          <p:nvPr/>
        </p:nvSpPr>
        <p:spPr bwMode="auto">
          <a:xfrm>
            <a:off x="3189878" y="3696307"/>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1836">
            <a:extLst>
              <a:ext uri="{FF2B5EF4-FFF2-40B4-BE49-F238E27FC236}">
                <a16:creationId xmlns:a16="http://schemas.microsoft.com/office/drawing/2014/main" id="{2651F675-473B-4D93-ACB0-F0BEB0302DBA}"/>
              </a:ext>
            </a:extLst>
          </p:cNvPr>
          <p:cNvSpPr>
            <a:spLocks noEditPoints="1"/>
          </p:cNvSpPr>
          <p:nvPr/>
        </p:nvSpPr>
        <p:spPr bwMode="auto">
          <a:xfrm>
            <a:off x="3189878" y="4021267"/>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1836">
            <a:extLst>
              <a:ext uri="{FF2B5EF4-FFF2-40B4-BE49-F238E27FC236}">
                <a16:creationId xmlns:a16="http://schemas.microsoft.com/office/drawing/2014/main" id="{9E9ECD4E-6A30-4806-B923-2552E13E5F3E}"/>
              </a:ext>
            </a:extLst>
          </p:cNvPr>
          <p:cNvSpPr>
            <a:spLocks noEditPoints="1"/>
          </p:cNvSpPr>
          <p:nvPr/>
        </p:nvSpPr>
        <p:spPr bwMode="auto">
          <a:xfrm>
            <a:off x="3189878" y="4441137"/>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1836">
            <a:extLst>
              <a:ext uri="{FF2B5EF4-FFF2-40B4-BE49-F238E27FC236}">
                <a16:creationId xmlns:a16="http://schemas.microsoft.com/office/drawing/2014/main" id="{E4047CC7-D39D-4456-B002-2D4E796AA220}"/>
              </a:ext>
            </a:extLst>
          </p:cNvPr>
          <p:cNvSpPr>
            <a:spLocks noEditPoints="1"/>
          </p:cNvSpPr>
          <p:nvPr/>
        </p:nvSpPr>
        <p:spPr bwMode="auto">
          <a:xfrm>
            <a:off x="3189878" y="5806198"/>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1836">
            <a:extLst>
              <a:ext uri="{FF2B5EF4-FFF2-40B4-BE49-F238E27FC236}">
                <a16:creationId xmlns:a16="http://schemas.microsoft.com/office/drawing/2014/main" id="{077ACD28-1E4F-4F02-9345-DB0FBB1998AF}"/>
              </a:ext>
            </a:extLst>
          </p:cNvPr>
          <p:cNvSpPr>
            <a:spLocks noEditPoints="1"/>
          </p:cNvSpPr>
          <p:nvPr/>
        </p:nvSpPr>
        <p:spPr bwMode="auto">
          <a:xfrm>
            <a:off x="3189878" y="6260776"/>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1668">
            <a:extLst>
              <a:ext uri="{FF2B5EF4-FFF2-40B4-BE49-F238E27FC236}">
                <a16:creationId xmlns:a16="http://schemas.microsoft.com/office/drawing/2014/main" id="{56179CCB-003D-4E8D-B09A-9CA6168C9F72}"/>
              </a:ext>
            </a:extLst>
          </p:cNvPr>
          <p:cNvSpPr>
            <a:spLocks noEditPoints="1"/>
          </p:cNvSpPr>
          <p:nvPr/>
        </p:nvSpPr>
        <p:spPr bwMode="auto">
          <a:xfrm>
            <a:off x="5707737" y="218846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1836">
            <a:extLst>
              <a:ext uri="{FF2B5EF4-FFF2-40B4-BE49-F238E27FC236}">
                <a16:creationId xmlns:a16="http://schemas.microsoft.com/office/drawing/2014/main" id="{9E199232-940E-4BB9-A53C-90116A816F84}"/>
              </a:ext>
            </a:extLst>
          </p:cNvPr>
          <p:cNvSpPr>
            <a:spLocks noEditPoints="1"/>
          </p:cNvSpPr>
          <p:nvPr/>
        </p:nvSpPr>
        <p:spPr bwMode="auto">
          <a:xfrm>
            <a:off x="5707737" y="4436969"/>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1836">
            <a:extLst>
              <a:ext uri="{FF2B5EF4-FFF2-40B4-BE49-F238E27FC236}">
                <a16:creationId xmlns:a16="http://schemas.microsoft.com/office/drawing/2014/main" id="{EB9ACC6C-83F2-4550-A858-024618DC19EE}"/>
              </a:ext>
            </a:extLst>
          </p:cNvPr>
          <p:cNvSpPr>
            <a:spLocks noEditPoints="1"/>
          </p:cNvSpPr>
          <p:nvPr/>
        </p:nvSpPr>
        <p:spPr bwMode="auto">
          <a:xfrm>
            <a:off x="5707737" y="5802325"/>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1836">
            <a:extLst>
              <a:ext uri="{FF2B5EF4-FFF2-40B4-BE49-F238E27FC236}">
                <a16:creationId xmlns:a16="http://schemas.microsoft.com/office/drawing/2014/main" id="{BB33344D-9925-4827-8249-BBCF34548932}"/>
              </a:ext>
            </a:extLst>
          </p:cNvPr>
          <p:cNvSpPr>
            <a:spLocks noEditPoints="1"/>
          </p:cNvSpPr>
          <p:nvPr/>
        </p:nvSpPr>
        <p:spPr bwMode="auto">
          <a:xfrm>
            <a:off x="5707737" y="6256903"/>
            <a:ext cx="228600" cy="228600"/>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chemeClr val="tx2">
              <a:lumMod val="9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1668">
            <a:extLst>
              <a:ext uri="{FF2B5EF4-FFF2-40B4-BE49-F238E27FC236}">
                <a16:creationId xmlns:a16="http://schemas.microsoft.com/office/drawing/2014/main" id="{8BC0CE12-9035-4CF3-987B-11437236C8EC}"/>
              </a:ext>
            </a:extLst>
          </p:cNvPr>
          <p:cNvSpPr>
            <a:spLocks noEditPoints="1"/>
          </p:cNvSpPr>
          <p:nvPr/>
        </p:nvSpPr>
        <p:spPr bwMode="auto">
          <a:xfrm>
            <a:off x="5707737" y="4946736"/>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Freeform 1668">
            <a:extLst>
              <a:ext uri="{FF2B5EF4-FFF2-40B4-BE49-F238E27FC236}">
                <a16:creationId xmlns:a16="http://schemas.microsoft.com/office/drawing/2014/main" id="{AE1587AF-FD48-423F-9335-654CF1006362}"/>
              </a:ext>
            </a:extLst>
          </p:cNvPr>
          <p:cNvSpPr>
            <a:spLocks noEditPoints="1"/>
          </p:cNvSpPr>
          <p:nvPr/>
        </p:nvSpPr>
        <p:spPr bwMode="auto">
          <a:xfrm>
            <a:off x="5707737" y="535162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Freeform 1668">
            <a:extLst>
              <a:ext uri="{FF2B5EF4-FFF2-40B4-BE49-F238E27FC236}">
                <a16:creationId xmlns:a16="http://schemas.microsoft.com/office/drawing/2014/main" id="{5D968655-B566-42CE-AE4A-376040B43DD1}"/>
              </a:ext>
            </a:extLst>
          </p:cNvPr>
          <p:cNvSpPr>
            <a:spLocks noEditPoints="1"/>
          </p:cNvSpPr>
          <p:nvPr/>
        </p:nvSpPr>
        <p:spPr bwMode="auto">
          <a:xfrm>
            <a:off x="5707737" y="369906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Freeform 1668">
            <a:extLst>
              <a:ext uri="{FF2B5EF4-FFF2-40B4-BE49-F238E27FC236}">
                <a16:creationId xmlns:a16="http://schemas.microsoft.com/office/drawing/2014/main" id="{1F6A1E53-D2D7-4597-988E-DA5081D40EF8}"/>
              </a:ext>
            </a:extLst>
          </p:cNvPr>
          <p:cNvSpPr>
            <a:spLocks noEditPoints="1"/>
          </p:cNvSpPr>
          <p:nvPr/>
        </p:nvSpPr>
        <p:spPr bwMode="auto">
          <a:xfrm>
            <a:off x="5707737" y="402002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Freeform 1668">
            <a:extLst>
              <a:ext uri="{FF2B5EF4-FFF2-40B4-BE49-F238E27FC236}">
                <a16:creationId xmlns:a16="http://schemas.microsoft.com/office/drawing/2014/main" id="{2395A3A0-9903-466D-A9C3-C4B884517520}"/>
              </a:ext>
            </a:extLst>
          </p:cNvPr>
          <p:cNvSpPr>
            <a:spLocks noEditPoints="1"/>
          </p:cNvSpPr>
          <p:nvPr/>
        </p:nvSpPr>
        <p:spPr bwMode="auto">
          <a:xfrm>
            <a:off x="5707737" y="337412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Freeform 1668">
            <a:extLst>
              <a:ext uri="{FF2B5EF4-FFF2-40B4-BE49-F238E27FC236}">
                <a16:creationId xmlns:a16="http://schemas.microsoft.com/office/drawing/2014/main" id="{D17AF1F5-EB31-45AE-897F-38DA549DF9A9}"/>
              </a:ext>
            </a:extLst>
          </p:cNvPr>
          <p:cNvSpPr>
            <a:spLocks noEditPoints="1"/>
          </p:cNvSpPr>
          <p:nvPr/>
        </p:nvSpPr>
        <p:spPr bwMode="auto">
          <a:xfrm>
            <a:off x="8529072" y="218846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1668">
            <a:extLst>
              <a:ext uri="{FF2B5EF4-FFF2-40B4-BE49-F238E27FC236}">
                <a16:creationId xmlns:a16="http://schemas.microsoft.com/office/drawing/2014/main" id="{6E10504A-9A42-44F7-A14F-B5DA51DA649F}"/>
              </a:ext>
            </a:extLst>
          </p:cNvPr>
          <p:cNvSpPr>
            <a:spLocks noEditPoints="1"/>
          </p:cNvSpPr>
          <p:nvPr/>
        </p:nvSpPr>
        <p:spPr bwMode="auto">
          <a:xfrm>
            <a:off x="8529072" y="2553115"/>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Freeform 1668">
            <a:extLst>
              <a:ext uri="{FF2B5EF4-FFF2-40B4-BE49-F238E27FC236}">
                <a16:creationId xmlns:a16="http://schemas.microsoft.com/office/drawing/2014/main" id="{FA304121-73CE-4D5A-B4F5-BF5029D920EA}"/>
              </a:ext>
            </a:extLst>
          </p:cNvPr>
          <p:cNvSpPr>
            <a:spLocks noEditPoints="1"/>
          </p:cNvSpPr>
          <p:nvPr/>
        </p:nvSpPr>
        <p:spPr bwMode="auto">
          <a:xfrm>
            <a:off x="8529072" y="3002571"/>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Freeform 1668">
            <a:extLst>
              <a:ext uri="{FF2B5EF4-FFF2-40B4-BE49-F238E27FC236}">
                <a16:creationId xmlns:a16="http://schemas.microsoft.com/office/drawing/2014/main" id="{D1878E30-8FE6-4445-B2C1-2DC0C09E9691}"/>
              </a:ext>
            </a:extLst>
          </p:cNvPr>
          <p:cNvSpPr>
            <a:spLocks noEditPoints="1"/>
          </p:cNvSpPr>
          <p:nvPr/>
        </p:nvSpPr>
        <p:spPr bwMode="auto">
          <a:xfrm>
            <a:off x="8529072" y="3376784"/>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Freeform 1668">
            <a:extLst>
              <a:ext uri="{FF2B5EF4-FFF2-40B4-BE49-F238E27FC236}">
                <a16:creationId xmlns:a16="http://schemas.microsoft.com/office/drawing/2014/main" id="{BADC83BD-F5BE-4C97-9A68-74482246021B}"/>
              </a:ext>
            </a:extLst>
          </p:cNvPr>
          <p:cNvSpPr>
            <a:spLocks noEditPoints="1"/>
          </p:cNvSpPr>
          <p:nvPr/>
        </p:nvSpPr>
        <p:spPr bwMode="auto">
          <a:xfrm>
            <a:off x="8529072" y="3698962"/>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Freeform 1668">
            <a:extLst>
              <a:ext uri="{FF2B5EF4-FFF2-40B4-BE49-F238E27FC236}">
                <a16:creationId xmlns:a16="http://schemas.microsoft.com/office/drawing/2014/main" id="{FE2934B2-F724-4B82-BBE9-983AD15EDAA8}"/>
              </a:ext>
            </a:extLst>
          </p:cNvPr>
          <p:cNvSpPr>
            <a:spLocks noEditPoints="1"/>
          </p:cNvSpPr>
          <p:nvPr/>
        </p:nvSpPr>
        <p:spPr bwMode="auto">
          <a:xfrm>
            <a:off x="8529072" y="4023500"/>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Freeform 1668">
            <a:extLst>
              <a:ext uri="{FF2B5EF4-FFF2-40B4-BE49-F238E27FC236}">
                <a16:creationId xmlns:a16="http://schemas.microsoft.com/office/drawing/2014/main" id="{520997AB-1AD7-46F0-A9E4-6C3858386905}"/>
              </a:ext>
            </a:extLst>
          </p:cNvPr>
          <p:cNvSpPr>
            <a:spLocks noEditPoints="1"/>
          </p:cNvSpPr>
          <p:nvPr/>
        </p:nvSpPr>
        <p:spPr bwMode="auto">
          <a:xfrm>
            <a:off x="8529072" y="443696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Freeform 1668">
            <a:extLst>
              <a:ext uri="{FF2B5EF4-FFF2-40B4-BE49-F238E27FC236}">
                <a16:creationId xmlns:a16="http://schemas.microsoft.com/office/drawing/2014/main" id="{81BE0F0D-9941-4095-A95A-27F1EDB524D4}"/>
              </a:ext>
            </a:extLst>
          </p:cNvPr>
          <p:cNvSpPr>
            <a:spLocks noEditPoints="1"/>
          </p:cNvSpPr>
          <p:nvPr/>
        </p:nvSpPr>
        <p:spPr bwMode="auto">
          <a:xfrm>
            <a:off x="8529072" y="5815319"/>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eeform 1668">
            <a:extLst>
              <a:ext uri="{FF2B5EF4-FFF2-40B4-BE49-F238E27FC236}">
                <a16:creationId xmlns:a16="http://schemas.microsoft.com/office/drawing/2014/main" id="{8A120319-99D0-4530-B3C5-1A2030265F84}"/>
              </a:ext>
            </a:extLst>
          </p:cNvPr>
          <p:cNvSpPr>
            <a:spLocks noEditPoints="1"/>
          </p:cNvSpPr>
          <p:nvPr/>
        </p:nvSpPr>
        <p:spPr bwMode="auto">
          <a:xfrm>
            <a:off x="8529072" y="6269897"/>
            <a:ext cx="228600" cy="228600"/>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AF7D93A0-5E9E-4EF0-B83A-8E4CEBE792AD}"/>
              </a:ext>
            </a:extLst>
          </p:cNvPr>
          <p:cNvGrpSpPr>
            <a:grpSpLocks noChangeAspect="1"/>
          </p:cNvGrpSpPr>
          <p:nvPr/>
        </p:nvGrpSpPr>
        <p:grpSpPr>
          <a:xfrm>
            <a:off x="5707737" y="2550460"/>
            <a:ext cx="228600" cy="228600"/>
            <a:chOff x="5990870" y="6277027"/>
            <a:chExt cx="1038580" cy="1038580"/>
          </a:xfrm>
        </p:grpSpPr>
        <p:sp>
          <p:nvSpPr>
            <p:cNvPr id="44" name="Freeform 1668">
              <a:extLst>
                <a:ext uri="{FF2B5EF4-FFF2-40B4-BE49-F238E27FC236}">
                  <a16:creationId xmlns:a16="http://schemas.microsoft.com/office/drawing/2014/main" id="{1485D48D-0A3A-486A-90E7-D6D3E32A9EAB}"/>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Chord 44">
              <a:extLst>
                <a:ext uri="{FF2B5EF4-FFF2-40B4-BE49-F238E27FC236}">
                  <a16:creationId xmlns:a16="http://schemas.microsoft.com/office/drawing/2014/main" id="{11C30E83-6C9A-4838-A558-453CAA493CC6}"/>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80">
              <a:extLst>
                <a:ext uri="{FF2B5EF4-FFF2-40B4-BE49-F238E27FC236}">
                  <a16:creationId xmlns:a16="http://schemas.microsoft.com/office/drawing/2014/main" id="{709FF09A-5D47-4603-9B5B-FB1CAEA60352}"/>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32BE8045-8DF1-4CC3-99CA-68BE461AC0D3}"/>
              </a:ext>
            </a:extLst>
          </p:cNvPr>
          <p:cNvGrpSpPr>
            <a:grpSpLocks noChangeAspect="1"/>
          </p:cNvGrpSpPr>
          <p:nvPr/>
        </p:nvGrpSpPr>
        <p:grpSpPr>
          <a:xfrm>
            <a:off x="5707737" y="2990171"/>
            <a:ext cx="228600" cy="228600"/>
            <a:chOff x="5990870" y="6277027"/>
            <a:chExt cx="1038580" cy="1038580"/>
          </a:xfrm>
        </p:grpSpPr>
        <p:sp>
          <p:nvSpPr>
            <p:cNvPr id="48" name="Freeform 1668">
              <a:extLst>
                <a:ext uri="{FF2B5EF4-FFF2-40B4-BE49-F238E27FC236}">
                  <a16:creationId xmlns:a16="http://schemas.microsoft.com/office/drawing/2014/main" id="{4954E933-6207-4EB0-93AC-9922CDFA1177}"/>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Chord 48">
              <a:extLst>
                <a:ext uri="{FF2B5EF4-FFF2-40B4-BE49-F238E27FC236}">
                  <a16:creationId xmlns:a16="http://schemas.microsoft.com/office/drawing/2014/main" id="{F3E2DF96-98ED-45C4-9859-9699FA54ADA2}"/>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80">
              <a:extLst>
                <a:ext uri="{FF2B5EF4-FFF2-40B4-BE49-F238E27FC236}">
                  <a16:creationId xmlns:a16="http://schemas.microsoft.com/office/drawing/2014/main" id="{432CE723-6F55-48AD-8FE9-6E5DB517E085}"/>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8A6CC1FC-9EDC-40C1-9C91-D94BA526D43B}"/>
              </a:ext>
            </a:extLst>
          </p:cNvPr>
          <p:cNvGrpSpPr>
            <a:grpSpLocks noChangeAspect="1"/>
          </p:cNvGrpSpPr>
          <p:nvPr/>
        </p:nvGrpSpPr>
        <p:grpSpPr>
          <a:xfrm>
            <a:off x="8525833" y="4945062"/>
            <a:ext cx="228600" cy="228600"/>
            <a:chOff x="5990870" y="6277027"/>
            <a:chExt cx="1038580" cy="1038580"/>
          </a:xfrm>
        </p:grpSpPr>
        <p:sp>
          <p:nvSpPr>
            <p:cNvPr id="52" name="Freeform 1668">
              <a:extLst>
                <a:ext uri="{FF2B5EF4-FFF2-40B4-BE49-F238E27FC236}">
                  <a16:creationId xmlns:a16="http://schemas.microsoft.com/office/drawing/2014/main" id="{5764A172-3A52-4553-99F5-BBE1E9A73002}"/>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Chord 52">
              <a:extLst>
                <a:ext uri="{FF2B5EF4-FFF2-40B4-BE49-F238E27FC236}">
                  <a16:creationId xmlns:a16="http://schemas.microsoft.com/office/drawing/2014/main" id="{C094A1B7-BE24-49D3-8387-3C85DDAA2E88}"/>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80">
              <a:extLst>
                <a:ext uri="{FF2B5EF4-FFF2-40B4-BE49-F238E27FC236}">
                  <a16:creationId xmlns:a16="http://schemas.microsoft.com/office/drawing/2014/main" id="{9D8C1031-3F55-417E-AE3A-826BDC6FC92B}"/>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AB63D0E4-F038-47AE-9DC5-B33660AC48AA}"/>
              </a:ext>
            </a:extLst>
          </p:cNvPr>
          <p:cNvGrpSpPr>
            <a:grpSpLocks noChangeAspect="1"/>
          </p:cNvGrpSpPr>
          <p:nvPr/>
        </p:nvGrpSpPr>
        <p:grpSpPr>
          <a:xfrm>
            <a:off x="8525833" y="5358531"/>
            <a:ext cx="228600" cy="228600"/>
            <a:chOff x="5990870" y="6277027"/>
            <a:chExt cx="1038580" cy="1038580"/>
          </a:xfrm>
        </p:grpSpPr>
        <p:sp>
          <p:nvSpPr>
            <p:cNvPr id="56" name="Freeform 1668">
              <a:extLst>
                <a:ext uri="{FF2B5EF4-FFF2-40B4-BE49-F238E27FC236}">
                  <a16:creationId xmlns:a16="http://schemas.microsoft.com/office/drawing/2014/main" id="{0F80D281-CC0D-4E71-8B61-60ADB74FA90B}"/>
                </a:ext>
              </a:extLst>
            </p:cNvPr>
            <p:cNvSpPr>
              <a:spLocks noEditPoints="1"/>
            </p:cNvSpPr>
            <p:nvPr/>
          </p:nvSpPr>
          <p:spPr bwMode="auto">
            <a:xfrm>
              <a:off x="5990870" y="6277027"/>
              <a:ext cx="1038580" cy="1038580"/>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7" name="Chord 56">
              <a:extLst>
                <a:ext uri="{FF2B5EF4-FFF2-40B4-BE49-F238E27FC236}">
                  <a16:creationId xmlns:a16="http://schemas.microsoft.com/office/drawing/2014/main" id="{BDA23BD4-0178-4262-A6D1-C8D3495DC2D8}"/>
                </a:ext>
              </a:extLst>
            </p:cNvPr>
            <p:cNvSpPr/>
            <p:nvPr/>
          </p:nvSpPr>
          <p:spPr bwMode="auto">
            <a:xfrm>
              <a:off x="5991925" y="6279136"/>
              <a:ext cx="1036471" cy="1036471"/>
            </a:xfrm>
            <a:prstGeom prst="chord">
              <a:avLst>
                <a:gd name="adj1" fmla="val 21589100"/>
                <a:gd name="adj2" fmla="val 1080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80">
              <a:extLst>
                <a:ext uri="{FF2B5EF4-FFF2-40B4-BE49-F238E27FC236}">
                  <a16:creationId xmlns:a16="http://schemas.microsoft.com/office/drawing/2014/main" id="{4CC031A8-5D75-42A2-8EDB-E1A6871B5A9C}"/>
                </a:ext>
              </a:extLst>
            </p:cNvPr>
            <p:cNvSpPr/>
            <p:nvPr/>
          </p:nvSpPr>
          <p:spPr bwMode="auto">
            <a:xfrm>
              <a:off x="6283325" y="6635750"/>
              <a:ext cx="457200" cy="317500"/>
            </a:xfrm>
            <a:custGeom>
              <a:avLst/>
              <a:gdLst>
                <a:gd name="connsiteX0" fmla="*/ 0 w 457200"/>
                <a:gd name="connsiteY0" fmla="*/ 196850 h 317500"/>
                <a:gd name="connsiteX1" fmla="*/ 117475 w 457200"/>
                <a:gd name="connsiteY1" fmla="*/ 317500 h 317500"/>
                <a:gd name="connsiteX2" fmla="*/ 457200 w 457200"/>
                <a:gd name="connsiteY2" fmla="*/ 0 h 317500"/>
              </a:gdLst>
              <a:ahLst/>
              <a:cxnLst>
                <a:cxn ang="0">
                  <a:pos x="connsiteX0" y="connsiteY0"/>
                </a:cxn>
                <a:cxn ang="0">
                  <a:pos x="connsiteX1" y="connsiteY1"/>
                </a:cxn>
                <a:cxn ang="0">
                  <a:pos x="connsiteX2" y="connsiteY2"/>
                </a:cxn>
              </a:cxnLst>
              <a:rect l="l" t="t" r="r" b="b"/>
              <a:pathLst>
                <a:path w="457200" h="317500">
                  <a:moveTo>
                    <a:pt x="0" y="196850"/>
                  </a:moveTo>
                  <a:lnTo>
                    <a:pt x="117475" y="317500"/>
                  </a:lnTo>
                  <a:lnTo>
                    <a:pt x="457200" y="0"/>
                  </a:lnTo>
                </a:path>
              </a:pathLst>
            </a:custGeom>
            <a:noFill/>
            <a:ln w="6985" cap="rnd" cmpd="sng" algn="ctr">
              <a:solidFill>
                <a:srgbClr val="000000"/>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90987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kydiver holding an Avanade banner">
            <a:extLst>
              <a:ext uri="{FF2B5EF4-FFF2-40B4-BE49-F238E27FC236}">
                <a16:creationId xmlns:a16="http://schemas.microsoft.com/office/drawing/2014/main" id="{8D05849E-34D6-4EBE-9F91-ABD50E6E7DF7}"/>
              </a:ext>
            </a:extLst>
          </p:cNvPr>
          <p:cNvPicPr>
            <a:picLocks noChangeAspect="1"/>
          </p:cNvPicPr>
          <p:nvPr/>
        </p:nvPicPr>
        <p:blipFill rotWithShape="1">
          <a:blip r:embed="rId3"/>
          <a:srcRect l="20028"/>
          <a:stretch/>
        </p:blipFill>
        <p:spPr>
          <a:xfrm>
            <a:off x="0" y="0"/>
            <a:ext cx="8226642" cy="685800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3EDC5388-9045-4835-AEED-9C000B8714C1}"/>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Azure is already trusted and proven</a:t>
            </a:r>
            <a:b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by our customers. Azure Arc uses the same APIs and the same control plane as Azure, providing consistency across</a:t>
            </a:r>
            <a:b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the hybrid infrastructure, which increases productivity and reduces risk.”</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Mike DeLuca</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Global Lead for Hybrid</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Avanade</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7" name="learning">
            <a:extLst>
              <a:ext uri="{FF2B5EF4-FFF2-40B4-BE49-F238E27FC236}">
                <a16:creationId xmlns:a16="http://schemas.microsoft.com/office/drawing/2014/main" id="{69CD4383-9651-4ACC-9D7C-646541713B29}"/>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FCEED333-6092-4971-B0BF-E6F7A6C8911F}"/>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870119D-9A37-4DE8-8558-E387A3366713}"/>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2" name="Picture 1" descr="Avanade logo">
            <a:extLst>
              <a:ext uri="{FF2B5EF4-FFF2-40B4-BE49-F238E27FC236}">
                <a16:creationId xmlns:a16="http://schemas.microsoft.com/office/drawing/2014/main" id="{48E52C17-77FE-4175-9995-7CE40EC58608}"/>
              </a:ext>
            </a:extLst>
          </p:cNvPr>
          <p:cNvPicPr>
            <a:picLocks noChangeAspect="1"/>
          </p:cNvPicPr>
          <p:nvPr/>
        </p:nvPicPr>
        <p:blipFill>
          <a:blip r:embed="rId4"/>
          <a:stretch>
            <a:fillRect/>
          </a:stretch>
        </p:blipFill>
        <p:spPr>
          <a:xfrm>
            <a:off x="10324896" y="292100"/>
            <a:ext cx="1294018" cy="295158"/>
          </a:xfrm>
          <a:prstGeom prst="rect">
            <a:avLst/>
          </a:prstGeom>
        </p:spPr>
      </p:pic>
    </p:spTree>
    <p:extLst>
      <p:ext uri="{BB962C8B-B14F-4D97-AF65-F5344CB8AC3E}">
        <p14:creationId xmlns:p14="http://schemas.microsoft.com/office/powerpoint/2010/main" val="3948741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walking through a Ferguson Bath, Kitchen, and Lighting Gallery">
            <a:extLst>
              <a:ext uri="{FF2B5EF4-FFF2-40B4-BE49-F238E27FC236}">
                <a16:creationId xmlns:a16="http://schemas.microsoft.com/office/drawing/2014/main" id="{B2BA262E-B067-42DF-858F-DD98CC5DDB7E}"/>
              </a:ext>
            </a:extLst>
          </p:cNvPr>
          <p:cNvPicPr>
            <a:picLocks noChangeAspect="1"/>
          </p:cNvPicPr>
          <p:nvPr/>
        </p:nvPicPr>
        <p:blipFill rotWithShape="1">
          <a:blip r:embed="rId3"/>
          <a:srcRect l="23811"/>
          <a:stretch/>
        </p:blipFill>
        <p:spPr>
          <a:xfrm>
            <a:off x="0" y="0"/>
            <a:ext cx="9289001" cy="685800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72073628-CB39-41DA-838D-2D1FE970ABF5}"/>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For me, the main benefit is that my managers do not have to go to three different places to see the health of our database environment. I want to reinforce this over and over again because that’s what’s driving us.”</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Kristina Melo</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SQL Database Administrator</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Ferguson</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8" name="learning">
            <a:extLst>
              <a:ext uri="{FF2B5EF4-FFF2-40B4-BE49-F238E27FC236}">
                <a16:creationId xmlns:a16="http://schemas.microsoft.com/office/drawing/2014/main" id="{965EF176-B434-4F1D-B226-E974B458AC0F}"/>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11" name="Freeform: Shape 10">
              <a:extLst>
                <a:ext uri="{FF2B5EF4-FFF2-40B4-BE49-F238E27FC236}">
                  <a16:creationId xmlns:a16="http://schemas.microsoft.com/office/drawing/2014/main" id="{A39F1CC1-D8B5-4A67-9FCE-F7B82676BC9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25D52E0-A09F-4AD5-A806-673D2388B2B5}"/>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4" name="Graphic 3" descr="Ferguson logo">
            <a:extLst>
              <a:ext uri="{FF2B5EF4-FFF2-40B4-BE49-F238E27FC236}">
                <a16:creationId xmlns:a16="http://schemas.microsoft.com/office/drawing/2014/main" id="{41AA2EBD-096F-47D0-AE15-4823BC84E5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6199" y="362345"/>
            <a:ext cx="1375569" cy="179911"/>
          </a:xfrm>
          <a:prstGeom prst="rect">
            <a:avLst/>
          </a:prstGeom>
        </p:spPr>
      </p:pic>
    </p:spTree>
    <p:extLst>
      <p:ext uri="{BB962C8B-B14F-4D97-AF65-F5344CB8AC3E}">
        <p14:creationId xmlns:p14="http://schemas.microsoft.com/office/powerpoint/2010/main" val="1019887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African students">
            <a:extLst>
              <a:ext uri="{FF2B5EF4-FFF2-40B4-BE49-F238E27FC236}">
                <a16:creationId xmlns:a16="http://schemas.microsoft.com/office/drawing/2014/main" id="{BAFE6FC4-28B1-4E1E-B06F-7431FA3A2C33}"/>
              </a:ext>
            </a:extLst>
          </p:cNvPr>
          <p:cNvPicPr>
            <a:picLocks noChangeAspect="1"/>
          </p:cNvPicPr>
          <p:nvPr/>
        </p:nvPicPr>
        <p:blipFill>
          <a:blip r:embed="rId3"/>
          <a:stretch>
            <a:fillRect/>
          </a:stretch>
        </p:blipFill>
        <p:spPr>
          <a:xfrm>
            <a:off x="0" y="0"/>
            <a:ext cx="10972800" cy="685800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FB83E1BE-F5E8-404E-A5C1-D13D18930786}"/>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With Azure Arc, we can centrally manage multiple edge locations and help our customers grow and expand across</a:t>
            </a:r>
            <a:b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the continent, creating more jobs and economic opportunities along the way.”</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Calvin </a:t>
            </a:r>
            <a:r>
              <a:rPr kumimoji="0" lang="en-US" sz="1600" b="0" i="0" u="none" strike="noStrike" kern="1200" cap="none" spc="0" normalizeH="0" baseline="0" noProof="0" err="1">
                <a:ln>
                  <a:noFill/>
                </a:ln>
                <a:solidFill>
                  <a:schemeClr val="accent1"/>
                </a:solidFill>
                <a:effectLst/>
                <a:uLnTx/>
                <a:uFillTx/>
                <a:latin typeface="Segoe UI Semibold"/>
                <a:ea typeface="+mn-ea"/>
                <a:cs typeface="+mn-cs"/>
              </a:rPr>
              <a:t>Karundu</a:t>
            </a:r>
            <a:endParaRPr kumimoji="0" lang="en-US" sz="1600" b="0" i="0" u="none" strike="noStrike" kern="1200" cap="none" spc="0" normalizeH="0" baseline="0" noProof="0">
              <a:ln>
                <a:noFill/>
              </a:ln>
              <a:solidFill>
                <a:schemeClr val="accent1"/>
              </a:solidFill>
              <a:effectLst/>
              <a:uLnTx/>
              <a:uFillTx/>
              <a:latin typeface="Segoe UI Semibold"/>
              <a:ea typeface="+mn-ea"/>
              <a:cs typeface="+mn-cs"/>
            </a:endParaRP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Software engineer</a:t>
            </a:r>
            <a:endParaRPr kumimoji="0" lang="en-US" sz="1200" i="0" u="none" strike="noStrike" kern="1200" cap="none" spc="0" normalizeH="0" baseline="0" noProof="0">
              <a:ln>
                <a:noFill/>
              </a:ln>
              <a:solidFill>
                <a:schemeClr val="tx1"/>
              </a:solidFill>
              <a:effectLst/>
              <a:uLnTx/>
              <a:uFillTx/>
              <a:latin typeface="Segoe UI"/>
              <a:ea typeface="+mn-ea"/>
              <a:cs typeface="+mn-cs"/>
            </a:endParaRP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Africa’s Talking</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8" name="learning">
            <a:extLst>
              <a:ext uri="{FF2B5EF4-FFF2-40B4-BE49-F238E27FC236}">
                <a16:creationId xmlns:a16="http://schemas.microsoft.com/office/drawing/2014/main" id="{D4F982F0-3EC9-4901-86A2-B0DA1369D739}"/>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9" name="Freeform: Shape 8">
              <a:extLst>
                <a:ext uri="{FF2B5EF4-FFF2-40B4-BE49-F238E27FC236}">
                  <a16:creationId xmlns:a16="http://schemas.microsoft.com/office/drawing/2014/main" id="{E2E2DC61-F4EF-48B0-8C87-8954ADD82A0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AB33C558-48AB-40DF-80AF-F77C8B92CDBF}"/>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3" name="Picture 2" descr="Africa's Talking logo">
            <a:extLst>
              <a:ext uri="{FF2B5EF4-FFF2-40B4-BE49-F238E27FC236}">
                <a16:creationId xmlns:a16="http://schemas.microsoft.com/office/drawing/2014/main" id="{9D5F73AB-7657-423F-AD61-BF8D61C07168}"/>
              </a:ext>
            </a:extLst>
          </p:cNvPr>
          <p:cNvPicPr>
            <a:picLocks noChangeAspect="1"/>
          </p:cNvPicPr>
          <p:nvPr/>
        </p:nvPicPr>
        <p:blipFill>
          <a:blip r:embed="rId4"/>
          <a:stretch>
            <a:fillRect/>
          </a:stretch>
        </p:blipFill>
        <p:spPr>
          <a:xfrm>
            <a:off x="10565937" y="283938"/>
            <a:ext cx="1045040" cy="357412"/>
          </a:xfrm>
          <a:prstGeom prst="rect">
            <a:avLst/>
          </a:prstGeom>
        </p:spPr>
      </p:pic>
    </p:spTree>
    <p:extLst>
      <p:ext uri="{BB962C8B-B14F-4D97-AF65-F5344CB8AC3E}">
        <p14:creationId xmlns:p14="http://schemas.microsoft.com/office/powerpoint/2010/main" val="406130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octor using a tablet">
            <a:extLst>
              <a:ext uri="{FF2B5EF4-FFF2-40B4-BE49-F238E27FC236}">
                <a16:creationId xmlns:a16="http://schemas.microsoft.com/office/drawing/2014/main" id="{DC48C0E1-144D-4892-8B15-CCD5DCBEA614}"/>
              </a:ext>
            </a:extLst>
          </p:cNvPr>
          <p:cNvPicPr>
            <a:picLocks noChangeAspect="1"/>
          </p:cNvPicPr>
          <p:nvPr/>
        </p:nvPicPr>
        <p:blipFill>
          <a:blip r:embed="rId3"/>
          <a:stretch>
            <a:fillRect/>
          </a:stretch>
        </p:blipFill>
        <p:spPr>
          <a:xfrm>
            <a:off x="0" y="0"/>
            <a:ext cx="10286011" cy="6858000"/>
          </a:xfrm>
          <a:prstGeom prst="rect">
            <a:avLst/>
          </a:pr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EF638BC2-2C5A-45E9-AAED-08782B525DFC}"/>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Azure Arc is the key enabling technology for us to deliver software as a service to the edge within our customers' local on-premises networks.”</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Thomas </a:t>
            </a:r>
            <a:r>
              <a:rPr kumimoji="0" lang="en-US" sz="1600" b="0" i="0" u="none" strike="noStrike" kern="1200" cap="none" spc="0" normalizeH="0" baseline="0" noProof="0" err="1">
                <a:ln>
                  <a:noFill/>
                </a:ln>
                <a:solidFill>
                  <a:schemeClr val="accent1"/>
                </a:solidFill>
                <a:effectLst/>
                <a:uLnTx/>
                <a:uFillTx/>
                <a:latin typeface="Segoe UI Semibold"/>
                <a:ea typeface="+mn-ea"/>
                <a:cs typeface="+mn-cs"/>
              </a:rPr>
              <a:t>Gossler</a:t>
            </a:r>
            <a:endParaRPr kumimoji="0" lang="en-US" sz="1600" b="0" i="0" u="none" strike="noStrike" kern="1200" cap="none" spc="0" normalizeH="0" baseline="0" noProof="0">
              <a:ln>
                <a:noFill/>
              </a:ln>
              <a:solidFill>
                <a:schemeClr val="accent1"/>
              </a:solidFill>
              <a:effectLst/>
              <a:uLnTx/>
              <a:uFillTx/>
              <a:latin typeface="Segoe UI Semibold"/>
              <a:ea typeface="+mn-ea"/>
              <a:cs typeface="+mn-cs"/>
            </a:endParaRP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schemeClr val="tx1"/>
                </a:solidFill>
                <a:effectLst/>
                <a:uLnTx/>
                <a:uFillTx/>
                <a:latin typeface="Segoe UI"/>
                <a:ea typeface="+mn-ea"/>
                <a:cs typeface="+mn-cs"/>
              </a:rPr>
              <a:t>Chief Architect for Teamplay</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Siemens</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7" name="learning">
            <a:extLst>
              <a:ext uri="{FF2B5EF4-FFF2-40B4-BE49-F238E27FC236}">
                <a16:creationId xmlns:a16="http://schemas.microsoft.com/office/drawing/2014/main" id="{01FFEB56-1DA6-4038-BBEE-3A465CC53AD5}"/>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9942FA1F-4868-44A0-9922-734A1386A7CD}"/>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1217EEF-1E63-4FF5-B138-3BAFA1509CD2}"/>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2" name="Picture 11" descr="Siemens Healthineers logo">
            <a:extLst>
              <a:ext uri="{FF2B5EF4-FFF2-40B4-BE49-F238E27FC236}">
                <a16:creationId xmlns:a16="http://schemas.microsoft.com/office/drawing/2014/main" id="{1660E414-5B87-401E-A766-27B0DDFA10FD}"/>
              </a:ext>
            </a:extLst>
          </p:cNvPr>
          <p:cNvPicPr>
            <a:picLocks noChangeAspect="1"/>
          </p:cNvPicPr>
          <p:nvPr/>
        </p:nvPicPr>
        <p:blipFill>
          <a:blip r:embed="rId4"/>
          <a:stretch>
            <a:fillRect/>
          </a:stretch>
        </p:blipFill>
        <p:spPr>
          <a:xfrm>
            <a:off x="10286011" y="287651"/>
            <a:ext cx="1332903" cy="325887"/>
          </a:xfrm>
          <a:prstGeom prst="rect">
            <a:avLst/>
          </a:prstGeom>
        </p:spPr>
      </p:pic>
    </p:spTree>
    <p:extLst>
      <p:ext uri="{BB962C8B-B14F-4D97-AF65-F5344CB8AC3E}">
        <p14:creationId xmlns:p14="http://schemas.microsoft.com/office/powerpoint/2010/main" val="2406354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ronavirus Closure: Ford Ranger factory shut after employee tests positive  | Fox News">
            <a:extLst>
              <a:ext uri="{FF2B5EF4-FFF2-40B4-BE49-F238E27FC236}">
                <a16:creationId xmlns:a16="http://schemas.microsoft.com/office/drawing/2014/main" id="{008756A8-B8C3-4730-A2EF-4A93C0E9C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6" y="0"/>
            <a:ext cx="9963816" cy="6858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072DB296-9542-4DA7-AC60-2B783274DD9A}"/>
              </a:ext>
            </a:extLst>
          </p:cNvPr>
          <p:cNvSpPr txBox="1">
            <a:spLocks/>
          </p:cNvSpPr>
          <p:nvPr/>
        </p:nvSpPr>
        <p:spPr>
          <a:xfrm>
            <a:off x="6901049" y="2035414"/>
            <a:ext cx="4708340" cy="4124206"/>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“Ford welcomed the opportunity to participate in the private preview of Azure Arc enabled data services.  We are always looking at new and different tools to improve delivery speed of database services to our customers with on-premise metered consumption and self-service.”</a:t>
            </a: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Ford Motor Company</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9" name="learning">
            <a:extLst>
              <a:ext uri="{FF2B5EF4-FFF2-40B4-BE49-F238E27FC236}">
                <a16:creationId xmlns:a16="http://schemas.microsoft.com/office/drawing/2014/main" id="{63F734E9-5C65-45C1-80BE-DFE4E77088B0}"/>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11" name="Freeform: Shape 10">
              <a:extLst>
                <a:ext uri="{FF2B5EF4-FFF2-40B4-BE49-F238E27FC236}">
                  <a16:creationId xmlns:a16="http://schemas.microsoft.com/office/drawing/2014/main" id="{7E51E9F2-5564-41E8-A252-801752D055A7}"/>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790D9F1-F8A4-450B-BD7F-3CB162752678}"/>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4" name="Picture 3" descr="Logo, company name&#10;&#10;Description automatically generated">
            <a:extLst>
              <a:ext uri="{FF2B5EF4-FFF2-40B4-BE49-F238E27FC236}">
                <a16:creationId xmlns:a16="http://schemas.microsoft.com/office/drawing/2014/main" id="{D00A58D8-DA33-4C75-8ECA-4E89A299A1DD}"/>
              </a:ext>
            </a:extLst>
          </p:cNvPr>
          <p:cNvPicPr>
            <a:picLocks noChangeAspect="1"/>
          </p:cNvPicPr>
          <p:nvPr/>
        </p:nvPicPr>
        <p:blipFill>
          <a:blip r:embed="rId4"/>
          <a:stretch>
            <a:fillRect/>
          </a:stretch>
        </p:blipFill>
        <p:spPr>
          <a:xfrm>
            <a:off x="9799320" y="126951"/>
            <a:ext cx="2285714" cy="1142857"/>
          </a:xfrm>
          <a:prstGeom prst="rect">
            <a:avLst/>
          </a:prstGeom>
        </p:spPr>
      </p:pic>
    </p:spTree>
    <p:extLst>
      <p:ext uri="{BB962C8B-B14F-4D97-AF65-F5344CB8AC3E}">
        <p14:creationId xmlns:p14="http://schemas.microsoft.com/office/powerpoint/2010/main" val="897173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2" descr="See the source image">
            <a:extLst>
              <a:ext uri="{FF2B5EF4-FFF2-40B4-BE49-F238E27FC236}">
                <a16:creationId xmlns:a16="http://schemas.microsoft.com/office/drawing/2014/main" id="{BA5CE34E-6B4B-426A-8BB4-D62459344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3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1">
            <a:extLst>
              <a:ext uri="{FF2B5EF4-FFF2-40B4-BE49-F238E27FC236}">
                <a16:creationId xmlns:a16="http://schemas.microsoft.com/office/drawing/2014/main" id="{6AC40C80-8B0E-4E91-856A-B7981883FCFB}"/>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
            <a:extLst>
              <a:ext uri="{FF2B5EF4-FFF2-40B4-BE49-F238E27FC236}">
                <a16:creationId xmlns:a16="http://schemas.microsoft.com/office/drawing/2014/main" id="{63F319FE-FFD6-4941-B182-5E27AC7DE735}"/>
              </a:ext>
            </a:extLst>
          </p:cNvPr>
          <p:cNvSpPr txBox="1">
            <a:spLocks/>
          </p:cNvSpPr>
          <p:nvPr/>
        </p:nvSpPr>
        <p:spPr>
          <a:xfrm>
            <a:off x="6901049" y="2035414"/>
            <a:ext cx="4708340" cy="2585323"/>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With Azure Arc we are able to distribute solutions and workloads across multiple clouds and data centers to support our clients that would have otherwise been bound to a data center.”</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Aram </a:t>
            </a:r>
            <a:r>
              <a:rPr kumimoji="0" lang="en-US" sz="1600" b="0" i="0" u="none" strike="noStrike" kern="1200" cap="none" spc="0" normalizeH="0" baseline="0" noProof="0" err="1">
                <a:ln>
                  <a:noFill/>
                </a:ln>
                <a:solidFill>
                  <a:schemeClr val="accent1"/>
                </a:solidFill>
                <a:effectLst/>
                <a:uLnTx/>
                <a:uFillTx/>
                <a:latin typeface="Segoe UI Semibold"/>
                <a:ea typeface="+mn-ea"/>
                <a:cs typeface="+mn-cs"/>
              </a:rPr>
              <a:t>Lauxtermann</a:t>
            </a:r>
            <a:endParaRPr kumimoji="0" lang="en-US" sz="1600" b="0" i="0" u="none" strike="noStrike" kern="1200" cap="none" spc="0" normalizeH="0" baseline="0" noProof="0">
              <a:ln>
                <a:noFill/>
              </a:ln>
              <a:solidFill>
                <a:schemeClr val="accent1"/>
              </a:solidFill>
              <a:effectLst/>
              <a:uLnTx/>
              <a:uFillTx/>
              <a:latin typeface="Segoe UI Semibold"/>
              <a:ea typeface="+mn-ea"/>
              <a:cs typeface="+mn-cs"/>
            </a:endParaRP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schemeClr val="tx1"/>
                </a:solidFill>
                <a:effectLst/>
                <a:uLnTx/>
                <a:uFillTx/>
                <a:latin typeface="Segoe UI"/>
                <a:ea typeface="+mn-ea"/>
                <a:cs typeface="+mn-cs"/>
              </a:rPr>
              <a:t>Director, Cloud</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solidFill>
                  <a:schemeClr val="tx1"/>
                </a:solidFill>
                <a:latin typeface="Segoe UI"/>
              </a:rPr>
              <a:t>KPMG</a:t>
            </a:r>
            <a:endParaRPr kumimoji="0" lang="en-US" sz="1200" i="0" u="none" strike="noStrike" kern="1200" cap="none" spc="0" normalizeH="0" baseline="0" noProof="0">
              <a:ln>
                <a:noFill/>
              </a:ln>
              <a:solidFill>
                <a:schemeClr val="tx1"/>
              </a:solidFill>
              <a:effectLst/>
              <a:uLnTx/>
              <a:uFillTx/>
              <a:latin typeface="Segoe UI"/>
              <a:ea typeface="+mn-ea"/>
              <a:cs typeface="+mn-cs"/>
            </a:endParaRPr>
          </a:p>
        </p:txBody>
      </p:sp>
      <p:grpSp>
        <p:nvGrpSpPr>
          <p:cNvPr id="7" name="learning">
            <a:extLst>
              <a:ext uri="{FF2B5EF4-FFF2-40B4-BE49-F238E27FC236}">
                <a16:creationId xmlns:a16="http://schemas.microsoft.com/office/drawing/2014/main" id="{96D3E5FE-55FF-419A-B2C5-23F21F7004FF}"/>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8" name="Freeform: Shape 7">
              <a:extLst>
                <a:ext uri="{FF2B5EF4-FFF2-40B4-BE49-F238E27FC236}">
                  <a16:creationId xmlns:a16="http://schemas.microsoft.com/office/drawing/2014/main" id="{4831BFE0-B382-4541-96D1-8A66343B17FA}"/>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41125D77-21BF-4C35-B857-4EFB6A22134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13" name="Picture 12" descr="KPMG logo">
            <a:extLst>
              <a:ext uri="{FF2B5EF4-FFF2-40B4-BE49-F238E27FC236}">
                <a16:creationId xmlns:a16="http://schemas.microsoft.com/office/drawing/2014/main" id="{67775F06-7A37-437F-BEEE-C7513162D8B5}"/>
              </a:ext>
            </a:extLst>
          </p:cNvPr>
          <p:cNvPicPr>
            <a:picLocks noChangeAspect="1"/>
          </p:cNvPicPr>
          <p:nvPr/>
        </p:nvPicPr>
        <p:blipFill>
          <a:blip r:embed="rId3"/>
          <a:stretch>
            <a:fillRect/>
          </a:stretch>
        </p:blipFill>
        <p:spPr>
          <a:xfrm>
            <a:off x="10762729" y="284160"/>
            <a:ext cx="857063" cy="353631"/>
          </a:xfrm>
          <a:prstGeom prst="rect">
            <a:avLst/>
          </a:prstGeom>
        </p:spPr>
      </p:pic>
    </p:spTree>
    <p:extLst>
      <p:ext uri="{BB962C8B-B14F-4D97-AF65-F5344CB8AC3E}">
        <p14:creationId xmlns:p14="http://schemas.microsoft.com/office/powerpoint/2010/main" val="36890238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16F2790A-9B1F-4300-B40D-3A7E96E33569}"/>
              </a:ext>
              <a:ext uri="{C183D7F6-B498-43B3-948B-1728B52AA6E4}">
                <adec:decorative xmlns:adec="http://schemas.microsoft.com/office/drawing/2017/decorative" val="1"/>
              </a:ext>
            </a:extLst>
          </p:cNvPr>
          <p:cNvPicPr>
            <a:picLocks noGrp="1" noChangeAspect="1"/>
          </p:cNvPicPr>
          <p:nvPr>
            <p:ph type="pic" sz="quarter" idx="4294967295"/>
          </p:nvPr>
        </p:nvPicPr>
        <p:blipFill>
          <a:blip r:embed="rId3" cstate="print">
            <a:extLst>
              <a:ext uri="{28A0092B-C50C-407E-A947-70E740481C1C}">
                <a14:useLocalDpi xmlns:a14="http://schemas.microsoft.com/office/drawing/2010/main"/>
              </a:ext>
            </a:extLst>
          </a:blip>
          <a:srcRect/>
          <a:stretch>
            <a:fillRect/>
          </a:stretch>
        </p:blipFill>
        <p:spPr>
          <a:xfrm>
            <a:off x="0" y="0"/>
            <a:ext cx="6842125" cy="6858000"/>
          </a:xfrm>
          <a:custGeom>
            <a:avLst/>
            <a:gdLst>
              <a:gd name="connsiteX0" fmla="*/ 0 w 12179255"/>
              <a:gd name="connsiteY0" fmla="*/ 0 h 6868138"/>
              <a:gd name="connsiteX1" fmla="*/ 12179255 w 12179255"/>
              <a:gd name="connsiteY1" fmla="*/ 0 h 6868138"/>
              <a:gd name="connsiteX2" fmla="*/ 12179255 w 12179255"/>
              <a:gd name="connsiteY2" fmla="*/ 6868138 h 6868138"/>
              <a:gd name="connsiteX3" fmla="*/ 0 w 12179255"/>
              <a:gd name="connsiteY3" fmla="*/ 6868138 h 6868138"/>
            </a:gdLst>
            <a:ahLst/>
            <a:cxnLst>
              <a:cxn ang="0">
                <a:pos x="connsiteX0" y="connsiteY0"/>
              </a:cxn>
              <a:cxn ang="0">
                <a:pos x="connsiteX1" y="connsiteY1"/>
              </a:cxn>
              <a:cxn ang="0">
                <a:pos x="connsiteX2" y="connsiteY2"/>
              </a:cxn>
              <a:cxn ang="0">
                <a:pos x="connsiteX3" y="connsiteY3"/>
              </a:cxn>
            </a:cxnLst>
            <a:rect l="l" t="t" r="r" b="b"/>
            <a:pathLst>
              <a:path w="12179255" h="6868138">
                <a:moveTo>
                  <a:pt x="0" y="0"/>
                </a:moveTo>
                <a:lnTo>
                  <a:pt x="12179255" y="0"/>
                </a:lnTo>
                <a:lnTo>
                  <a:pt x="12179255" y="6868138"/>
                </a:lnTo>
                <a:lnTo>
                  <a:pt x="0" y="6868138"/>
                </a:lnTo>
                <a:close/>
              </a:path>
            </a:pathLst>
          </a:custGeom>
        </p:spPr>
      </p:pic>
      <p:sp>
        <p:nvSpPr>
          <p:cNvPr id="16" name="Rectangle 11">
            <a:extLst>
              <a:ext uri="{FF2B5EF4-FFF2-40B4-BE49-F238E27FC236}">
                <a16:creationId xmlns:a16="http://schemas.microsoft.com/office/drawing/2014/main" id="{E03667DA-C044-462C-8C4B-64E55A034966}"/>
              </a:ext>
              <a:ext uri="{C183D7F6-B498-43B3-948B-1728B52AA6E4}">
                <adec:decorative xmlns:adec="http://schemas.microsoft.com/office/drawing/2017/decorative" val="1"/>
              </a:ext>
            </a:extLst>
          </p:cNvPr>
          <p:cNvSpPr/>
          <p:nvPr/>
        </p:nvSpPr>
        <p:spPr bwMode="auto">
          <a:xfrm>
            <a:off x="5532699" y="0"/>
            <a:ext cx="6659301" cy="6858000"/>
          </a:xfrm>
          <a:custGeom>
            <a:avLst/>
            <a:gdLst>
              <a:gd name="connsiteX0" fmla="*/ 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0 w 6543675"/>
              <a:gd name="connsiteY4" fmla="*/ 0 h 6858000"/>
              <a:gd name="connsiteX0" fmla="*/ 2047875 w 6543675"/>
              <a:gd name="connsiteY0" fmla="*/ 85725 h 6858000"/>
              <a:gd name="connsiteX1" fmla="*/ 6543675 w 6543675"/>
              <a:gd name="connsiteY1" fmla="*/ 0 h 6858000"/>
              <a:gd name="connsiteX2" fmla="*/ 6543675 w 6543675"/>
              <a:gd name="connsiteY2" fmla="*/ 6858000 h 6858000"/>
              <a:gd name="connsiteX3" fmla="*/ 0 w 6543675"/>
              <a:gd name="connsiteY3" fmla="*/ 6858000 h 6858000"/>
              <a:gd name="connsiteX4" fmla="*/ 2047875 w 6543675"/>
              <a:gd name="connsiteY4" fmla="*/ 85725 h 6858000"/>
              <a:gd name="connsiteX0" fmla="*/ 1219200 w 6543675"/>
              <a:gd name="connsiteY0" fmla="*/ 0 h 6858000"/>
              <a:gd name="connsiteX1" fmla="*/ 6543675 w 6543675"/>
              <a:gd name="connsiteY1" fmla="*/ 0 h 6858000"/>
              <a:gd name="connsiteX2" fmla="*/ 6543675 w 6543675"/>
              <a:gd name="connsiteY2" fmla="*/ 6858000 h 6858000"/>
              <a:gd name="connsiteX3" fmla="*/ 0 w 6543675"/>
              <a:gd name="connsiteY3" fmla="*/ 6858000 h 6858000"/>
              <a:gd name="connsiteX4" fmla="*/ 1219200 w 654367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3675" h="6858000">
                <a:moveTo>
                  <a:pt x="1219200" y="0"/>
                </a:moveTo>
                <a:lnTo>
                  <a:pt x="6543675" y="0"/>
                </a:lnTo>
                <a:lnTo>
                  <a:pt x="6543675" y="6858000"/>
                </a:lnTo>
                <a:lnTo>
                  <a:pt x="0" y="6858000"/>
                </a:lnTo>
                <a:lnTo>
                  <a:pt x="121920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072DB296-9542-4DA7-AC60-2B783274DD9A}"/>
              </a:ext>
            </a:extLst>
          </p:cNvPr>
          <p:cNvSpPr txBox="1">
            <a:spLocks/>
          </p:cNvSpPr>
          <p:nvPr/>
        </p:nvSpPr>
        <p:spPr>
          <a:xfrm>
            <a:off x="6901049" y="2035414"/>
            <a:ext cx="4708340" cy="4124206"/>
          </a:xfrm>
          <a:prstGeom prst="rect">
            <a:avLst/>
          </a:prstGeom>
        </p:spPr>
        <p:txBody>
          <a:bodyPr vert="horz" wrap="square" lIns="0" tIns="0" rIns="0" bIns="0" rtlCol="0">
            <a:no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We are excited to see Microsoft</a:t>
            </a:r>
            <a:b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bringing Azure data services and management to any infrastructure. Through our partnership with Microsoft we hope to deliver a true “as-a-service” experience across environments to help manage both the databases and the underlying infrastructure and offer a consistent experience across on</a:t>
            </a:r>
            <a:b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br>
            <a:r>
              <a:rPr kumimoji="0" lang="en-US" sz="2000" b="0" i="0" u="none" strike="noStrike" kern="1200" cap="none" spc="0" normalizeH="0" baseline="0" noProof="0">
                <a:ln>
                  <a:noFill/>
                </a:ln>
                <a:solidFill>
                  <a:schemeClr val="tx1"/>
                </a:solidFill>
                <a:effectLst/>
                <a:uLnTx/>
                <a:uFillTx/>
                <a:latin typeface="Segoe UI" panose="020B0502040204020203" pitchFamily="34" charset="0"/>
                <a:ea typeface="Calibri" panose="020F0502020204030204" pitchFamily="34" charset="0"/>
                <a:cs typeface="+mn-cs"/>
              </a:rPr>
              <a:t>premises and the cloud.”</a:t>
            </a:r>
          </a:p>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 </a:t>
            </a:r>
          </a:p>
          <a:p>
            <a:pPr marR="0" lvl="2"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Semibold"/>
                <a:ea typeface="+mn-ea"/>
                <a:cs typeface="+mn-cs"/>
              </a:rPr>
              <a:t>Erik Vogel </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schemeClr val="tx1"/>
                </a:solidFill>
                <a:effectLst/>
                <a:uLnTx/>
                <a:uFillTx/>
                <a:latin typeface="Segoe UI"/>
                <a:ea typeface="+mn-ea"/>
                <a:cs typeface="+mn-cs"/>
              </a:rPr>
              <a:t>VP, Customer Success</a:t>
            </a:r>
          </a:p>
          <a:p>
            <a:pPr marR="0" lvl="4"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solidFill>
                  <a:schemeClr val="tx1"/>
                </a:solidFill>
                <a:effectLst/>
                <a:uLnTx/>
                <a:uFillTx/>
                <a:latin typeface="Segoe UI"/>
                <a:ea typeface="+mn-ea"/>
                <a:cs typeface="+mn-cs"/>
              </a:rPr>
              <a:t>Hybrid Cloud Software and Services</a:t>
            </a:r>
            <a:br>
              <a:rPr kumimoji="0" lang="en-US" sz="1200" i="0" u="none" strike="noStrike" kern="1200" cap="none" spc="0" normalizeH="0" baseline="0" noProof="0">
                <a:ln>
                  <a:noFill/>
                </a:ln>
                <a:solidFill>
                  <a:schemeClr val="tx1"/>
                </a:solidFill>
                <a:effectLst/>
                <a:uLnTx/>
                <a:uFillTx/>
                <a:latin typeface="Segoe UI"/>
                <a:ea typeface="+mn-ea"/>
                <a:cs typeface="+mn-cs"/>
              </a:rPr>
            </a:br>
            <a:r>
              <a:rPr kumimoji="0" lang="en-US" sz="1200" i="0" u="none" strike="noStrike" kern="1200" cap="none" spc="0" normalizeH="0" baseline="0" noProof="0">
                <a:ln>
                  <a:noFill/>
                </a:ln>
                <a:solidFill>
                  <a:schemeClr val="tx1"/>
                </a:solidFill>
                <a:effectLst/>
                <a:uLnTx/>
                <a:uFillTx/>
                <a:latin typeface="Segoe UI"/>
                <a:ea typeface="+mn-ea"/>
                <a:cs typeface="+mn-cs"/>
              </a:rPr>
              <a:t>Hewlett Packard Enterprise </a:t>
            </a:r>
          </a:p>
        </p:txBody>
      </p:sp>
      <p:grpSp>
        <p:nvGrpSpPr>
          <p:cNvPr id="9" name="learning">
            <a:extLst>
              <a:ext uri="{FF2B5EF4-FFF2-40B4-BE49-F238E27FC236}">
                <a16:creationId xmlns:a16="http://schemas.microsoft.com/office/drawing/2014/main" id="{63F734E9-5C65-45C1-80BE-DFE4E77088B0}"/>
              </a:ext>
              <a:ext uri="{C183D7F6-B498-43B3-948B-1728B52AA6E4}">
                <adec:decorative xmlns:adec="http://schemas.microsoft.com/office/drawing/2017/decorative" val="1"/>
              </a:ext>
            </a:extLst>
          </p:cNvPr>
          <p:cNvGrpSpPr>
            <a:grpSpLocks noChangeAspect="1"/>
          </p:cNvGrpSpPr>
          <p:nvPr/>
        </p:nvGrpSpPr>
        <p:grpSpPr>
          <a:xfrm rot="10800000" flipH="1">
            <a:off x="6901049" y="1697416"/>
            <a:ext cx="263380" cy="205437"/>
            <a:chOff x="7383299" y="4598006"/>
            <a:chExt cx="476250" cy="371475"/>
          </a:xfrm>
          <a:solidFill>
            <a:schemeClr val="accent1"/>
          </a:solidFill>
        </p:grpSpPr>
        <p:sp>
          <p:nvSpPr>
            <p:cNvPr id="11" name="Freeform: Shape 10">
              <a:extLst>
                <a:ext uri="{FF2B5EF4-FFF2-40B4-BE49-F238E27FC236}">
                  <a16:creationId xmlns:a16="http://schemas.microsoft.com/office/drawing/2014/main" id="{7E51E9F2-5564-41E8-A252-801752D055A7}"/>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790D9F1-F8A4-450B-BD7F-3CB162752678}"/>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8" name="Group 7" descr="Hewlett Packard Enterprise logo">
            <a:extLst>
              <a:ext uri="{FF2B5EF4-FFF2-40B4-BE49-F238E27FC236}">
                <a16:creationId xmlns:a16="http://schemas.microsoft.com/office/drawing/2014/main" id="{07768153-FC5D-4E31-BAAB-A7FF68ACBF4E}"/>
              </a:ext>
            </a:extLst>
          </p:cNvPr>
          <p:cNvGrpSpPr/>
          <p:nvPr/>
        </p:nvGrpSpPr>
        <p:grpSpPr>
          <a:xfrm>
            <a:off x="10541001" y="292100"/>
            <a:ext cx="1068388" cy="445875"/>
            <a:chOff x="0" y="8555416"/>
            <a:chExt cx="12192000" cy="5088140"/>
          </a:xfrm>
        </p:grpSpPr>
        <p:pic>
          <p:nvPicPr>
            <p:cNvPr id="6" name="Picture 5" descr="A close up of a sign&#10;&#10;Description automatically generated">
              <a:extLst>
                <a:ext uri="{FF2B5EF4-FFF2-40B4-BE49-F238E27FC236}">
                  <a16:creationId xmlns:a16="http://schemas.microsoft.com/office/drawing/2014/main" id="{5A3977D1-895D-4221-81C7-8DA35B156F19}"/>
                </a:ext>
              </a:extLst>
            </p:cNvPr>
            <p:cNvPicPr>
              <a:picLocks noChangeAspect="1"/>
            </p:cNvPicPr>
            <p:nvPr/>
          </p:nvPicPr>
          <p:blipFill rotWithShape="1">
            <a:blip r:embed="rId4"/>
            <a:srcRect b="70461"/>
            <a:stretch/>
          </p:blipFill>
          <p:spPr>
            <a:xfrm>
              <a:off x="0" y="8555416"/>
              <a:ext cx="12192000" cy="1502984"/>
            </a:xfrm>
            <a:prstGeom prst="rect">
              <a:avLst/>
            </a:prstGeom>
          </p:spPr>
        </p:pic>
        <p:pic>
          <p:nvPicPr>
            <p:cNvPr id="15" name="Picture 14" descr="A close up of a sign&#10;&#10;Description automatically generated">
              <a:extLst>
                <a:ext uri="{FF2B5EF4-FFF2-40B4-BE49-F238E27FC236}">
                  <a16:creationId xmlns:a16="http://schemas.microsoft.com/office/drawing/2014/main" id="{0B832A90-FF41-4D2C-9F06-0D46B522CE1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t="29539"/>
            <a:stretch/>
          </p:blipFill>
          <p:spPr>
            <a:xfrm>
              <a:off x="0" y="10058400"/>
              <a:ext cx="12192000" cy="3585156"/>
            </a:xfrm>
            <a:prstGeom prst="rect">
              <a:avLst/>
            </a:prstGeom>
          </p:spPr>
        </p:pic>
      </p:grpSp>
    </p:spTree>
    <p:extLst>
      <p:ext uri="{BB962C8B-B14F-4D97-AF65-F5344CB8AC3E}">
        <p14:creationId xmlns:p14="http://schemas.microsoft.com/office/powerpoint/2010/main" val="2041724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enabled servers pricing</a:t>
            </a:r>
          </a:p>
        </p:txBody>
      </p:sp>
      <p:sp>
        <p:nvSpPr>
          <p:cNvPr id="17" name="TextBox 16">
            <a:extLst>
              <a:ext uri="{FF2B5EF4-FFF2-40B4-BE49-F238E27FC236}">
                <a16:creationId xmlns:a16="http://schemas.microsoft.com/office/drawing/2014/main" id="{5B7FC2CB-2DA7-49DE-A9D7-5A5260E25949}"/>
              </a:ext>
            </a:extLst>
          </p:cNvPr>
          <p:cNvSpPr txBox="1"/>
          <p:nvPr/>
        </p:nvSpPr>
        <p:spPr>
          <a:xfrm>
            <a:off x="3642204" y="4086265"/>
            <a:ext cx="4907592" cy="142237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sp>
        <p:nvSpPr>
          <p:cNvPr id="18" name="TextBox 17">
            <a:extLst>
              <a:ext uri="{FF2B5EF4-FFF2-40B4-BE49-F238E27FC236}">
                <a16:creationId xmlns:a16="http://schemas.microsoft.com/office/drawing/2014/main" id="{E1799702-70BD-4873-A9A7-8841029FFA5C}"/>
              </a:ext>
            </a:extLst>
          </p:cNvPr>
          <p:cNvSpPr txBox="1"/>
          <p:nvPr/>
        </p:nvSpPr>
        <p:spPr>
          <a:xfrm>
            <a:off x="3642204" y="2800951"/>
            <a:ext cx="4907592" cy="128531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9" name="Graphic 18" descr="Azure Arc logo">
            <a:extLst>
              <a:ext uri="{FF2B5EF4-FFF2-40B4-BE49-F238E27FC236}">
                <a16:creationId xmlns:a16="http://schemas.microsoft.com/office/drawing/2014/main" id="{AE1529E4-BDBF-4474-AE31-0EDF40FE0B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0977" y="3171665"/>
            <a:ext cx="514669" cy="514669"/>
          </a:xfrm>
          <a:prstGeom prst="rect">
            <a:avLst/>
          </a:prstGeom>
        </p:spPr>
      </p:pic>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344360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B71FA1-643A-4205-8B4A-A8C50DF39B95}"/>
              </a:ext>
            </a:extLst>
          </p:cNvPr>
          <p:cNvSpPr txBox="1"/>
          <p:nvPr/>
        </p:nvSpPr>
        <p:spPr>
          <a:xfrm>
            <a:off x="7837488" y="3101206"/>
            <a:ext cx="3383280" cy="684803"/>
          </a:xfrm>
          <a:prstGeom prst="rect">
            <a:avLst/>
          </a:prstGeom>
          <a:noFill/>
        </p:spPr>
        <p:txBody>
          <a:bodyPr wrap="square" anchor="ctr">
            <a:spAutoFit/>
          </a:bodyPr>
          <a:lstStyle>
            <a:defPPr>
              <a:defRPr lang="en-US"/>
            </a:defPPr>
            <a:lvl1pPr marR="0" lvl="0" algn="ctr" fontAlgn="auto">
              <a:lnSpc>
                <a:spcPct val="100000"/>
              </a:lnSpc>
              <a:spcBef>
                <a:spcPts val="0"/>
              </a:spcBef>
              <a:spcAft>
                <a:spcPts val="300"/>
              </a:spcAft>
              <a:buClrTx/>
              <a:buSzTx/>
              <a:tabLst/>
              <a:defRPr sz="1200">
                <a:solidFill>
                  <a:srgbClr val="50E6FF"/>
                </a:solidFill>
                <a:latin typeface="Segoe UI Semibold"/>
                <a:cs typeface="Segoe UI" pitchFamily="34" charset="0"/>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spTree>
    <p:extLst>
      <p:ext uri="{BB962C8B-B14F-4D97-AF65-F5344CB8AC3E}">
        <p14:creationId xmlns:p14="http://schemas.microsoft.com/office/powerpoint/2010/main" val="2995037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8"/>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8"/>
                                        </p:tgtEl>
                                      </p:cBhvr>
                                      <p:by x="105000" y="105000"/>
                                    </p:animScale>
                                  </p:childTnLst>
                                </p:cTn>
                              </p:par>
                              <p:par>
                                <p:cTn id="11" presetID="2" presetClass="entr" presetSubtype="2" decel="100000" fill="hold" nodeType="withEffect">
                                  <p:stCondLst>
                                    <p:cond delay="14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1+#ppt_w/2"/>
                                          </p:val>
                                        </p:tav>
                                        <p:tav tm="100000">
                                          <p:val>
                                            <p:strVal val="#ppt_x"/>
                                          </p:val>
                                        </p:tav>
                                      </p:tavLst>
                                    </p:anim>
                                    <p:anim calcmode="lin" valueType="num">
                                      <p:cBhvr additive="base">
                                        <p:cTn id="14" dur="75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2" decel="100000" fill="hold" grpId="0" nodeType="withEffect">
                                  <p:stCondLst>
                                    <p:cond delay="17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1+#ppt_w/2"/>
                                          </p:val>
                                        </p:tav>
                                        <p:tav tm="100000">
                                          <p:val>
                                            <p:strVal val="#ppt_x"/>
                                          </p:val>
                                        </p:tav>
                                      </p:tavLst>
                                    </p:anim>
                                    <p:anim calcmode="lin" valueType="num">
                                      <p:cBhvr additive="base">
                                        <p:cTn id="18" dur="75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nodeType="withEffect">
                                  <p:stCondLst>
                                    <p:cond delay="1250"/>
                                  </p:stCondLst>
                                  <p:childTnLst>
                                    <p:set>
                                      <p:cBhvr>
                                        <p:cTn id="20" dur="1" fill="hold">
                                          <p:stCondLst>
                                            <p:cond delay="0"/>
                                          </p:stCondLst>
                                        </p:cTn>
                                        <p:tgtEl>
                                          <p:spTgt spid="19"/>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750" fill="hold"/>
                                        <p:tgtEl>
                                          <p:spTgt spid="19"/>
                                        </p:tgtEl>
                                      </p:cBhvr>
                                      <p:by x="0" y="0"/>
                                    </p:animScale>
                                  </p:childTnLst>
                                </p:cTn>
                              </p:par>
                              <p:par>
                                <p:cTn id="23" presetID="6" presetClass="emph" presetSubtype="0" accel="100000" autoRev="1" fill="hold" nodeType="withEffect">
                                  <p:stCondLst>
                                    <p:cond delay="1750"/>
                                  </p:stCondLst>
                                  <p:childTnLst>
                                    <p:animScale>
                                      <p:cBhvr>
                                        <p:cTn id="24" dur="250" fill="hold"/>
                                        <p:tgtEl>
                                          <p:spTgt spid="19"/>
                                        </p:tgtEl>
                                      </p:cBhvr>
                                      <p:by x="105000" y="105000"/>
                                    </p:animScale>
                                  </p:childTnLst>
                                </p:cTn>
                              </p:par>
                              <p:par>
                                <p:cTn id="25" presetID="35" presetClass="path" presetSubtype="0" decel="100000" fill="hold" grpId="3" nodeType="withEffect">
                                  <p:stCondLst>
                                    <p:cond delay="1750"/>
                                  </p:stCondLst>
                                  <p:childTnLst>
                                    <p:animMotion origin="layout" path="M 0 -3.33333E-6 L -0.17357 -3.33333E-6 " pathEditMode="relative" rAng="0" ptsTypes="AA">
                                      <p:cBhvr>
                                        <p:cTn id="26" dur="750" fill="hold"/>
                                        <p:tgtEl>
                                          <p:spTgt spid="18"/>
                                        </p:tgtEl>
                                        <p:attrNameLst>
                                          <p:attrName>ppt_x</p:attrName>
                                          <p:attrName>ppt_y</p:attrName>
                                        </p:attrNameLst>
                                      </p:cBhvr>
                                      <p:rCtr x="-8659" y="0"/>
                                    </p:animMotion>
                                  </p:childTnLst>
                                </p:cTn>
                              </p:par>
                              <p:par>
                                <p:cTn id="27" presetID="35" presetClass="path" presetSubtype="0" decel="100000" fill="hold" nodeType="withEffect">
                                  <p:stCondLst>
                                    <p:cond delay="1750"/>
                                  </p:stCondLst>
                                  <p:childTnLst>
                                    <p:animMotion origin="layout" path="M 0 -3.33333E-6 L -0.17357 -3.33333E-6 " pathEditMode="relative" rAng="0" ptsTypes="AA">
                                      <p:cBhvr>
                                        <p:cTn id="28" dur="750" fill="hold"/>
                                        <p:tgtEl>
                                          <p:spTgt spid="19"/>
                                        </p:tgtEl>
                                        <p:attrNameLst>
                                          <p:attrName>ppt_x</p:attrName>
                                          <p:attrName>ppt_y</p:attrName>
                                        </p:attrNameLst>
                                      </p:cBhvr>
                                      <p:rCtr x="-8659" y="0"/>
                                    </p:animMotion>
                                  </p:childTnLst>
                                </p:cTn>
                              </p:par>
                              <p:par>
                                <p:cTn id="29" presetID="35" presetClass="path" presetSubtype="0" decel="100000" fill="hold" grpId="0" nodeType="withEffect">
                                  <p:stCondLst>
                                    <p:cond delay="1750"/>
                                  </p:stCondLst>
                                  <p:childTnLst>
                                    <p:animMotion origin="layout" path="M 0 -3.33333E-6 L -0.17357 -3.33333E-6 " pathEditMode="relative" rAng="0" ptsTypes="AA">
                                      <p:cBhvr>
                                        <p:cTn id="30" dur="750" fill="hold"/>
                                        <p:tgtEl>
                                          <p:spTgt spid="17"/>
                                        </p:tgtEl>
                                        <p:attrNameLst>
                                          <p:attrName>ppt_x</p:attrName>
                                          <p:attrName>ppt_y</p:attrName>
                                        </p:attrNameLst>
                                      </p:cBhvr>
                                      <p:rCtr x="-86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P spid="18" grpId="2" animBg="1"/>
      <p:bldP spid="18" grpId="3"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6BA205-B109-4141-B0F2-2F1A67772098}"/>
              </a:ext>
            </a:extLst>
          </p:cNvPr>
          <p:cNvSpPr txBox="1"/>
          <p:nvPr/>
        </p:nvSpPr>
        <p:spPr>
          <a:xfrm>
            <a:off x="4299323" y="752411"/>
            <a:ext cx="3593355" cy="664797"/>
          </a:xfrm>
          <a:prstGeom prst="rect">
            <a:avLst/>
          </a:prstGeom>
          <a:noFill/>
        </p:spPr>
        <p:txBody>
          <a:bodyPr wrap="none" lIns="0" tIns="0" rIns="0" bIns="0" rtlCol="0">
            <a:spAutoFit/>
          </a:body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US" sz="4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Azure Hybrid</a:t>
            </a:r>
          </a:p>
        </p:txBody>
      </p:sp>
      <p:sp>
        <p:nvSpPr>
          <p:cNvPr id="6" name="TextBox 5">
            <a:extLst>
              <a:ext uri="{FF2B5EF4-FFF2-40B4-BE49-F238E27FC236}">
                <a16:creationId xmlns:a16="http://schemas.microsoft.com/office/drawing/2014/main" id="{ADFD6C39-60B1-4E6E-B31A-A3E509E1ABCD}"/>
              </a:ext>
            </a:extLst>
          </p:cNvPr>
          <p:cNvSpPr txBox="1"/>
          <p:nvPr/>
        </p:nvSpPr>
        <p:spPr>
          <a:xfrm>
            <a:off x="4403197" y="1608754"/>
            <a:ext cx="3385607" cy="249299"/>
          </a:xfrm>
          <a:prstGeom prst="rect">
            <a:avLst/>
          </a:prstGeom>
          <a:noFill/>
        </p:spPr>
        <p:txBody>
          <a:bodyPr wrap="none" lIns="0" tIns="0" rIns="0" bIns="0" rtlCol="0">
            <a:spAutoFit/>
          </a:bodyPr>
          <a:lstStyle/>
          <a:p>
            <a:pPr marL="0" marR="0" lvl="0" indent="0" algn="ctr" defTabSz="913742" rtl="0" eaLnBrk="1" fontAlgn="auto" latinLnBrk="0" hangingPunct="1">
              <a:lnSpc>
                <a:spcPct val="90000"/>
              </a:lnSpc>
              <a:spcBef>
                <a:spcPts val="0"/>
              </a:spcBef>
              <a:spcAft>
                <a:spcPts val="588"/>
              </a:spcAft>
              <a:buClrTx/>
              <a:buSzTx/>
              <a:buFontTx/>
              <a:buNone/>
              <a:tabLst/>
              <a:defRPr/>
            </a:pPr>
            <a:r>
              <a:rPr kumimoji="0" lang="en-US" sz="18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Segoe UI Semibold" panose="020B0702040204020203" pitchFamily="34" charset="0"/>
              </a:rPr>
              <a:t>Innovation anywhere with Azure</a:t>
            </a:r>
            <a:endParaRPr kumimoji="0" lang="en-US" sz="1800" b="0" i="0" u="none" strike="noStrike" kern="1200" cap="none" spc="0" normalizeH="0" baseline="0" noProof="0">
              <a:ln>
                <a:noFill/>
              </a:ln>
              <a:gradFill>
                <a:gsLst>
                  <a:gs pos="81091">
                    <a:srgbClr val="FFFFFF"/>
                  </a:gs>
                  <a:gs pos="53818">
                    <a:srgbClr val="FFFFFF"/>
                  </a:gs>
                </a:gsLst>
                <a:lin ang="5400000" scaled="0"/>
              </a:gradFill>
              <a:effectLst/>
              <a:uLnTx/>
              <a:uFillTx/>
              <a:latin typeface="Segoe UI Semibold"/>
              <a:ea typeface="MS PGothic" panose="020B0600070205080204" pitchFamily="34" charset="-128"/>
              <a:cs typeface="+mn-cs"/>
            </a:endParaRPr>
          </a:p>
        </p:txBody>
      </p:sp>
      <p:grpSp>
        <p:nvGrpSpPr>
          <p:cNvPr id="104" name="Group 103">
            <a:extLst>
              <a:ext uri="{FF2B5EF4-FFF2-40B4-BE49-F238E27FC236}">
                <a16:creationId xmlns:a16="http://schemas.microsoft.com/office/drawing/2014/main" id="{EB8CED43-5232-42E0-A544-5C23402833D5}"/>
              </a:ext>
            </a:extLst>
          </p:cNvPr>
          <p:cNvGrpSpPr/>
          <p:nvPr/>
        </p:nvGrpSpPr>
        <p:grpSpPr>
          <a:xfrm>
            <a:off x="5319779" y="2232659"/>
            <a:ext cx="1552442" cy="832328"/>
            <a:chOff x="7864504" y="2470784"/>
            <a:chExt cx="1552442" cy="832328"/>
          </a:xfrm>
        </p:grpSpPr>
        <p:sp>
          <p:nvSpPr>
            <p:cNvPr id="7" name="cloud 4" descr="cloud">
              <a:extLst>
                <a:ext uri="{FF2B5EF4-FFF2-40B4-BE49-F238E27FC236}">
                  <a16:creationId xmlns:a16="http://schemas.microsoft.com/office/drawing/2014/main" id="{42FC799F-5E06-4617-A844-4A9C9CEE81B3}"/>
                </a:ext>
              </a:extLst>
            </p:cNvPr>
            <p:cNvSpPr>
              <a:spLocks noChangeAspect="1"/>
            </p:cNvSpPr>
            <p:nvPr/>
          </p:nvSpPr>
          <p:spPr bwMode="auto">
            <a:xfrm flipV="1">
              <a:off x="7864504" y="2470784"/>
              <a:ext cx="1552442" cy="83232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A8B2DDA7-A169-45FB-8ABD-C7E4B9C48E8B}"/>
                </a:ext>
              </a:extLst>
            </p:cNvPr>
            <p:cNvSpPr txBox="1"/>
            <p:nvPr/>
          </p:nvSpPr>
          <p:spPr>
            <a:xfrm>
              <a:off x="8238917" y="2809875"/>
              <a:ext cx="80361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rPr>
                <a:t>Azure</a:t>
              </a:r>
            </a:p>
          </p:txBody>
        </p:sp>
      </p:grpSp>
      <p:sp>
        <p:nvSpPr>
          <p:cNvPr id="10" name="Oval 184">
            <a:extLst>
              <a:ext uri="{FF2B5EF4-FFF2-40B4-BE49-F238E27FC236}">
                <a16:creationId xmlns:a16="http://schemas.microsoft.com/office/drawing/2014/main" id="{1C9E5A2B-77AA-4219-BE36-FF69537D79FB}"/>
              </a:ext>
            </a:extLst>
          </p:cNvPr>
          <p:cNvSpPr/>
          <p:nvPr/>
        </p:nvSpPr>
        <p:spPr bwMode="auto">
          <a:xfrm>
            <a:off x="5521316" y="5303520"/>
            <a:ext cx="1149369" cy="619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Modernize datacenters</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Stack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1" name="Oval 185">
            <a:extLst>
              <a:ext uri="{FF2B5EF4-FFF2-40B4-BE49-F238E27FC236}">
                <a16:creationId xmlns:a16="http://schemas.microsoft.com/office/drawing/2014/main" id="{7F7EBE54-DDBB-42E7-ACEF-6D6FC83966C3}"/>
              </a:ext>
            </a:extLst>
          </p:cNvPr>
          <p:cNvSpPr/>
          <p:nvPr/>
        </p:nvSpPr>
        <p:spPr bwMode="auto">
          <a:xfrm>
            <a:off x="8258024" y="5303520"/>
            <a:ext cx="1149369" cy="619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Extend to the edge</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with </a:t>
            </a: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IoT</a:t>
            </a:r>
          </a:p>
        </p:txBody>
      </p:sp>
      <p:grpSp>
        <p:nvGrpSpPr>
          <p:cNvPr id="12" name="Group 11">
            <a:extLst>
              <a:ext uri="{FF2B5EF4-FFF2-40B4-BE49-F238E27FC236}">
                <a16:creationId xmlns:a16="http://schemas.microsoft.com/office/drawing/2014/main" id="{ECAF7BC8-4A2D-413D-8297-55A325CFFA17}"/>
              </a:ext>
            </a:extLst>
          </p:cNvPr>
          <p:cNvGrpSpPr/>
          <p:nvPr/>
        </p:nvGrpSpPr>
        <p:grpSpPr>
          <a:xfrm>
            <a:off x="7810496" y="3297556"/>
            <a:ext cx="2066925" cy="146142"/>
            <a:chOff x="9391580" y="3771901"/>
            <a:chExt cx="1357625" cy="146142"/>
          </a:xfrm>
        </p:grpSpPr>
        <p:cxnSp>
          <p:nvCxnSpPr>
            <p:cNvPr id="13" name="Straight Connector 12">
              <a:extLst>
                <a:ext uri="{FF2B5EF4-FFF2-40B4-BE49-F238E27FC236}">
                  <a16:creationId xmlns:a16="http://schemas.microsoft.com/office/drawing/2014/main" id="{0EF526A8-2787-4A1F-81E2-DF30A3837862}"/>
                </a:ext>
              </a:extLst>
            </p:cNvPr>
            <p:cNvCxnSpPr>
              <a:cxnSpLocks/>
            </p:cNvCxnSpPr>
            <p:nvPr/>
          </p:nvCxnSpPr>
          <p:spPr>
            <a:xfrm>
              <a:off x="9391580" y="3844972"/>
              <a:ext cx="1357625" cy="0"/>
            </a:xfrm>
            <a:prstGeom prst="line">
              <a:avLst/>
            </a:prstGeom>
            <a:ln w="12700">
              <a:solidFill>
                <a:schemeClr val="tx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A2D803F6-13B2-460B-981C-435711015855}"/>
                </a:ext>
              </a:extLst>
            </p:cNvPr>
            <p:cNvCxnSpPr>
              <a:cxnSpLocks/>
            </p:cNvCxnSpPr>
            <p:nvPr/>
          </p:nvCxnSpPr>
          <p:spPr>
            <a:xfrm>
              <a:off x="10749205" y="3771901"/>
              <a:ext cx="0" cy="146142"/>
            </a:xfrm>
            <a:prstGeom prst="line">
              <a:avLst/>
            </a:prstGeom>
            <a:ln w="12700">
              <a:solidFill>
                <a:schemeClr val="tx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15" name="Oval 185">
            <a:extLst>
              <a:ext uri="{FF2B5EF4-FFF2-40B4-BE49-F238E27FC236}">
                <a16:creationId xmlns:a16="http://schemas.microsoft.com/office/drawing/2014/main" id="{22400075-E4DB-4605-AA19-522FEC2A9309}"/>
              </a:ext>
            </a:extLst>
          </p:cNvPr>
          <p:cNvSpPr/>
          <p:nvPr/>
        </p:nvSpPr>
        <p:spPr bwMode="auto">
          <a:xfrm>
            <a:off x="5221064" y="3100449"/>
            <a:ext cx="1749864" cy="619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Single control plane with </a:t>
            </a: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p:txBody>
      </p:sp>
      <p:grpSp>
        <p:nvGrpSpPr>
          <p:cNvPr id="16" name="Group 15">
            <a:extLst>
              <a:ext uri="{FF2B5EF4-FFF2-40B4-BE49-F238E27FC236}">
                <a16:creationId xmlns:a16="http://schemas.microsoft.com/office/drawing/2014/main" id="{A135AFBD-ADE0-4FFA-9DE7-2FF04EE0862F}"/>
              </a:ext>
            </a:extLst>
          </p:cNvPr>
          <p:cNvGrpSpPr/>
          <p:nvPr/>
        </p:nvGrpSpPr>
        <p:grpSpPr>
          <a:xfrm flipH="1">
            <a:off x="2314573" y="3297556"/>
            <a:ext cx="2066923" cy="146142"/>
            <a:chOff x="9391581" y="3771901"/>
            <a:chExt cx="1357624" cy="146142"/>
          </a:xfrm>
        </p:grpSpPr>
        <p:cxnSp>
          <p:nvCxnSpPr>
            <p:cNvPr id="17" name="Straight Connector 16">
              <a:extLst>
                <a:ext uri="{FF2B5EF4-FFF2-40B4-BE49-F238E27FC236}">
                  <a16:creationId xmlns:a16="http://schemas.microsoft.com/office/drawing/2014/main" id="{547F8AA0-1DDA-47A1-87C7-8BDCECCC3737}"/>
                </a:ext>
              </a:extLst>
            </p:cNvPr>
            <p:cNvCxnSpPr>
              <a:cxnSpLocks/>
            </p:cNvCxnSpPr>
            <p:nvPr/>
          </p:nvCxnSpPr>
          <p:spPr>
            <a:xfrm>
              <a:off x="9391581" y="3844972"/>
              <a:ext cx="1357622" cy="0"/>
            </a:xfrm>
            <a:prstGeom prst="line">
              <a:avLst/>
            </a:prstGeom>
            <a:ln w="12700">
              <a:solidFill>
                <a:schemeClr val="tx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26BAE4F3-C203-4E5E-859A-6B8C419B139E}"/>
                </a:ext>
              </a:extLst>
            </p:cNvPr>
            <p:cNvCxnSpPr>
              <a:cxnSpLocks/>
            </p:cNvCxnSpPr>
            <p:nvPr/>
          </p:nvCxnSpPr>
          <p:spPr>
            <a:xfrm>
              <a:off x="10749205" y="3771901"/>
              <a:ext cx="0" cy="146142"/>
            </a:xfrm>
            <a:prstGeom prst="line">
              <a:avLst/>
            </a:prstGeom>
            <a:ln w="12700">
              <a:solidFill>
                <a:schemeClr val="tx1"/>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sp>
        <p:nvSpPr>
          <p:cNvPr id="9" name="Oval 183">
            <a:extLst>
              <a:ext uri="{FF2B5EF4-FFF2-40B4-BE49-F238E27FC236}">
                <a16:creationId xmlns:a16="http://schemas.microsoft.com/office/drawing/2014/main" id="{68D04259-FDF4-48D2-BAE3-D13C603505E9}"/>
              </a:ext>
            </a:extLst>
          </p:cNvPr>
          <p:cNvSpPr/>
          <p:nvPr/>
        </p:nvSpPr>
        <p:spPr bwMode="auto">
          <a:xfrm>
            <a:off x="2784609" y="5303520"/>
            <a:ext cx="1149369" cy="6191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Bring </a:t>
            </a:r>
            <a:r>
              <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rPr>
              <a:t>Azure services</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to any infrastructure</a:t>
            </a:r>
            <a:endParaRPr kumimoji="0" lang="en-US" sz="16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9" name="Trapezoid 18" descr="Security, compliance, and identity as an underlying plane of the tech stack">
            <a:extLst>
              <a:ext uri="{FF2B5EF4-FFF2-40B4-BE49-F238E27FC236}">
                <a16:creationId xmlns:a16="http://schemas.microsoft.com/office/drawing/2014/main" id="{03F0D780-C4A6-45F9-A45D-E4959DE97C0D}"/>
              </a:ext>
            </a:extLst>
          </p:cNvPr>
          <p:cNvSpPr/>
          <p:nvPr/>
        </p:nvSpPr>
        <p:spPr bwMode="auto">
          <a:xfrm>
            <a:off x="2180723" y="4829175"/>
            <a:ext cx="2357140" cy="487201"/>
          </a:xfrm>
          <a:prstGeom prst="trapezoid">
            <a:avLst>
              <a:gd name="adj" fmla="val 70330"/>
            </a:avLst>
          </a:prstGeom>
          <a:gradFill>
            <a:gsLst>
              <a:gs pos="0">
                <a:schemeClr val="bg1">
                  <a:lumMod val="65000"/>
                  <a:lumOff val="35000"/>
                </a:schemeClr>
              </a:gs>
              <a:gs pos="100000">
                <a:schemeClr val="bg1">
                  <a:lumMod val="85000"/>
                  <a:lumOff val="15000"/>
                </a:scheme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73" name="Group 72">
            <a:extLst>
              <a:ext uri="{FF2B5EF4-FFF2-40B4-BE49-F238E27FC236}">
                <a16:creationId xmlns:a16="http://schemas.microsoft.com/office/drawing/2014/main" id="{871C97E3-6BBE-48DE-AE8F-42600005AE9D}"/>
              </a:ext>
            </a:extLst>
          </p:cNvPr>
          <p:cNvGrpSpPr/>
          <p:nvPr/>
        </p:nvGrpSpPr>
        <p:grpSpPr>
          <a:xfrm>
            <a:off x="2602344" y="4048122"/>
            <a:ext cx="957158" cy="942453"/>
            <a:chOff x="6259453" y="4361532"/>
            <a:chExt cx="807055" cy="794657"/>
          </a:xfrm>
        </p:grpSpPr>
        <p:grpSp>
          <p:nvGrpSpPr>
            <p:cNvPr id="74" name="Group 73">
              <a:extLst>
                <a:ext uri="{FF2B5EF4-FFF2-40B4-BE49-F238E27FC236}">
                  <a16:creationId xmlns:a16="http://schemas.microsoft.com/office/drawing/2014/main" id="{0CDF3F73-FE55-4389-8C02-997A88286338}"/>
                </a:ext>
              </a:extLst>
            </p:cNvPr>
            <p:cNvGrpSpPr/>
            <p:nvPr/>
          </p:nvGrpSpPr>
          <p:grpSpPr>
            <a:xfrm>
              <a:off x="6259453" y="4486276"/>
              <a:ext cx="461310" cy="669913"/>
              <a:chOff x="4092782" y="3098405"/>
              <a:chExt cx="1847726" cy="2683257"/>
            </a:xfrm>
          </p:grpSpPr>
          <p:grpSp>
            <p:nvGrpSpPr>
              <p:cNvPr id="77" name="Group 76">
                <a:extLst>
                  <a:ext uri="{FF2B5EF4-FFF2-40B4-BE49-F238E27FC236}">
                    <a16:creationId xmlns:a16="http://schemas.microsoft.com/office/drawing/2014/main" id="{2E04315B-82C1-487C-90BF-DC2D487B6294}"/>
                  </a:ext>
                </a:extLst>
              </p:cNvPr>
              <p:cNvGrpSpPr/>
              <p:nvPr/>
            </p:nvGrpSpPr>
            <p:grpSpPr>
              <a:xfrm>
                <a:off x="4092782" y="3098405"/>
                <a:ext cx="1847726" cy="2683257"/>
                <a:chOff x="5805254" y="2680531"/>
                <a:chExt cx="464354" cy="674334"/>
              </a:xfrm>
            </p:grpSpPr>
            <p:grpSp>
              <p:nvGrpSpPr>
                <p:cNvPr id="84" name="Group 83">
                  <a:extLst>
                    <a:ext uri="{FF2B5EF4-FFF2-40B4-BE49-F238E27FC236}">
                      <a16:creationId xmlns:a16="http://schemas.microsoft.com/office/drawing/2014/main" id="{D325C391-1B4A-4640-B1C5-177DD8DFB074}"/>
                    </a:ext>
                  </a:extLst>
                </p:cNvPr>
                <p:cNvGrpSpPr/>
                <p:nvPr/>
              </p:nvGrpSpPr>
              <p:grpSpPr>
                <a:xfrm>
                  <a:off x="5805254" y="2947233"/>
                  <a:ext cx="464354" cy="407632"/>
                  <a:chOff x="5293520" y="2499874"/>
                  <a:chExt cx="464354" cy="407632"/>
                </a:xfrm>
              </p:grpSpPr>
              <p:sp>
                <p:nvSpPr>
                  <p:cNvPr id="93" name="Rectangle 110">
                    <a:extLst>
                      <a:ext uri="{FF2B5EF4-FFF2-40B4-BE49-F238E27FC236}">
                        <a16:creationId xmlns:a16="http://schemas.microsoft.com/office/drawing/2014/main" id="{74E88D19-3656-4E0D-9715-46DD79E9D39D}"/>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4" name="Rectangle 110">
                    <a:extLst>
                      <a:ext uri="{FF2B5EF4-FFF2-40B4-BE49-F238E27FC236}">
                        <a16:creationId xmlns:a16="http://schemas.microsoft.com/office/drawing/2014/main" id="{C8C17D78-0801-479C-86C2-8CFD1170C30B}"/>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B42F518C-01A5-4235-818B-E71F959CCB66}"/>
                      </a:ext>
                    </a:extLst>
                  </p:cNvPr>
                  <p:cNvSpPr/>
                  <p:nvPr/>
                </p:nvSpPr>
                <p:spPr bwMode="auto">
                  <a:xfrm>
                    <a:off x="5360979" y="2499874"/>
                    <a:ext cx="329051" cy="329051"/>
                  </a:xfrm>
                  <a:prstGeom prst="rect">
                    <a:avLst/>
                  </a:prstGeom>
                  <a:solidFill>
                    <a:schemeClr val="accent2"/>
                  </a:solidFill>
                  <a:ln>
                    <a:noFill/>
                    <a:headEnd type="none" w="med" len="med"/>
                    <a:tailEnd type="none" w="med" len="med"/>
                  </a:ln>
                  <a:effectLst/>
                  <a:scene3d>
                    <a:camera prst="isometricTopUp"/>
                    <a:lightRig rig="threePt" dir="t"/>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AEC86588-33D9-495E-9B83-6A695C26727F}"/>
                    </a:ext>
                  </a:extLst>
                </p:cNvPr>
                <p:cNvGrpSpPr/>
                <p:nvPr/>
              </p:nvGrpSpPr>
              <p:grpSpPr>
                <a:xfrm>
                  <a:off x="5805254" y="2813881"/>
                  <a:ext cx="464354" cy="407632"/>
                  <a:chOff x="5293520" y="2499874"/>
                  <a:chExt cx="464354" cy="407632"/>
                </a:xfrm>
              </p:grpSpPr>
              <p:sp>
                <p:nvSpPr>
                  <p:cNvPr id="90" name="Rectangle 110">
                    <a:extLst>
                      <a:ext uri="{FF2B5EF4-FFF2-40B4-BE49-F238E27FC236}">
                        <a16:creationId xmlns:a16="http://schemas.microsoft.com/office/drawing/2014/main" id="{D7EC8134-DCDC-43A8-B148-D6A92C46E8C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Rectangle 110">
                    <a:extLst>
                      <a:ext uri="{FF2B5EF4-FFF2-40B4-BE49-F238E27FC236}">
                        <a16:creationId xmlns:a16="http://schemas.microsoft.com/office/drawing/2014/main" id="{6F67534B-2C3E-4983-9A75-5EDD3FEEB3B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F96A5F2C-8CF0-470A-813C-C62191E1F762}"/>
                      </a:ext>
                    </a:extLst>
                  </p:cNvPr>
                  <p:cNvSpPr/>
                  <p:nvPr/>
                </p:nvSpPr>
                <p:spPr bwMode="auto">
                  <a:xfrm>
                    <a:off x="5360979" y="2499874"/>
                    <a:ext cx="329051" cy="329051"/>
                  </a:xfrm>
                  <a:prstGeom prst="rect">
                    <a:avLst/>
                  </a:prstGeom>
                  <a:solidFill>
                    <a:schemeClr val="accent2"/>
                  </a:solidFill>
                  <a:ln>
                    <a:noFill/>
                    <a:headEnd type="none" w="med" len="med"/>
                    <a:tailEnd type="none" w="med" len="med"/>
                  </a:ln>
                  <a:effectLst/>
                  <a:scene3d>
                    <a:camera prst="isometricTopUp"/>
                    <a:lightRig rig="threePt" dir="t"/>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4E94AA99-A3A7-40EC-8B1C-78AF10035389}"/>
                    </a:ext>
                  </a:extLst>
                </p:cNvPr>
                <p:cNvGrpSpPr/>
                <p:nvPr/>
              </p:nvGrpSpPr>
              <p:grpSpPr>
                <a:xfrm>
                  <a:off x="5805254" y="2680531"/>
                  <a:ext cx="464354" cy="407632"/>
                  <a:chOff x="5293520" y="2499874"/>
                  <a:chExt cx="464354" cy="407632"/>
                </a:xfrm>
              </p:grpSpPr>
              <p:sp>
                <p:nvSpPr>
                  <p:cNvPr id="87" name="Rectangle 110">
                    <a:extLst>
                      <a:ext uri="{FF2B5EF4-FFF2-40B4-BE49-F238E27FC236}">
                        <a16:creationId xmlns:a16="http://schemas.microsoft.com/office/drawing/2014/main" id="{A7FA5B80-FBD5-4D11-B5F1-05F0512AC928}"/>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8" name="Rectangle 110">
                    <a:extLst>
                      <a:ext uri="{FF2B5EF4-FFF2-40B4-BE49-F238E27FC236}">
                        <a16:creationId xmlns:a16="http://schemas.microsoft.com/office/drawing/2014/main" id="{96DF395F-27B8-4436-9DF4-84F467FCAD9E}"/>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C262F4E5-DDFA-406C-814B-428CB86F6790}"/>
                      </a:ext>
                    </a:extLst>
                  </p:cNvPr>
                  <p:cNvSpPr/>
                  <p:nvPr/>
                </p:nvSpPr>
                <p:spPr bwMode="auto">
                  <a:xfrm>
                    <a:off x="5360979" y="2499874"/>
                    <a:ext cx="329051" cy="329051"/>
                  </a:xfrm>
                  <a:prstGeom prst="rect">
                    <a:avLst/>
                  </a:prstGeom>
                  <a:solidFill>
                    <a:schemeClr val="accent2"/>
                  </a:solidFill>
                  <a:ln>
                    <a:noFill/>
                    <a:headEnd type="none" w="med" len="med"/>
                    <a:tailEnd type="none" w="med" len="med"/>
                  </a:ln>
                  <a:effectLst/>
                  <a:scene3d>
                    <a:camera prst="isometricTopUp"/>
                    <a:lightRig rig="threePt" dir="t"/>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78" name="Rectangle 114">
                <a:extLst>
                  <a:ext uri="{FF2B5EF4-FFF2-40B4-BE49-F238E27FC236}">
                    <a16:creationId xmlns:a16="http://schemas.microsoft.com/office/drawing/2014/main" id="{3A1459CA-AA7F-47CA-9335-838C89104AEA}"/>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Rectangle 114">
                <a:extLst>
                  <a:ext uri="{FF2B5EF4-FFF2-40B4-BE49-F238E27FC236}">
                    <a16:creationId xmlns:a16="http://schemas.microsoft.com/office/drawing/2014/main" id="{FD2485D3-AFFF-4F3A-9153-BC342B44DFC0}"/>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0" name="Rectangle 114">
                <a:extLst>
                  <a:ext uri="{FF2B5EF4-FFF2-40B4-BE49-F238E27FC236}">
                    <a16:creationId xmlns:a16="http://schemas.microsoft.com/office/drawing/2014/main" id="{D0970DBA-09C9-4B2A-8216-410D77BE8ECC}"/>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1" name="Rectangle 114">
                <a:extLst>
                  <a:ext uri="{FF2B5EF4-FFF2-40B4-BE49-F238E27FC236}">
                    <a16:creationId xmlns:a16="http://schemas.microsoft.com/office/drawing/2014/main" id="{E1D07995-8BA7-46E7-BBE4-3A03B71231D8}"/>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Rectangle 114">
                <a:extLst>
                  <a:ext uri="{FF2B5EF4-FFF2-40B4-BE49-F238E27FC236}">
                    <a16:creationId xmlns:a16="http://schemas.microsoft.com/office/drawing/2014/main" id="{2BCC6A17-9203-4498-B189-D61031C933A5}"/>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3" name="Rectangle 114">
                <a:extLst>
                  <a:ext uri="{FF2B5EF4-FFF2-40B4-BE49-F238E27FC236}">
                    <a16:creationId xmlns:a16="http://schemas.microsoft.com/office/drawing/2014/main" id="{25B41271-DED7-4A79-8B7D-D034831EBCA1}"/>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5" name="cloud 4" descr="cloud">
              <a:extLst>
                <a:ext uri="{FF2B5EF4-FFF2-40B4-BE49-F238E27FC236}">
                  <a16:creationId xmlns:a16="http://schemas.microsoft.com/office/drawing/2014/main" id="{71EB3F2C-6B2E-4E04-BAC1-A15F578DFCA7}"/>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Oval 260">
              <a:extLst>
                <a:ext uri="{FF2B5EF4-FFF2-40B4-BE49-F238E27FC236}">
                  <a16:creationId xmlns:a16="http://schemas.microsoft.com/office/drawing/2014/main" id="{3C10C724-7062-49FD-B13D-4BB19A1C0840}"/>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97" name="Picture 4" descr="Image result for google cloud logo png">
            <a:extLst>
              <a:ext uri="{FF2B5EF4-FFF2-40B4-BE49-F238E27FC236}">
                <a16:creationId xmlns:a16="http://schemas.microsoft.com/office/drawing/2014/main" id="{E8E2999C-C62B-42AB-A96E-419061B07C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839"/>
          <a:stretch/>
        </p:blipFill>
        <p:spPr bwMode="auto">
          <a:xfrm>
            <a:off x="3735183" y="4744862"/>
            <a:ext cx="328036" cy="256758"/>
          </a:xfrm>
          <a:prstGeom prst="rect">
            <a:avLst/>
          </a:prstGeom>
          <a:noFill/>
          <a:extLst>
            <a:ext uri="{909E8E84-426E-40DD-AFC4-6F175D3DCCD1}">
              <a14:hiddenFill xmlns:a14="http://schemas.microsoft.com/office/drawing/2010/main">
                <a:solidFill>
                  <a:srgbClr val="FFFFFF"/>
                </a:solidFill>
              </a14:hiddenFill>
            </a:ext>
          </a:extLst>
        </p:spPr>
      </p:pic>
      <p:grpSp>
        <p:nvGrpSpPr>
          <p:cNvPr id="99" name="Group 98">
            <a:extLst>
              <a:ext uri="{FF2B5EF4-FFF2-40B4-BE49-F238E27FC236}">
                <a16:creationId xmlns:a16="http://schemas.microsoft.com/office/drawing/2014/main" id="{04CA1E8A-E0BD-4D92-AEDB-9DD015B31F0B}"/>
              </a:ext>
            </a:extLst>
          </p:cNvPr>
          <p:cNvGrpSpPr/>
          <p:nvPr/>
        </p:nvGrpSpPr>
        <p:grpSpPr>
          <a:xfrm>
            <a:off x="3663977" y="4154973"/>
            <a:ext cx="470447" cy="273054"/>
            <a:chOff x="6685869" y="4505325"/>
            <a:chExt cx="350367" cy="203358"/>
          </a:xfrm>
        </p:grpSpPr>
        <p:pic>
          <p:nvPicPr>
            <p:cNvPr id="100" name="Picture 2" descr="Image result for aws logo png">
              <a:extLst>
                <a:ext uri="{FF2B5EF4-FFF2-40B4-BE49-F238E27FC236}">
                  <a16:creationId xmlns:a16="http://schemas.microsoft.com/office/drawing/2014/main" id="{C7F97449-D593-4EDC-83E3-AE52DCACFC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80" t="65567" r="12580"/>
            <a:stretch/>
          </p:blipFill>
          <p:spPr bwMode="auto">
            <a:xfrm>
              <a:off x="6685869" y="4618008"/>
              <a:ext cx="350367" cy="9067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Image result for aws logo png">
              <a:extLst>
                <a:ext uri="{FF2B5EF4-FFF2-40B4-BE49-F238E27FC236}">
                  <a16:creationId xmlns:a16="http://schemas.microsoft.com/office/drawing/2014/main" id="{CB4FD736-EA31-4DAC-B374-FC76D707794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6685869" y="4505325"/>
              <a:ext cx="350367" cy="12855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2" descr="Vmware Png Logo - Free Transparent PNG Logos">
            <a:extLst>
              <a:ext uri="{FF2B5EF4-FFF2-40B4-BE49-F238E27FC236}">
                <a16:creationId xmlns:a16="http://schemas.microsoft.com/office/drawing/2014/main" id="{9F595120-A2D2-46BB-8772-9A950A61E36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553885" y="4545352"/>
            <a:ext cx="690631" cy="105213"/>
          </a:xfrm>
          <a:prstGeom prst="rect">
            <a:avLst/>
          </a:prstGeom>
          <a:noFill/>
          <a:extLst>
            <a:ext uri="{909E8E84-426E-40DD-AFC4-6F175D3DCCD1}">
              <a14:hiddenFill xmlns:a14="http://schemas.microsoft.com/office/drawing/2010/main">
                <a:solidFill>
                  <a:srgbClr val="FFFFFF"/>
                </a:solidFill>
              </a14:hiddenFill>
            </a:ext>
          </a:extLst>
        </p:spPr>
      </p:pic>
      <p:sp>
        <p:nvSpPr>
          <p:cNvPr id="20" name="Trapezoid 19" descr="Security, compliance, and identity as an underlying plane of the tech stack">
            <a:extLst>
              <a:ext uri="{FF2B5EF4-FFF2-40B4-BE49-F238E27FC236}">
                <a16:creationId xmlns:a16="http://schemas.microsoft.com/office/drawing/2014/main" id="{9BEC3F4C-839F-49DC-BEC1-A37E948762A5}"/>
              </a:ext>
            </a:extLst>
          </p:cNvPr>
          <p:cNvSpPr/>
          <p:nvPr/>
        </p:nvSpPr>
        <p:spPr bwMode="auto">
          <a:xfrm>
            <a:off x="7654138" y="4829175"/>
            <a:ext cx="2357140" cy="487201"/>
          </a:xfrm>
          <a:prstGeom prst="trapezoid">
            <a:avLst>
              <a:gd name="adj" fmla="val 70330"/>
            </a:avLst>
          </a:prstGeom>
          <a:gradFill>
            <a:gsLst>
              <a:gs pos="0">
                <a:schemeClr val="bg1">
                  <a:lumMod val="65000"/>
                  <a:lumOff val="35000"/>
                </a:schemeClr>
              </a:gs>
              <a:gs pos="100000">
                <a:schemeClr val="bg1">
                  <a:lumMod val="85000"/>
                  <a:lumOff val="15000"/>
                </a:scheme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112" name="Group 111">
            <a:extLst>
              <a:ext uri="{FF2B5EF4-FFF2-40B4-BE49-F238E27FC236}">
                <a16:creationId xmlns:a16="http://schemas.microsoft.com/office/drawing/2014/main" id="{0A211A6A-6828-4F3C-BB16-487F4B98CC71}"/>
              </a:ext>
            </a:extLst>
          </p:cNvPr>
          <p:cNvGrpSpPr/>
          <p:nvPr/>
        </p:nvGrpSpPr>
        <p:grpSpPr>
          <a:xfrm>
            <a:off x="8282703" y="3985633"/>
            <a:ext cx="1099832" cy="1071661"/>
            <a:chOff x="10191252" y="4226003"/>
            <a:chExt cx="958556" cy="934014"/>
          </a:xfrm>
        </p:grpSpPr>
        <p:sp>
          <p:nvSpPr>
            <p:cNvPr id="40" name="Oval 39">
              <a:extLst>
                <a:ext uri="{FF2B5EF4-FFF2-40B4-BE49-F238E27FC236}">
                  <a16:creationId xmlns:a16="http://schemas.microsoft.com/office/drawing/2014/main" id="{8B2C18D4-C603-4577-B9E3-8F06E88521EE}"/>
                </a:ext>
              </a:extLst>
            </p:cNvPr>
            <p:cNvSpPr/>
            <p:nvPr/>
          </p:nvSpPr>
          <p:spPr bwMode="auto">
            <a:xfrm>
              <a:off x="10563030" y="4226003"/>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954A3532-746F-4FE0-A2CC-2C2D3200E789}"/>
                </a:ext>
              </a:extLst>
            </p:cNvPr>
            <p:cNvSpPr/>
            <p:nvPr/>
          </p:nvSpPr>
          <p:spPr bwMode="auto">
            <a:xfrm>
              <a:off x="10745412" y="4227471"/>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B8237AD1-C062-4A6F-95DC-68507A98B2C1}"/>
                </a:ext>
              </a:extLst>
            </p:cNvPr>
            <p:cNvSpPr/>
            <p:nvPr/>
          </p:nvSpPr>
          <p:spPr bwMode="auto">
            <a:xfrm>
              <a:off x="10912892" y="4296258"/>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EA243CCF-B368-44CC-86C8-B49F29290F66}"/>
                </a:ext>
              </a:extLst>
            </p:cNvPr>
            <p:cNvSpPr/>
            <p:nvPr/>
          </p:nvSpPr>
          <p:spPr bwMode="auto">
            <a:xfrm>
              <a:off x="11041333" y="4422829"/>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727BDF0D-A415-4DFE-80AF-4C5077CB6774}"/>
                </a:ext>
              </a:extLst>
            </p:cNvPr>
            <p:cNvSpPr/>
            <p:nvPr/>
          </p:nvSpPr>
          <p:spPr bwMode="auto">
            <a:xfrm>
              <a:off x="11108326" y="4587480"/>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29727ED1-913D-405E-9A50-DA491E5471B7}"/>
                </a:ext>
              </a:extLst>
            </p:cNvPr>
            <p:cNvSpPr/>
            <p:nvPr/>
          </p:nvSpPr>
          <p:spPr bwMode="auto">
            <a:xfrm>
              <a:off x="10909158" y="5050836"/>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A72E80B2-7728-4C4D-A8BD-FC64C7C8CDD4}"/>
                </a:ext>
              </a:extLst>
            </p:cNvPr>
            <p:cNvSpPr/>
            <p:nvPr/>
          </p:nvSpPr>
          <p:spPr bwMode="auto">
            <a:xfrm>
              <a:off x="10388609" y="5047534"/>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9E314CD-2F19-4DD7-925A-C9B1B0103E2D}"/>
                </a:ext>
              </a:extLst>
            </p:cNvPr>
            <p:cNvSpPr/>
            <p:nvPr/>
          </p:nvSpPr>
          <p:spPr bwMode="auto">
            <a:xfrm>
              <a:off x="10191252" y="4758294"/>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4B54B90-6A5F-4B27-BFA8-15A792F18B1A}"/>
                </a:ext>
              </a:extLst>
            </p:cNvPr>
            <p:cNvSpPr/>
            <p:nvPr/>
          </p:nvSpPr>
          <p:spPr bwMode="auto">
            <a:xfrm>
              <a:off x="10264506" y="4416152"/>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13584B3B-F0F8-447E-9E03-C34AA7546CEC}"/>
                </a:ext>
              </a:extLst>
            </p:cNvPr>
            <p:cNvSpPr/>
            <p:nvPr/>
          </p:nvSpPr>
          <p:spPr bwMode="auto">
            <a:xfrm>
              <a:off x="10393512" y="4291416"/>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1E8619A4-FB04-401F-BF33-0F6CD292EB17}"/>
                </a:ext>
              </a:extLst>
            </p:cNvPr>
            <p:cNvSpPr/>
            <p:nvPr/>
          </p:nvSpPr>
          <p:spPr bwMode="auto">
            <a:xfrm>
              <a:off x="10652429" y="4296442"/>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AFC1B48F-F341-4C94-8734-7A1A1061A68D}"/>
                </a:ext>
              </a:extLst>
            </p:cNvPr>
            <p:cNvSpPr/>
            <p:nvPr/>
          </p:nvSpPr>
          <p:spPr bwMode="auto">
            <a:xfrm rot="1364879">
              <a:off x="10801643" y="4325635"/>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EDCA9672-79E0-42F3-A1F9-1F868CB5ABB1}"/>
                </a:ext>
              </a:extLst>
            </p:cNvPr>
            <p:cNvSpPr/>
            <p:nvPr/>
          </p:nvSpPr>
          <p:spPr bwMode="auto">
            <a:xfrm rot="2713327">
              <a:off x="10926901" y="4406845"/>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D71E35AA-73EA-43B8-B0D2-C7A734043CDA}"/>
                </a:ext>
              </a:extLst>
            </p:cNvPr>
            <p:cNvSpPr/>
            <p:nvPr/>
          </p:nvSpPr>
          <p:spPr bwMode="auto">
            <a:xfrm rot="4074515">
              <a:off x="11010538" y="4530049"/>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CC8F69A4-A912-4694-9708-B24628A1B822}"/>
                </a:ext>
              </a:extLst>
            </p:cNvPr>
            <p:cNvSpPr/>
            <p:nvPr/>
          </p:nvSpPr>
          <p:spPr bwMode="auto">
            <a:xfrm rot="5400000">
              <a:off x="11038868" y="4671197"/>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B57E56F-D117-4045-8F3B-D76D1498DE0B}"/>
                </a:ext>
              </a:extLst>
            </p:cNvPr>
            <p:cNvSpPr/>
            <p:nvPr/>
          </p:nvSpPr>
          <p:spPr bwMode="auto">
            <a:xfrm rot="9482925">
              <a:off x="10508178" y="4323651"/>
              <a:ext cx="40350"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42429F66-4A22-4D35-B29D-94D5907439CD}"/>
                </a:ext>
              </a:extLst>
            </p:cNvPr>
            <p:cNvSpPr/>
            <p:nvPr/>
          </p:nvSpPr>
          <p:spPr bwMode="auto">
            <a:xfrm rot="6769720">
              <a:off x="11008642" y="4816807"/>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0B025562-97FB-4336-9BF3-88BF3FFCA90A}"/>
                </a:ext>
              </a:extLst>
            </p:cNvPr>
            <p:cNvSpPr/>
            <p:nvPr/>
          </p:nvSpPr>
          <p:spPr bwMode="auto">
            <a:xfrm rot="8148786">
              <a:off x="10921392" y="4940870"/>
              <a:ext cx="40350"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75EFB110-BD8C-4D65-A90D-9BD07DCA3599}"/>
                </a:ext>
              </a:extLst>
            </p:cNvPr>
            <p:cNvSpPr/>
            <p:nvPr/>
          </p:nvSpPr>
          <p:spPr bwMode="auto">
            <a:xfrm>
              <a:off x="10652429" y="5047057"/>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ECCAA23F-63C2-4396-827C-20E77BBE1E3A}"/>
                </a:ext>
              </a:extLst>
            </p:cNvPr>
            <p:cNvSpPr/>
            <p:nvPr/>
          </p:nvSpPr>
          <p:spPr bwMode="auto">
            <a:xfrm rot="1364879">
              <a:off x="10503216" y="5017864"/>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2E0ECAE9-4144-4855-94DA-6670BC8BC6D9}"/>
                </a:ext>
              </a:extLst>
            </p:cNvPr>
            <p:cNvSpPr/>
            <p:nvPr/>
          </p:nvSpPr>
          <p:spPr bwMode="auto">
            <a:xfrm rot="2713327">
              <a:off x="10379064" y="4935548"/>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3C48B618-A580-4708-9F99-AB1A82E5C987}"/>
                </a:ext>
              </a:extLst>
            </p:cNvPr>
            <p:cNvSpPr/>
            <p:nvPr/>
          </p:nvSpPr>
          <p:spPr bwMode="auto">
            <a:xfrm>
              <a:off x="10260734" y="4920964"/>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0130124A-ACE7-481D-92F1-FADB909D4004}"/>
                </a:ext>
              </a:extLst>
            </p:cNvPr>
            <p:cNvSpPr/>
            <p:nvPr/>
          </p:nvSpPr>
          <p:spPr bwMode="auto">
            <a:xfrm rot="4074515">
              <a:off x="10295426" y="4812344"/>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FFCC089-E897-4638-ADC2-D47F11FEF02B}"/>
                </a:ext>
              </a:extLst>
            </p:cNvPr>
            <p:cNvSpPr/>
            <p:nvPr/>
          </p:nvSpPr>
          <p:spPr bwMode="auto">
            <a:xfrm rot="5400000">
              <a:off x="10267096" y="4671197"/>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5857F493-29A4-489E-9277-AFECBB0DD52E}"/>
                </a:ext>
              </a:extLst>
            </p:cNvPr>
            <p:cNvSpPr/>
            <p:nvPr/>
          </p:nvSpPr>
          <p:spPr bwMode="auto">
            <a:xfrm rot="6769720">
              <a:off x="10297323" y="4525586"/>
              <a:ext cx="39245" cy="4035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CBD8B4FF-94B2-425C-88F0-43174CA179B3}"/>
                </a:ext>
              </a:extLst>
            </p:cNvPr>
            <p:cNvSpPr/>
            <p:nvPr/>
          </p:nvSpPr>
          <p:spPr bwMode="auto">
            <a:xfrm>
              <a:off x="10192081" y="4579042"/>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367F261-C601-440F-9FB2-76FF69704ADE}"/>
                </a:ext>
              </a:extLst>
            </p:cNvPr>
            <p:cNvSpPr/>
            <p:nvPr/>
          </p:nvSpPr>
          <p:spPr bwMode="auto">
            <a:xfrm rot="8148786">
              <a:off x="10383467" y="4402627"/>
              <a:ext cx="40350"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E902A396-AC3A-4072-A5A6-C4D61893461F}"/>
                </a:ext>
              </a:extLst>
            </p:cNvPr>
            <p:cNvSpPr/>
            <p:nvPr/>
          </p:nvSpPr>
          <p:spPr bwMode="auto">
            <a:xfrm>
              <a:off x="11109457" y="4764678"/>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B61C532C-4EEF-46C2-8AED-A938652A1C6C}"/>
                </a:ext>
              </a:extLst>
            </p:cNvPr>
            <p:cNvSpPr/>
            <p:nvPr/>
          </p:nvSpPr>
          <p:spPr bwMode="auto">
            <a:xfrm>
              <a:off x="11039295" y="4927568"/>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7B2F2127-9D88-4974-B499-6C617C27E2A6}"/>
                </a:ext>
              </a:extLst>
            </p:cNvPr>
            <p:cNvSpPr/>
            <p:nvPr/>
          </p:nvSpPr>
          <p:spPr bwMode="auto">
            <a:xfrm rot="9482925">
              <a:off x="10796681" y="5019848"/>
              <a:ext cx="40350"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B53ED457-A59D-4D14-BFA7-60C5FED7922D}"/>
                </a:ext>
              </a:extLst>
            </p:cNvPr>
            <p:cNvSpPr/>
            <p:nvPr/>
          </p:nvSpPr>
          <p:spPr bwMode="auto">
            <a:xfrm>
              <a:off x="10751164" y="5116832"/>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635AB0FC-F253-47AA-9830-49316B12EB87}"/>
                </a:ext>
              </a:extLst>
            </p:cNvPr>
            <p:cNvSpPr/>
            <p:nvPr/>
          </p:nvSpPr>
          <p:spPr bwMode="auto">
            <a:xfrm>
              <a:off x="10552657" y="5120772"/>
              <a:ext cx="40351" cy="3924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14BFDC4A-C29B-4F0A-952F-A436771CBF00}"/>
                </a:ext>
              </a:extLst>
            </p:cNvPr>
            <p:cNvGrpSpPr/>
            <p:nvPr/>
          </p:nvGrpSpPr>
          <p:grpSpPr>
            <a:xfrm>
              <a:off x="10201846" y="4235915"/>
              <a:ext cx="935858" cy="912038"/>
              <a:chOff x="10070982" y="4157271"/>
              <a:chExt cx="1048178" cy="1021505"/>
            </a:xfrm>
          </p:grpSpPr>
          <p:grpSp>
            <p:nvGrpSpPr>
              <p:cNvPr id="33" name="Group 32">
                <a:extLst>
                  <a:ext uri="{FF2B5EF4-FFF2-40B4-BE49-F238E27FC236}">
                    <a16:creationId xmlns:a16="http://schemas.microsoft.com/office/drawing/2014/main" id="{3F805FDA-5CB2-4E3F-A9FA-EB114ED499A7}"/>
                  </a:ext>
                </a:extLst>
              </p:cNvPr>
              <p:cNvGrpSpPr/>
              <p:nvPr/>
            </p:nvGrpSpPr>
            <p:grpSpPr>
              <a:xfrm>
                <a:off x="10431710" y="5056317"/>
                <a:ext cx="324422" cy="118047"/>
                <a:chOff x="27009725" y="8105775"/>
                <a:chExt cx="908051" cy="339725"/>
              </a:xfrm>
            </p:grpSpPr>
            <p:cxnSp>
              <p:nvCxnSpPr>
                <p:cNvPr id="36" name="Straight Connector 35">
                  <a:extLst>
                    <a:ext uri="{FF2B5EF4-FFF2-40B4-BE49-F238E27FC236}">
                      <a16:creationId xmlns:a16="http://schemas.microsoft.com/office/drawing/2014/main" id="{26FA9098-341D-46F7-88D6-B7EEC5898B8F}"/>
                    </a:ext>
                  </a:extLst>
                </p:cNvPr>
                <p:cNvCxnSpPr>
                  <a:cxnSpLocks/>
                </p:cNvCxnSpPr>
                <p:nvPr/>
              </p:nvCxnSpPr>
              <p:spPr>
                <a:xfrm>
                  <a:off x="27009725" y="8105775"/>
                  <a:ext cx="149225" cy="336550"/>
                </a:xfrm>
                <a:prstGeom prst="line">
                  <a:avLst/>
                </a:prstGeom>
                <a:noFill/>
                <a:ln w="9525" cap="rnd">
                  <a:gradFill flip="none" rotWithShape="1">
                    <a:gsLst>
                      <a:gs pos="0">
                        <a:schemeClr val="accent1"/>
                      </a:gs>
                      <a:gs pos="100000">
                        <a:schemeClr val="accent2"/>
                      </a:gs>
                    </a:gsLst>
                    <a:lin ang="18900000" scaled="1"/>
                    <a:tileRect/>
                  </a:gradFill>
                  <a:prstDash val="solid"/>
                  <a:round/>
                </a:ln>
              </p:spPr>
            </p:cxnSp>
            <p:cxnSp>
              <p:nvCxnSpPr>
                <p:cNvPr id="37" name="Straight Connector 36">
                  <a:extLst>
                    <a:ext uri="{FF2B5EF4-FFF2-40B4-BE49-F238E27FC236}">
                      <a16:creationId xmlns:a16="http://schemas.microsoft.com/office/drawing/2014/main" id="{0222E6F2-E178-4622-9802-C460206C8D20}"/>
                    </a:ext>
                  </a:extLst>
                </p:cNvPr>
                <p:cNvCxnSpPr>
                  <a:cxnSpLocks/>
                </p:cNvCxnSpPr>
                <p:nvPr/>
              </p:nvCxnSpPr>
              <p:spPr>
                <a:xfrm flipH="1">
                  <a:off x="27162126" y="8197850"/>
                  <a:ext cx="314324" cy="247650"/>
                </a:xfrm>
                <a:prstGeom prst="line">
                  <a:avLst/>
                </a:prstGeom>
                <a:noFill/>
                <a:ln w="9525" cap="rnd">
                  <a:gradFill flip="none" rotWithShape="1">
                    <a:gsLst>
                      <a:gs pos="0">
                        <a:schemeClr val="accent1"/>
                      </a:gs>
                      <a:gs pos="100000">
                        <a:schemeClr val="accent2"/>
                      </a:gs>
                    </a:gsLst>
                    <a:lin ang="18900000" scaled="1"/>
                    <a:tileRect/>
                  </a:gradFill>
                  <a:prstDash val="solid"/>
                  <a:round/>
                </a:ln>
              </p:spPr>
            </p:cxnSp>
            <p:cxnSp>
              <p:nvCxnSpPr>
                <p:cNvPr id="38" name="Straight Connector 37">
                  <a:extLst>
                    <a:ext uri="{FF2B5EF4-FFF2-40B4-BE49-F238E27FC236}">
                      <a16:creationId xmlns:a16="http://schemas.microsoft.com/office/drawing/2014/main" id="{24705E81-0FE1-4863-9CDC-B5FEF061FC58}"/>
                    </a:ext>
                  </a:extLst>
                </p:cNvPr>
                <p:cNvCxnSpPr>
                  <a:cxnSpLocks/>
                </p:cNvCxnSpPr>
                <p:nvPr/>
              </p:nvCxnSpPr>
              <p:spPr>
                <a:xfrm>
                  <a:off x="27473275" y="8201025"/>
                  <a:ext cx="307975" cy="225425"/>
                </a:xfrm>
                <a:prstGeom prst="line">
                  <a:avLst/>
                </a:prstGeom>
                <a:noFill/>
                <a:ln w="9525" cap="rnd">
                  <a:gradFill flip="none" rotWithShape="1">
                    <a:gsLst>
                      <a:gs pos="0">
                        <a:schemeClr val="accent1"/>
                      </a:gs>
                      <a:gs pos="100000">
                        <a:schemeClr val="accent2"/>
                      </a:gs>
                    </a:gsLst>
                    <a:lin ang="18900000" scaled="1"/>
                    <a:tileRect/>
                  </a:gradFill>
                  <a:prstDash val="solid"/>
                  <a:round/>
                </a:ln>
              </p:spPr>
            </p:cxnSp>
            <p:cxnSp>
              <p:nvCxnSpPr>
                <p:cNvPr id="39" name="Straight Connector 38">
                  <a:extLst>
                    <a:ext uri="{FF2B5EF4-FFF2-40B4-BE49-F238E27FC236}">
                      <a16:creationId xmlns:a16="http://schemas.microsoft.com/office/drawing/2014/main" id="{B733023C-DD3F-48F2-BBD4-4F1ECDA089C6}"/>
                    </a:ext>
                  </a:extLst>
                </p:cNvPr>
                <p:cNvCxnSpPr>
                  <a:cxnSpLocks/>
                </p:cNvCxnSpPr>
                <p:nvPr/>
              </p:nvCxnSpPr>
              <p:spPr>
                <a:xfrm flipH="1">
                  <a:off x="27771725" y="8105775"/>
                  <a:ext cx="146051" cy="311150"/>
                </a:xfrm>
                <a:prstGeom prst="line">
                  <a:avLst/>
                </a:prstGeom>
                <a:noFill/>
                <a:ln w="9525" cap="rnd">
                  <a:gradFill flip="none" rotWithShape="1">
                    <a:gsLst>
                      <a:gs pos="0">
                        <a:schemeClr val="accent1"/>
                      </a:gs>
                      <a:gs pos="100000">
                        <a:schemeClr val="accent2"/>
                      </a:gs>
                    </a:gsLst>
                    <a:lin ang="18900000" scaled="1"/>
                    <a:tileRect/>
                  </a:gradFill>
                  <a:prstDash val="solid"/>
                  <a:round/>
                </a:ln>
              </p:spPr>
            </p:cxnSp>
          </p:grpSp>
          <p:sp>
            <p:nvSpPr>
              <p:cNvPr id="34" name="Freeform: Shape 33">
                <a:extLst>
                  <a:ext uri="{FF2B5EF4-FFF2-40B4-BE49-F238E27FC236}">
                    <a16:creationId xmlns:a16="http://schemas.microsoft.com/office/drawing/2014/main" id="{6D0FB7FD-D116-4113-B0B3-26714FF130D2}"/>
                  </a:ext>
                </a:extLst>
              </p:cNvPr>
              <p:cNvSpPr/>
              <p:nvPr/>
            </p:nvSpPr>
            <p:spPr bwMode="auto">
              <a:xfrm>
                <a:off x="10299862" y="5091257"/>
                <a:ext cx="589190" cy="87519"/>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9525" cap="rnd">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5" name="Blue outlines">
                <a:extLst>
                  <a:ext uri="{FF2B5EF4-FFF2-40B4-BE49-F238E27FC236}">
                    <a16:creationId xmlns:a16="http://schemas.microsoft.com/office/drawing/2014/main" id="{95D0AC76-C5E1-48F1-9FCD-D0FAE72F26F7}"/>
                  </a:ext>
                </a:extLst>
              </p:cNvPr>
              <p:cNvSpPr/>
              <p:nvPr/>
            </p:nvSpPr>
            <p:spPr>
              <a:xfrm>
                <a:off x="10070982" y="4157271"/>
                <a:ext cx="1048178" cy="93562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9525" cap="rnd">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2" name="cloud 4" descr="cloud">
              <a:extLst>
                <a:ext uri="{FF2B5EF4-FFF2-40B4-BE49-F238E27FC236}">
                  <a16:creationId xmlns:a16="http://schemas.microsoft.com/office/drawing/2014/main" id="{085C3783-C86E-4268-B16D-DB006870DE5E}"/>
                </a:ext>
              </a:extLst>
            </p:cNvPr>
            <p:cNvSpPr>
              <a:spLocks noChangeAspect="1"/>
            </p:cNvSpPr>
            <p:nvPr/>
          </p:nvSpPr>
          <p:spPr bwMode="auto">
            <a:xfrm flipV="1">
              <a:off x="10451606" y="4550508"/>
              <a:ext cx="437850" cy="23475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 name="Trapezoid 3" descr="Security, compliance, and identity as an underlying plane of the tech stack">
            <a:extLst>
              <a:ext uri="{FF2B5EF4-FFF2-40B4-BE49-F238E27FC236}">
                <a16:creationId xmlns:a16="http://schemas.microsoft.com/office/drawing/2014/main" id="{CC8A55DB-A74F-45AC-A4E7-EFBEEA213C17}"/>
              </a:ext>
            </a:extLst>
          </p:cNvPr>
          <p:cNvSpPr/>
          <p:nvPr/>
        </p:nvSpPr>
        <p:spPr bwMode="auto">
          <a:xfrm>
            <a:off x="4917430" y="4829175"/>
            <a:ext cx="2357140" cy="487201"/>
          </a:xfrm>
          <a:prstGeom prst="trapezoid">
            <a:avLst>
              <a:gd name="adj" fmla="val 70330"/>
            </a:avLst>
          </a:prstGeom>
          <a:gradFill>
            <a:gsLst>
              <a:gs pos="0">
                <a:schemeClr val="bg1">
                  <a:lumMod val="65000"/>
                  <a:lumOff val="35000"/>
                </a:schemeClr>
              </a:gs>
              <a:gs pos="100000">
                <a:schemeClr val="bg1">
                  <a:lumMod val="85000"/>
                  <a:lumOff val="15000"/>
                </a:schemeClr>
              </a:gs>
            </a:gsLst>
            <a:lin ang="18600000" scaled="0"/>
          </a:gradFill>
          <a:ln w="25400" cap="rnd" cmpd="sng">
            <a:noFill/>
            <a:prstDash val="solid"/>
            <a:round/>
          </a:ln>
        </p:spPr>
        <p:txBody>
          <a:bodyPr rot="0" spcFirstLastPara="0" vertOverflow="overflow" horzOverflow="overflow" vert="horz" wrap="none" lIns="0" tIns="27432" rIns="0" bIns="2743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1200"/>
              </a:spcBef>
              <a:spcAft>
                <a:spcPct val="0"/>
              </a:spcAft>
              <a:buClrTx/>
              <a:buSzPct val="90000"/>
              <a:buFontTx/>
              <a:buNone/>
              <a:tabLst/>
              <a:defRPr/>
            </a:pPr>
            <a:endParaRPr kumimoji="0" lang="en-US" sz="2000" b="0" i="0" u="none" strike="noStrike" kern="0" cap="none" spc="0" normalizeH="0" baseline="0" noProof="0">
              <a:ln>
                <a:noFill/>
              </a:ln>
              <a:gradFill>
                <a:gsLst>
                  <a:gs pos="65263">
                    <a:srgbClr val="FFFFFF"/>
                  </a:gs>
                  <a:gs pos="45000">
                    <a:srgbClr val="FFFFFF"/>
                  </a:gs>
                </a:gsLst>
                <a:lin ang="18900000" scaled="0"/>
              </a:gradFill>
              <a:effectLst/>
              <a:uLnTx/>
              <a:uFillTx/>
              <a:latin typeface="Segoe UI Semibold"/>
              <a:ea typeface="+mn-ea"/>
              <a:cs typeface="Segoe UI" panose="020B0502040204020203" pitchFamily="34" charset="0"/>
            </a:endParaRPr>
          </a:p>
        </p:txBody>
      </p:sp>
      <p:grpSp>
        <p:nvGrpSpPr>
          <p:cNvPr id="21" name="Group 20">
            <a:extLst>
              <a:ext uri="{FF2B5EF4-FFF2-40B4-BE49-F238E27FC236}">
                <a16:creationId xmlns:a16="http://schemas.microsoft.com/office/drawing/2014/main" id="{741C0030-B83A-47B4-89C7-E72D1686EF3D}"/>
              </a:ext>
            </a:extLst>
          </p:cNvPr>
          <p:cNvGrpSpPr/>
          <p:nvPr/>
        </p:nvGrpSpPr>
        <p:grpSpPr>
          <a:xfrm>
            <a:off x="5446674" y="4189428"/>
            <a:ext cx="1298652" cy="923429"/>
            <a:chOff x="8166062" y="4352925"/>
            <a:chExt cx="1073189" cy="763110"/>
          </a:xfrm>
        </p:grpSpPr>
        <p:sp>
          <p:nvSpPr>
            <p:cNvPr id="22" name="Rectangle 21">
              <a:extLst>
                <a:ext uri="{FF2B5EF4-FFF2-40B4-BE49-F238E27FC236}">
                  <a16:creationId xmlns:a16="http://schemas.microsoft.com/office/drawing/2014/main" id="{A9024A86-7D2E-4C9D-A5C0-3351B4CB7AE4}"/>
                </a:ext>
              </a:extLst>
            </p:cNvPr>
            <p:cNvSpPr/>
            <p:nvPr/>
          </p:nvSpPr>
          <p:spPr bwMode="auto">
            <a:xfrm>
              <a:off x="8772525" y="4567589"/>
              <a:ext cx="342862" cy="492127"/>
            </a:xfrm>
            <a:prstGeom prst="rect">
              <a:avLst/>
            </a:prstGeom>
            <a:solidFill>
              <a:schemeClr val="accent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ACA8FEC-29C5-4704-A047-4AD88D621DB7}"/>
                </a:ext>
              </a:extLst>
            </p:cNvPr>
            <p:cNvSpPr/>
            <p:nvPr/>
          </p:nvSpPr>
          <p:spPr bwMode="auto">
            <a:xfrm>
              <a:off x="8954465" y="4634877"/>
              <a:ext cx="94285" cy="9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AB801818-BCE4-4B67-8ED8-730D3BCC8D95}"/>
                </a:ext>
              </a:extLst>
            </p:cNvPr>
            <p:cNvSpPr/>
            <p:nvPr/>
          </p:nvSpPr>
          <p:spPr bwMode="auto">
            <a:xfrm>
              <a:off x="8822703" y="4634877"/>
              <a:ext cx="94285" cy="9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4698904E-B72E-42B3-992A-26F676DF6AAA}"/>
                </a:ext>
              </a:extLst>
            </p:cNvPr>
            <p:cNvSpPr/>
            <p:nvPr/>
          </p:nvSpPr>
          <p:spPr bwMode="auto">
            <a:xfrm>
              <a:off x="8166062" y="4655807"/>
              <a:ext cx="271672" cy="336275"/>
            </a:xfrm>
            <a:prstGeom prst="rect">
              <a:avLst/>
            </a:prstGeom>
            <a:solidFill>
              <a:schemeClr val="accent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089E7810-D6B4-49F5-8A73-92894C5CCDD5}"/>
                </a:ext>
              </a:extLst>
            </p:cNvPr>
            <p:cNvSpPr/>
            <p:nvPr/>
          </p:nvSpPr>
          <p:spPr bwMode="auto">
            <a:xfrm>
              <a:off x="8291214" y="4499956"/>
              <a:ext cx="243186" cy="559760"/>
            </a:xfrm>
            <a:prstGeom prst="rect">
              <a:avLst/>
            </a:prstGeom>
            <a:solidFill>
              <a:schemeClr val="accent2"/>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F87EC3F9-5B58-48F9-9D2D-45FCD90E4680}"/>
                </a:ext>
              </a:extLst>
            </p:cNvPr>
            <p:cNvGrpSpPr/>
            <p:nvPr/>
          </p:nvGrpSpPr>
          <p:grpSpPr>
            <a:xfrm>
              <a:off x="8369300" y="4583203"/>
              <a:ext cx="116464" cy="183473"/>
              <a:chOff x="8369300" y="4589553"/>
              <a:chExt cx="116464" cy="183473"/>
            </a:xfrm>
          </p:grpSpPr>
          <p:sp>
            <p:nvSpPr>
              <p:cNvPr id="30" name="Rectangle 29">
                <a:extLst>
                  <a:ext uri="{FF2B5EF4-FFF2-40B4-BE49-F238E27FC236}">
                    <a16:creationId xmlns:a16="http://schemas.microsoft.com/office/drawing/2014/main" id="{3CD456B4-6996-4844-8858-8D664FA654FB}"/>
                  </a:ext>
                </a:extLst>
              </p:cNvPr>
              <p:cNvSpPr/>
              <p:nvPr/>
            </p:nvSpPr>
            <p:spPr bwMode="auto">
              <a:xfrm>
                <a:off x="8369300" y="4589553"/>
                <a:ext cx="116464" cy="755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C080A507-04AE-4182-8C5D-5D85932C5E88}"/>
                  </a:ext>
                </a:extLst>
              </p:cNvPr>
              <p:cNvSpPr/>
              <p:nvPr/>
            </p:nvSpPr>
            <p:spPr bwMode="auto">
              <a:xfrm>
                <a:off x="8369300" y="4697503"/>
                <a:ext cx="116464" cy="755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8" name="Freeform: Shape 27">
              <a:extLst>
                <a:ext uri="{FF2B5EF4-FFF2-40B4-BE49-F238E27FC236}">
                  <a16:creationId xmlns:a16="http://schemas.microsoft.com/office/drawing/2014/main" id="{97BCFF97-3AC2-42A2-836B-C67AE46062E7}"/>
                </a:ext>
              </a:extLst>
            </p:cNvPr>
            <p:cNvSpPr/>
            <p:nvPr/>
          </p:nvSpPr>
          <p:spPr bwMode="auto">
            <a:xfrm>
              <a:off x="8462151" y="4352925"/>
              <a:ext cx="372406" cy="756781"/>
            </a:xfrm>
            <a:custGeom>
              <a:avLst/>
              <a:gdLst>
                <a:gd name="connsiteX0" fmla="*/ 202078 w 372406"/>
                <a:gd name="connsiteY0" fmla="*/ 349249 h 756781"/>
                <a:gd name="connsiteX1" fmla="*/ 202078 w 372406"/>
                <a:gd name="connsiteY1" fmla="*/ 441324 h 756781"/>
                <a:gd name="connsiteX2" fmla="*/ 294153 w 372406"/>
                <a:gd name="connsiteY2" fmla="*/ 441324 h 756781"/>
                <a:gd name="connsiteX3" fmla="*/ 294153 w 372406"/>
                <a:gd name="connsiteY3" fmla="*/ 349249 h 756781"/>
                <a:gd name="connsiteX4" fmla="*/ 78253 w 372406"/>
                <a:gd name="connsiteY4" fmla="*/ 349249 h 756781"/>
                <a:gd name="connsiteX5" fmla="*/ 78253 w 372406"/>
                <a:gd name="connsiteY5" fmla="*/ 441324 h 756781"/>
                <a:gd name="connsiteX6" fmla="*/ 170328 w 372406"/>
                <a:gd name="connsiteY6" fmla="*/ 441324 h 756781"/>
                <a:gd name="connsiteX7" fmla="*/ 170328 w 372406"/>
                <a:gd name="connsiteY7" fmla="*/ 349249 h 756781"/>
                <a:gd name="connsiteX8" fmla="*/ 202078 w 372406"/>
                <a:gd name="connsiteY8" fmla="*/ 225424 h 756781"/>
                <a:gd name="connsiteX9" fmla="*/ 202078 w 372406"/>
                <a:gd name="connsiteY9" fmla="*/ 317499 h 756781"/>
                <a:gd name="connsiteX10" fmla="*/ 294153 w 372406"/>
                <a:gd name="connsiteY10" fmla="*/ 317499 h 756781"/>
                <a:gd name="connsiteX11" fmla="*/ 294153 w 372406"/>
                <a:gd name="connsiteY11" fmla="*/ 225424 h 756781"/>
                <a:gd name="connsiteX12" fmla="*/ 78253 w 372406"/>
                <a:gd name="connsiteY12" fmla="*/ 225424 h 756781"/>
                <a:gd name="connsiteX13" fmla="*/ 78253 w 372406"/>
                <a:gd name="connsiteY13" fmla="*/ 317499 h 756781"/>
                <a:gd name="connsiteX14" fmla="*/ 170328 w 372406"/>
                <a:gd name="connsiteY14" fmla="*/ 317499 h 756781"/>
                <a:gd name="connsiteX15" fmla="*/ 170328 w 372406"/>
                <a:gd name="connsiteY15" fmla="*/ 225424 h 756781"/>
                <a:gd name="connsiteX16" fmla="*/ 202078 w 372406"/>
                <a:gd name="connsiteY16" fmla="*/ 101599 h 756781"/>
                <a:gd name="connsiteX17" fmla="*/ 202078 w 372406"/>
                <a:gd name="connsiteY17" fmla="*/ 193674 h 756781"/>
                <a:gd name="connsiteX18" fmla="*/ 294153 w 372406"/>
                <a:gd name="connsiteY18" fmla="*/ 193674 h 756781"/>
                <a:gd name="connsiteX19" fmla="*/ 294153 w 372406"/>
                <a:gd name="connsiteY19" fmla="*/ 101599 h 756781"/>
                <a:gd name="connsiteX20" fmla="*/ 78253 w 372406"/>
                <a:gd name="connsiteY20" fmla="*/ 101599 h 756781"/>
                <a:gd name="connsiteX21" fmla="*/ 78253 w 372406"/>
                <a:gd name="connsiteY21" fmla="*/ 193674 h 756781"/>
                <a:gd name="connsiteX22" fmla="*/ 170328 w 372406"/>
                <a:gd name="connsiteY22" fmla="*/ 193674 h 756781"/>
                <a:gd name="connsiteX23" fmla="*/ 170328 w 372406"/>
                <a:gd name="connsiteY23" fmla="*/ 101599 h 756781"/>
                <a:gd name="connsiteX24" fmla="*/ 0 w 372406"/>
                <a:gd name="connsiteY24" fmla="*/ 0 h 756781"/>
                <a:gd name="connsiteX25" fmla="*/ 372406 w 372406"/>
                <a:gd name="connsiteY25" fmla="*/ 0 h 756781"/>
                <a:gd name="connsiteX26" fmla="*/ 372406 w 372406"/>
                <a:gd name="connsiteY26" fmla="*/ 756781 h 756781"/>
                <a:gd name="connsiteX27" fmla="*/ 249359 w 372406"/>
                <a:gd name="connsiteY27" fmla="*/ 756781 h 756781"/>
                <a:gd name="connsiteX28" fmla="*/ 249359 w 372406"/>
                <a:gd name="connsiteY28" fmla="*/ 576681 h 756781"/>
                <a:gd name="connsiteX29" fmla="*/ 123049 w 372406"/>
                <a:gd name="connsiteY29" fmla="*/ 576681 h 756781"/>
                <a:gd name="connsiteX30" fmla="*/ 123049 w 372406"/>
                <a:gd name="connsiteY30" fmla="*/ 756781 h 756781"/>
                <a:gd name="connsiteX31" fmla="*/ 0 w 372406"/>
                <a:gd name="connsiteY31" fmla="*/ 756781 h 75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2406" h="756781">
                  <a:moveTo>
                    <a:pt x="202078" y="349249"/>
                  </a:moveTo>
                  <a:lnTo>
                    <a:pt x="202078" y="441324"/>
                  </a:lnTo>
                  <a:lnTo>
                    <a:pt x="294153" y="441324"/>
                  </a:lnTo>
                  <a:lnTo>
                    <a:pt x="294153" y="349249"/>
                  </a:lnTo>
                  <a:close/>
                  <a:moveTo>
                    <a:pt x="78253" y="349249"/>
                  </a:moveTo>
                  <a:lnTo>
                    <a:pt x="78253" y="441324"/>
                  </a:lnTo>
                  <a:lnTo>
                    <a:pt x="170328" y="441324"/>
                  </a:lnTo>
                  <a:lnTo>
                    <a:pt x="170328" y="349249"/>
                  </a:lnTo>
                  <a:close/>
                  <a:moveTo>
                    <a:pt x="202078" y="225424"/>
                  </a:moveTo>
                  <a:lnTo>
                    <a:pt x="202078" y="317499"/>
                  </a:lnTo>
                  <a:lnTo>
                    <a:pt x="294153" y="317499"/>
                  </a:lnTo>
                  <a:lnTo>
                    <a:pt x="294153" y="225424"/>
                  </a:lnTo>
                  <a:close/>
                  <a:moveTo>
                    <a:pt x="78253" y="225424"/>
                  </a:moveTo>
                  <a:lnTo>
                    <a:pt x="78253" y="317499"/>
                  </a:lnTo>
                  <a:lnTo>
                    <a:pt x="170328" y="317499"/>
                  </a:lnTo>
                  <a:lnTo>
                    <a:pt x="170328" y="225424"/>
                  </a:lnTo>
                  <a:close/>
                  <a:moveTo>
                    <a:pt x="202078" y="101599"/>
                  </a:moveTo>
                  <a:lnTo>
                    <a:pt x="202078" y="193674"/>
                  </a:lnTo>
                  <a:lnTo>
                    <a:pt x="294153" y="193674"/>
                  </a:lnTo>
                  <a:lnTo>
                    <a:pt x="294153" y="101599"/>
                  </a:lnTo>
                  <a:close/>
                  <a:moveTo>
                    <a:pt x="78253" y="101599"/>
                  </a:moveTo>
                  <a:lnTo>
                    <a:pt x="78253" y="193674"/>
                  </a:lnTo>
                  <a:lnTo>
                    <a:pt x="170328" y="193674"/>
                  </a:lnTo>
                  <a:lnTo>
                    <a:pt x="170328" y="101599"/>
                  </a:lnTo>
                  <a:close/>
                  <a:moveTo>
                    <a:pt x="0" y="0"/>
                  </a:moveTo>
                  <a:lnTo>
                    <a:pt x="372406" y="0"/>
                  </a:lnTo>
                  <a:lnTo>
                    <a:pt x="372406" y="756781"/>
                  </a:lnTo>
                  <a:lnTo>
                    <a:pt x="249359" y="756781"/>
                  </a:lnTo>
                  <a:lnTo>
                    <a:pt x="249359" y="576681"/>
                  </a:lnTo>
                  <a:lnTo>
                    <a:pt x="123049" y="576681"/>
                  </a:lnTo>
                  <a:lnTo>
                    <a:pt x="123049" y="756781"/>
                  </a:lnTo>
                  <a:lnTo>
                    <a:pt x="0" y="756781"/>
                  </a:lnTo>
                  <a:close/>
                </a:path>
              </a:pathLst>
            </a:custGeom>
            <a:solidFill>
              <a:schemeClr val="accent1"/>
            </a:solidFill>
            <a:ln>
              <a:noFill/>
              <a:headEnd type="none" w="med" len="med"/>
              <a:tailEnd type="none" w="med" len="med"/>
            </a:ln>
            <a:effectLst>
              <a:outerShdw blurRad="508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cloud 4" descr="cloud">
              <a:extLst>
                <a:ext uri="{FF2B5EF4-FFF2-40B4-BE49-F238E27FC236}">
                  <a16:creationId xmlns:a16="http://schemas.microsoft.com/office/drawing/2014/main" id="{F51E376C-9003-45C8-BFFF-F2D424DD5AE2}"/>
                </a:ext>
              </a:extLst>
            </p:cNvPr>
            <p:cNvSpPr>
              <a:spLocks noChangeAspect="1"/>
            </p:cNvSpPr>
            <p:nvPr/>
          </p:nvSpPr>
          <p:spPr bwMode="auto">
            <a:xfrm flipV="1">
              <a:off x="8639205" y="4794326"/>
              <a:ext cx="600046" cy="32170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chemeClr val="accent1"/>
                </a:gs>
                <a:gs pos="100000">
                  <a:schemeClr val="accent2"/>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22468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3.33333E-6 3.7037E-6 L -3.33333E-6 0.02453 " pathEditMode="relative" rAng="0" ptsTypes="AA">
                                      <p:cBhvr>
                                        <p:cTn id="9" dur="500" spd="-100000" fill="hold"/>
                                        <p:tgtEl>
                                          <p:spTgt spid="5"/>
                                        </p:tgtEl>
                                        <p:attrNameLst>
                                          <p:attrName>ppt_x</p:attrName>
                                          <p:attrName>ppt_y</p:attrName>
                                        </p:attrNameLst>
                                      </p:cBhvr>
                                      <p:rCtr x="0" y="1227"/>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3.33333E-6 3.7037E-6 L -3.33333E-6 0.02453 " pathEditMode="relative" rAng="0" ptsTypes="AA">
                                      <p:cBhvr>
                                        <p:cTn id="14" dur="500" spd="-100000" fill="hold"/>
                                        <p:tgtEl>
                                          <p:spTgt spid="6"/>
                                        </p:tgtEl>
                                        <p:attrNameLst>
                                          <p:attrName>ppt_x</p:attrName>
                                          <p:attrName>ppt_y</p:attrName>
                                        </p:attrNameLst>
                                      </p:cBhvr>
                                      <p:rCtr x="0" y="1227"/>
                                    </p:animMotion>
                                  </p:childTnLst>
                                </p:cTn>
                              </p:par>
                              <p:par>
                                <p:cTn id="15" presetID="10" presetClass="entr" presetSubtype="0" fill="hold" nodeType="withEffect">
                                  <p:stCondLst>
                                    <p:cond delay="20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nodeType="withEffect">
                                  <p:stCondLst>
                                    <p:cond delay="200"/>
                                  </p:stCondLst>
                                  <p:childTnLst>
                                    <p:animMotion origin="layout" path="M -3.33333E-6 3.7037E-6 L -3.33333E-6 0.02453 " pathEditMode="relative" rAng="0" ptsTypes="AA">
                                      <p:cBhvr>
                                        <p:cTn id="19" dur="500" spd="-100000" fill="hold"/>
                                        <p:tgtEl>
                                          <p:spTgt spid="104"/>
                                        </p:tgtEl>
                                        <p:attrNameLst>
                                          <p:attrName>ppt_x</p:attrName>
                                          <p:attrName>ppt_y</p:attrName>
                                        </p:attrNameLst>
                                      </p:cBhvr>
                                      <p:rCtr x="0" y="1227"/>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400"/>
                                  </p:stCondLst>
                                  <p:childTnLst>
                                    <p:animMotion origin="layout" path="M -3.33333E-6 3.7037E-6 L -3.33333E-6 0.02453 " pathEditMode="relative" rAng="0" ptsTypes="AA">
                                      <p:cBhvr>
                                        <p:cTn id="24" dur="500" spd="-100000" fill="hold"/>
                                        <p:tgtEl>
                                          <p:spTgt spid="9"/>
                                        </p:tgtEl>
                                        <p:attrNameLst>
                                          <p:attrName>ppt_x</p:attrName>
                                          <p:attrName>ppt_y</p:attrName>
                                        </p:attrNameLst>
                                      </p:cBhvr>
                                      <p:rCtr x="0" y="1227"/>
                                    </p:animMotion>
                                  </p:childTnLst>
                                </p:cTn>
                              </p:par>
                              <p:par>
                                <p:cTn id="25" presetID="10" presetClass="entr" presetSubtype="0" fill="hold" grpId="0"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400"/>
                                  </p:stCondLst>
                                  <p:childTnLst>
                                    <p:animMotion origin="layout" path="M -3.33333E-6 3.7037E-6 L -3.33333E-6 0.02453 " pathEditMode="relative" rAng="0" ptsTypes="AA">
                                      <p:cBhvr>
                                        <p:cTn id="29" dur="500" spd="-100000" fill="hold"/>
                                        <p:tgtEl>
                                          <p:spTgt spid="10"/>
                                        </p:tgtEl>
                                        <p:attrNameLst>
                                          <p:attrName>ppt_x</p:attrName>
                                          <p:attrName>ppt_y</p:attrName>
                                        </p:attrNameLst>
                                      </p:cBhvr>
                                      <p:rCtr x="0" y="1227"/>
                                    </p:animMotion>
                                  </p:childTnLst>
                                </p:cTn>
                              </p:par>
                              <p:par>
                                <p:cTn id="30" presetID="10" presetClass="entr" presetSubtype="0" fill="hold" grpId="0" nodeType="withEffect">
                                  <p:stCondLst>
                                    <p:cond delay="4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400"/>
                                  </p:stCondLst>
                                  <p:childTnLst>
                                    <p:animMotion origin="layout" path="M -3.33333E-6 3.7037E-6 L -3.33333E-6 0.02453 " pathEditMode="relative" rAng="0" ptsTypes="AA">
                                      <p:cBhvr>
                                        <p:cTn id="34" dur="500" spd="-100000" fill="hold"/>
                                        <p:tgtEl>
                                          <p:spTgt spid="11"/>
                                        </p:tgtEl>
                                        <p:attrNameLst>
                                          <p:attrName>ppt_x</p:attrName>
                                          <p:attrName>ppt_y</p:attrName>
                                        </p:attrNameLst>
                                      </p:cBhvr>
                                      <p:rCtr x="0" y="1227"/>
                                    </p:animMotion>
                                  </p:childTnLst>
                                </p:cTn>
                              </p:par>
                              <p:par>
                                <p:cTn id="35" presetID="10" presetClass="entr" presetSubtype="0" fill="hold" grpId="0"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 presetClass="entr" presetSubtype="0" fill="hold" nodeType="withEffect">
                                  <p:stCondLst>
                                    <p:cond delay="0"/>
                                  </p:stCondLst>
                                  <p:childTnLst>
                                    <p:set>
                                      <p:cBhvr>
                                        <p:cTn id="39" dur="1" fill="hold">
                                          <p:stCondLst>
                                            <p:cond delay="299"/>
                                          </p:stCondLst>
                                        </p:cTn>
                                        <p:tgtEl>
                                          <p:spTgt spid="16"/>
                                        </p:tgtEl>
                                        <p:attrNameLst>
                                          <p:attrName>style.visibility</p:attrName>
                                        </p:attrNameLst>
                                      </p:cBhvr>
                                      <p:to>
                                        <p:strVal val="visible"/>
                                      </p:to>
                                    </p:set>
                                  </p:childTnLst>
                                </p:cTn>
                              </p:par>
                              <p:par>
                                <p:cTn id="40" presetID="6" presetClass="emph" presetSubtype="0" accel="100000" autoRev="1" fill="hold" nodeType="withEffect">
                                  <p:stCondLst>
                                    <p:cond delay="0"/>
                                  </p:stCondLst>
                                  <p:childTnLst>
                                    <p:animScale>
                                      <p:cBhvr>
                                        <p:cTn id="41" dur="300" fill="hold"/>
                                        <p:tgtEl>
                                          <p:spTgt spid="16"/>
                                        </p:tgtEl>
                                      </p:cBhvr>
                                      <p:by x="0" y="100000"/>
                                    </p:animScale>
                                  </p:childTnLst>
                                </p:cTn>
                              </p:par>
                              <p:par>
                                <p:cTn id="42" presetID="63" presetClass="path" presetSubtype="0" accel="100000" autoRev="1" fill="hold" nodeType="withEffect">
                                  <p:stCondLst>
                                    <p:cond delay="0"/>
                                  </p:stCondLst>
                                  <p:childTnLst>
                                    <p:animMotion origin="layout" path="M 6.25E-7 4.81481E-6 L 0.08229 4.81481E-6 " pathEditMode="relative" rAng="0" ptsTypes="AA">
                                      <p:cBhvr>
                                        <p:cTn id="43" dur="300" fill="hold"/>
                                        <p:tgtEl>
                                          <p:spTgt spid="16"/>
                                        </p:tgtEl>
                                        <p:attrNameLst>
                                          <p:attrName>ppt_x</p:attrName>
                                          <p:attrName>ppt_y</p:attrName>
                                        </p:attrNameLst>
                                      </p:cBhvr>
                                      <p:rCtr x="4115" y="0"/>
                                    </p:animMotion>
                                  </p:childTnLst>
                                </p:cTn>
                              </p:par>
                              <p:par>
                                <p:cTn id="44" presetID="1" presetClass="entr" presetSubtype="0" fill="hold" nodeType="withEffect">
                                  <p:stCondLst>
                                    <p:cond delay="0"/>
                                  </p:stCondLst>
                                  <p:childTnLst>
                                    <p:set>
                                      <p:cBhvr>
                                        <p:cTn id="45" dur="1" fill="hold">
                                          <p:stCondLst>
                                            <p:cond delay="299"/>
                                          </p:stCondLst>
                                        </p:cTn>
                                        <p:tgtEl>
                                          <p:spTgt spid="12"/>
                                        </p:tgtEl>
                                        <p:attrNameLst>
                                          <p:attrName>style.visibility</p:attrName>
                                        </p:attrNameLst>
                                      </p:cBhvr>
                                      <p:to>
                                        <p:strVal val="visible"/>
                                      </p:to>
                                    </p:set>
                                  </p:childTnLst>
                                </p:cTn>
                              </p:par>
                              <p:par>
                                <p:cTn id="46" presetID="6" presetClass="emph" presetSubtype="0" accel="100000" autoRev="1" fill="hold" nodeType="withEffect">
                                  <p:stCondLst>
                                    <p:cond delay="0"/>
                                  </p:stCondLst>
                                  <p:childTnLst>
                                    <p:animScale>
                                      <p:cBhvr>
                                        <p:cTn id="47" dur="300" fill="hold"/>
                                        <p:tgtEl>
                                          <p:spTgt spid="12"/>
                                        </p:tgtEl>
                                      </p:cBhvr>
                                      <p:by x="0" y="100000"/>
                                    </p:animScale>
                                  </p:childTnLst>
                                </p:cTn>
                              </p:par>
                              <p:par>
                                <p:cTn id="48" presetID="63" presetClass="path" presetSubtype="0" accel="100000" autoRev="1" fill="hold" nodeType="withEffect">
                                  <p:stCondLst>
                                    <p:cond delay="0"/>
                                  </p:stCondLst>
                                  <p:childTnLst>
                                    <p:animMotion origin="layout" path="M -6.25E-7 4.81481E-6 L -0.08346 4.81481E-6 " pathEditMode="relative" rAng="0" ptsTypes="AA">
                                      <p:cBhvr>
                                        <p:cTn id="49" dur="300" fill="hold"/>
                                        <p:tgtEl>
                                          <p:spTgt spid="12"/>
                                        </p:tgtEl>
                                        <p:attrNameLst>
                                          <p:attrName>ppt_x</p:attrName>
                                          <p:attrName>ppt_y</p:attrName>
                                        </p:attrNameLst>
                                      </p:cBhvr>
                                      <p:rCtr x="-41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10" grpId="0"/>
      <p:bldP spid="10" grpId="1"/>
      <p:bldP spid="11" grpId="0"/>
      <p:bldP spid="11" grpId="1"/>
      <p:bldP spid="15" grpId="0"/>
      <p:bldP spid="9" grpId="0"/>
      <p:bldP spid="9"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Arc enabled servers pricing</a:t>
            </a:r>
          </a:p>
        </p:txBody>
      </p:sp>
      <p:sp>
        <p:nvSpPr>
          <p:cNvPr id="14" name="TextBox 13">
            <a:extLst>
              <a:ext uri="{FF2B5EF4-FFF2-40B4-BE49-F238E27FC236}">
                <a16:creationId xmlns:a16="http://schemas.microsoft.com/office/drawing/2014/main" id="{5352E0C4-0760-428D-834D-FD113FBF7CF9}"/>
              </a:ext>
            </a:extLst>
          </p:cNvPr>
          <p:cNvSpPr txBox="1"/>
          <p:nvPr/>
        </p:nvSpPr>
        <p:spPr>
          <a:xfrm>
            <a:off x="1525479" y="2024824"/>
            <a:ext cx="4907592" cy="273617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Additional services</a:t>
            </a:r>
          </a:p>
        </p:txBody>
      </p:sp>
      <p:sp>
        <p:nvSpPr>
          <p:cNvPr id="10" name="TextBox 9">
            <a:extLst>
              <a:ext uri="{FF2B5EF4-FFF2-40B4-BE49-F238E27FC236}">
                <a16:creationId xmlns:a16="http://schemas.microsoft.com/office/drawing/2014/main" id="{12404DCA-93A0-4BBD-AB07-D35B0A7A5F38}"/>
              </a:ext>
            </a:extLst>
          </p:cNvPr>
          <p:cNvSpPr txBox="1"/>
          <p:nvPr/>
        </p:nvSpPr>
        <p:spPr>
          <a:xfrm>
            <a:off x="1525479" y="4765155"/>
            <a:ext cx="4907592" cy="70585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defRPr lang="en-US"/>
            </a:defPPr>
            <a:lvl1pPr algn="ctr">
              <a:defRPr sz="1600">
                <a:solidFill>
                  <a:schemeClr val="accent1"/>
                </a:solidFill>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No additional cost</a:t>
            </a:r>
          </a:p>
        </p:txBody>
      </p:sp>
      <p:pic>
        <p:nvPicPr>
          <p:cNvPr id="11" name="Graphic 10" descr="Azure Arc logo">
            <a:extLst>
              <a:ext uri="{FF2B5EF4-FFF2-40B4-BE49-F238E27FC236}">
                <a16:creationId xmlns:a16="http://schemas.microsoft.com/office/drawing/2014/main" id="{70ED8D61-7EC1-4260-A5C3-CDD3756C66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4252" y="4860745"/>
            <a:ext cx="514669" cy="514669"/>
          </a:xfrm>
          <a:prstGeom prst="rect">
            <a:avLst/>
          </a:prstGeom>
        </p:spPr>
      </p:pic>
      <p:sp>
        <p:nvSpPr>
          <p:cNvPr id="9" name="TextBox 8">
            <a:extLst>
              <a:ext uri="{FF2B5EF4-FFF2-40B4-BE49-F238E27FC236}">
                <a16:creationId xmlns:a16="http://schemas.microsoft.com/office/drawing/2014/main" id="{88BC7B69-0C2B-43E0-A769-B568B2710F74}"/>
              </a:ext>
            </a:extLst>
          </p:cNvPr>
          <p:cNvSpPr txBox="1"/>
          <p:nvPr/>
        </p:nvSpPr>
        <p:spPr>
          <a:xfrm>
            <a:off x="1525479" y="5471005"/>
            <a:ext cx="4907592" cy="7811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defPPr>
              <a:defRPr lang="en-US"/>
            </a:defPPr>
            <a:lvl1pPr algn="ctr">
              <a:defRPr sz="1200">
                <a:solidFill>
                  <a:schemeClr val="accent1"/>
                </a:solidFill>
                <a:latin typeface="+mj-lt"/>
                <a:ea typeface="+mj-ea"/>
                <a:cs typeface="+mj-cs"/>
              </a:defRPr>
            </a:lvl1pPr>
            <a:lvl2pPr>
              <a:defRPr>
                <a:solidFill>
                  <a:schemeClr val="tx1"/>
                </a:solidFill>
                <a:latin typeface="+mj-lt"/>
                <a:ea typeface="+mj-ea"/>
                <a:cs typeface="+mj-cs"/>
              </a:defRPr>
            </a:lvl2pPr>
            <a:lvl3pPr>
              <a:defRPr>
                <a:solidFill>
                  <a:schemeClr val="tx1"/>
                </a:solidFill>
                <a:latin typeface="+mj-lt"/>
                <a:ea typeface="+mj-ea"/>
                <a:cs typeface="+mj-cs"/>
              </a:defRPr>
            </a:lvl3pPr>
            <a:lvl4pPr>
              <a:defRPr>
                <a:solidFill>
                  <a:schemeClr val="tx1"/>
                </a:solidFill>
                <a:latin typeface="+mj-lt"/>
                <a:ea typeface="+mj-ea"/>
                <a:cs typeface="+mj-cs"/>
              </a:defRPr>
            </a:lvl4pPr>
            <a:lvl5pPr>
              <a:defRPr>
                <a:solidFill>
                  <a:schemeClr val="tx1"/>
                </a:solidFill>
                <a:latin typeface="+mj-lt"/>
                <a:ea typeface="+mj-ea"/>
                <a:cs typeface="+mj-cs"/>
              </a:defRPr>
            </a:lvl5pPr>
            <a:lvl6pPr>
              <a:defRPr>
                <a:solidFill>
                  <a:schemeClr val="tx1"/>
                </a:solidFill>
                <a:latin typeface="+mj-lt"/>
                <a:ea typeface="+mj-ea"/>
                <a:cs typeface="+mj-cs"/>
              </a:defRPr>
            </a:lvl6pPr>
            <a:lvl7pPr>
              <a:defRPr>
                <a:solidFill>
                  <a:schemeClr val="tx1"/>
                </a:solidFill>
                <a:latin typeface="+mj-lt"/>
                <a:ea typeface="+mj-ea"/>
                <a:cs typeface="+mj-cs"/>
              </a:defRPr>
            </a:lvl7pPr>
            <a:lvl8pPr>
              <a:defRPr>
                <a:solidFill>
                  <a:schemeClr val="tx1"/>
                </a:solidFill>
                <a:latin typeface="+mj-lt"/>
                <a:ea typeface="+mj-ea"/>
                <a:cs typeface="+mj-cs"/>
              </a:defRPr>
            </a:lvl8pPr>
            <a:lvl9pPr>
              <a:defRPr>
                <a:solidFill>
                  <a:schemeClr val="tx1"/>
                </a:solidFill>
                <a:latin typeface="+mj-lt"/>
                <a:ea typeface="+mj-ea"/>
                <a:cs typeface="+mj-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Customers servers and clusters</a:t>
            </a:r>
          </a:p>
        </p:txBody>
      </p:sp>
      <p:cxnSp>
        <p:nvCxnSpPr>
          <p:cNvPr id="20" name="Straight Connector 19">
            <a:extLst>
              <a:ext uri="{FF2B5EF4-FFF2-40B4-BE49-F238E27FC236}">
                <a16:creationId xmlns:a16="http://schemas.microsoft.com/office/drawing/2014/main" id="{881565B4-D1F0-4A1F-9FD8-6E30986E04AA}"/>
              </a:ext>
              <a:ext uri="{C183D7F6-B498-43B3-948B-1728B52AA6E4}">
                <adec:decorative xmlns:adec="http://schemas.microsoft.com/office/drawing/2017/decorative" val="1"/>
              </a:ext>
            </a:extLst>
          </p:cNvPr>
          <p:cNvCxnSpPr>
            <a:cxnSpLocks/>
          </p:cNvCxnSpPr>
          <p:nvPr/>
        </p:nvCxnSpPr>
        <p:spPr>
          <a:xfrm>
            <a:off x="6213386" y="3399550"/>
            <a:ext cx="2363347"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7420DE-4002-443D-A539-3739F28F87DB}"/>
              </a:ext>
              <a:ext uri="{C183D7F6-B498-43B3-948B-1728B52AA6E4}">
                <adec:decorative xmlns:adec="http://schemas.microsoft.com/office/drawing/2017/decorative" val="1"/>
              </a:ext>
            </a:extLst>
          </p:cNvPr>
          <p:cNvCxnSpPr>
            <a:cxnSpLocks/>
          </p:cNvCxnSpPr>
          <p:nvPr/>
        </p:nvCxnSpPr>
        <p:spPr>
          <a:xfrm>
            <a:off x="6213386" y="5113928"/>
            <a:ext cx="1477199" cy="0"/>
          </a:xfrm>
          <a:prstGeom prst="line">
            <a:avLst/>
          </a:prstGeom>
          <a:ln w="19050">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0AD7A8-C594-442D-8BB2-E09FB16C4C2E}"/>
              </a:ext>
            </a:extLst>
          </p:cNvPr>
          <p:cNvSpPr txBox="1"/>
          <p:nvPr/>
        </p:nvSpPr>
        <p:spPr>
          <a:xfrm>
            <a:off x="7837488" y="1982891"/>
            <a:ext cx="3383280" cy="2731517"/>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Policy—guest configuration</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Defender—standard</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Backup</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Service Map</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Application Insights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Network Watcher </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Config and Change Management</a:t>
            </a:r>
          </a:p>
        </p:txBody>
      </p:sp>
      <p:sp>
        <p:nvSpPr>
          <p:cNvPr id="13" name="TextBox 12">
            <a:extLst>
              <a:ext uri="{FF2B5EF4-FFF2-40B4-BE49-F238E27FC236}">
                <a16:creationId xmlns:a16="http://schemas.microsoft.com/office/drawing/2014/main" id="{59B71FA1-643A-4205-8B4A-A8C50DF39B95}"/>
              </a:ext>
            </a:extLst>
          </p:cNvPr>
          <p:cNvSpPr txBox="1"/>
          <p:nvPr/>
        </p:nvSpPr>
        <p:spPr>
          <a:xfrm>
            <a:off x="7837488" y="4758070"/>
            <a:ext cx="3383280" cy="684803"/>
          </a:xfrm>
          <a:prstGeom prst="rect">
            <a:avLst/>
          </a:prstGeom>
          <a:noFill/>
        </p:spPr>
        <p:txBody>
          <a:bodyPr wrap="square" anchor="ctr">
            <a:spAutoFit/>
          </a:bodyPr>
          <a:lstStyle>
            <a:defPPr>
              <a:defRPr lang="en-US"/>
            </a:defPPr>
            <a:lvl1pPr marR="0" lvl="0" algn="ctr" defTabSz="914367" fontAlgn="auto">
              <a:lnSpc>
                <a:spcPct val="100000"/>
              </a:lnSpc>
              <a:spcBef>
                <a:spcPts val="0"/>
              </a:spcBef>
              <a:spcAft>
                <a:spcPts val="0"/>
              </a:spcAft>
              <a:buClrTx/>
              <a:buSzTx/>
              <a:tabLst/>
              <a:defRPr sz="1200">
                <a:solidFill>
                  <a:srgbClr val="FFFFFF"/>
                </a:solidFill>
                <a:latin typeface="Segoe UI Semibold"/>
              </a:defRPr>
            </a:lvl1pPr>
            <a:lvl2pPr lvl="1">
              <a:defRPr sz="1200">
                <a:solidFill>
                  <a:srgbClr val="FFFFFF"/>
                </a:solidFill>
                <a:latin typeface="Segoe UI Semibold"/>
              </a:defRPr>
            </a:lvl2pPr>
          </a:lstStyle>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Control plane functionality:</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Tagging, management groups, activity logs, templates, Resource Graph, RBAC</a:t>
            </a:r>
          </a:p>
        </p:txBody>
      </p:sp>
      <p:grpSp>
        <p:nvGrpSpPr>
          <p:cNvPr id="15" name="Group 14" descr="Microsoft Azure logo">
            <a:extLst>
              <a:ext uri="{FF2B5EF4-FFF2-40B4-BE49-F238E27FC236}">
                <a16:creationId xmlns:a16="http://schemas.microsoft.com/office/drawing/2014/main" id="{2E117785-B870-4371-999A-06B1EB70AA5B}"/>
              </a:ext>
            </a:extLst>
          </p:cNvPr>
          <p:cNvGrpSpPr/>
          <p:nvPr/>
        </p:nvGrpSpPr>
        <p:grpSpPr>
          <a:xfrm>
            <a:off x="2923002" y="2299643"/>
            <a:ext cx="2112548" cy="389994"/>
            <a:chOff x="9047655" y="4372095"/>
            <a:chExt cx="1685927" cy="311236"/>
          </a:xfrm>
        </p:grpSpPr>
        <p:pic>
          <p:nvPicPr>
            <p:cNvPr id="16" name="Picture 15" descr="A picture containing drawing&#10;&#10;Description automatically generated">
              <a:extLst>
                <a:ext uri="{FF2B5EF4-FFF2-40B4-BE49-F238E27FC236}">
                  <a16:creationId xmlns:a16="http://schemas.microsoft.com/office/drawing/2014/main" id="{5C887BB7-C794-467D-BB7C-7767200014BC}"/>
                </a:ext>
              </a:extLst>
            </p:cNvPr>
            <p:cNvPicPr>
              <a:picLocks noChangeAspect="1"/>
            </p:cNvPicPr>
            <p:nvPr/>
          </p:nvPicPr>
          <p:blipFill rotWithShape="1">
            <a:blip r:embed="rId5">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4765E5C-CD9E-4755-99F4-B9059F800CB7}"/>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126983150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750" fill="hold"/>
                                        <p:tgtEl>
                                          <p:spTgt spid="14"/>
                                        </p:tgtEl>
                                      </p:cBhvr>
                                      <p:by x="0" y="0"/>
                                    </p:animScale>
                                  </p:childTnLst>
                                </p:cTn>
                              </p:par>
                              <p:par>
                                <p:cTn id="9" presetID="6" presetClass="emph" presetSubtype="0" accel="100000" autoRev="1" fill="hold" grpId="2" nodeType="withEffect">
                                  <p:stCondLst>
                                    <p:cond delay="1100"/>
                                  </p:stCondLst>
                                  <p:childTnLst>
                                    <p:animScale>
                                      <p:cBhvr>
                                        <p:cTn id="10" dur="250" fill="hold"/>
                                        <p:tgtEl>
                                          <p:spTgt spid="14"/>
                                        </p:tgtEl>
                                      </p:cBhvr>
                                      <p:by x="105000" y="105000"/>
                                    </p:animScale>
                                  </p:childTnLst>
                                </p:cTn>
                              </p:par>
                              <p:par>
                                <p:cTn id="11" presetID="1" presetClass="entr" presetSubtype="0" fill="hold" nodeType="withEffect">
                                  <p:stCondLst>
                                    <p:cond delay="1750"/>
                                  </p:stCondLst>
                                  <p:childTnLst>
                                    <p:set>
                                      <p:cBhvr>
                                        <p:cTn id="12" dur="1" fill="hold">
                                          <p:stCondLst>
                                            <p:cond delay="0"/>
                                          </p:stCondLst>
                                        </p:cTn>
                                        <p:tgtEl>
                                          <p:spTgt spid="15"/>
                                        </p:tgtEl>
                                        <p:attrNameLst>
                                          <p:attrName>style.visibility</p:attrName>
                                        </p:attrNameLst>
                                      </p:cBhvr>
                                      <p:to>
                                        <p:strVal val="visible"/>
                                      </p:to>
                                    </p:set>
                                  </p:childTnLst>
                                </p:cTn>
                              </p:par>
                              <p:par>
                                <p:cTn id="13" presetID="6" presetClass="emph" presetSubtype="0" accel="100000" autoRev="1" fill="hold" nodeType="withEffect">
                                  <p:stCondLst>
                                    <p:cond delay="500"/>
                                  </p:stCondLst>
                                  <p:childTnLst>
                                    <p:animScale>
                                      <p:cBhvr>
                                        <p:cTn id="14" dur="750" fill="hold"/>
                                        <p:tgtEl>
                                          <p:spTgt spid="15"/>
                                        </p:tgtEl>
                                      </p:cBhvr>
                                      <p:by x="0" y="0"/>
                                    </p:animScale>
                                  </p:childTnLst>
                                </p:cTn>
                              </p:par>
                              <p:par>
                                <p:cTn id="15" presetID="6" presetClass="emph" presetSubtype="0" accel="100000" autoRev="1" fill="hold" nodeType="withEffect">
                                  <p:stCondLst>
                                    <p:cond delay="1750"/>
                                  </p:stCondLst>
                                  <p:childTnLst>
                                    <p:animScale>
                                      <p:cBhvr>
                                        <p:cTn id="16" dur="250" fill="hold"/>
                                        <p:tgtEl>
                                          <p:spTgt spid="15"/>
                                        </p:tgtEl>
                                      </p:cBhvr>
                                      <p:by x="105000" y="105000"/>
                                    </p:animScale>
                                  </p:childTnLst>
                                </p:cTn>
                              </p:par>
                              <p:par>
                                <p:cTn id="17" presetID="2" presetClass="entr" presetSubtype="2" decel="100000" fill="hold" nodeType="withEffect">
                                  <p:stCondLst>
                                    <p:cond delay="14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75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1+#ppt_w/2"/>
                                          </p:val>
                                        </p:tav>
                                        <p:tav tm="100000">
                                          <p:val>
                                            <p:strVal val="#ppt_x"/>
                                          </p:val>
                                        </p:tav>
                                      </p:tavLst>
                                    </p:anim>
                                    <p:anim calcmode="lin" valueType="num">
                                      <p:cBhvr additive="base">
                                        <p:cTn id="24"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C33999-D142-41A1-B530-C31DDDE1C326}"/>
              </a:ext>
            </a:extLst>
          </p:cNvPr>
          <p:cNvSpPr>
            <a:spLocks noGrp="1"/>
          </p:cNvSpPr>
          <p:nvPr>
            <p:ph type="sldNum" sz="quarter" idx="12"/>
          </p:nvPr>
        </p:nvSpPr>
        <p:spPr/>
        <p:txBody>
          <a:bodyPr/>
          <a:lstStyle/>
          <a:p>
            <a:fld id="{7B76384A-BF72-4EC3-9EB1-950545506B9E}" type="slidenum">
              <a:rPr lang="en-IN">
                <a:solidFill>
                  <a:srgbClr val="000000"/>
                </a:solidFill>
                <a:latin typeface="Segoe UI"/>
              </a:rPr>
              <a:pPr/>
              <a:t>51</a:t>
            </a:fld>
            <a:endParaRPr lang="en-IN">
              <a:solidFill>
                <a:srgbClr val="000000"/>
              </a:solidFill>
              <a:latin typeface="Segoe UI"/>
            </a:endParaRPr>
          </a:p>
        </p:txBody>
      </p:sp>
      <p:sp>
        <p:nvSpPr>
          <p:cNvPr id="11" name="TextBox 10">
            <a:extLst>
              <a:ext uri="{FF2B5EF4-FFF2-40B4-BE49-F238E27FC236}">
                <a16:creationId xmlns:a16="http://schemas.microsoft.com/office/drawing/2014/main" id="{0163D030-BD57-4A25-8E29-47C76BAC46E2}"/>
              </a:ext>
            </a:extLst>
          </p:cNvPr>
          <p:cNvSpPr txBox="1"/>
          <p:nvPr/>
        </p:nvSpPr>
        <p:spPr>
          <a:xfrm>
            <a:off x="215526" y="2949833"/>
            <a:ext cx="3917053" cy="760555"/>
          </a:xfrm>
          <a:prstGeom prst="rect">
            <a:avLst/>
          </a:prstGeom>
          <a:noFill/>
        </p:spPr>
        <p:txBody>
          <a:bodyPr wrap="square" lIns="179285" tIns="143428" rIns="179285" bIns="143428" rtlCol="0">
            <a:spAutoFit/>
          </a:bodyPr>
          <a:lstStyle/>
          <a:p>
            <a:pPr algn="ctr">
              <a:lnSpc>
                <a:spcPct val="90000"/>
              </a:lnSpc>
              <a:spcAft>
                <a:spcPts val="588"/>
              </a:spcAft>
            </a:pPr>
            <a:r>
              <a:rPr lang="en-US" sz="1600">
                <a:solidFill>
                  <a:srgbClr val="FFFFFF"/>
                </a:solidFill>
                <a:latin typeface="Segoe UI"/>
              </a:rPr>
              <a:t>~12m on-premises physical servers growing to ~15 million by 2024</a:t>
            </a:r>
            <a:r>
              <a:rPr lang="en-US" sz="1600" baseline="30000">
                <a:solidFill>
                  <a:srgbClr val="FFFFFF"/>
                </a:solidFill>
                <a:latin typeface="Segoe UI"/>
              </a:rPr>
              <a:t>1</a:t>
            </a:r>
          </a:p>
        </p:txBody>
      </p:sp>
      <p:sp>
        <p:nvSpPr>
          <p:cNvPr id="5" name="Arrow: Pentagon 4">
            <a:extLst>
              <a:ext uri="{FF2B5EF4-FFF2-40B4-BE49-F238E27FC236}">
                <a16:creationId xmlns:a16="http://schemas.microsoft.com/office/drawing/2014/main" id="{7ED9C674-6EDA-4A0B-A450-293DB62734C2}"/>
              </a:ext>
            </a:extLst>
          </p:cNvPr>
          <p:cNvSpPr/>
          <p:nvPr/>
        </p:nvSpPr>
        <p:spPr bwMode="auto">
          <a:xfrm>
            <a:off x="546880" y="1681616"/>
            <a:ext cx="3585699" cy="986067"/>
          </a:xfrm>
          <a:prstGeom prst="homePlate">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a:solidFill>
                <a:schemeClr val="accent5"/>
              </a:solidFill>
            </a:endParaRPr>
          </a:p>
        </p:txBody>
      </p:sp>
      <p:sp>
        <p:nvSpPr>
          <p:cNvPr id="7" name="Arrow: Chevron 6">
            <a:extLst>
              <a:ext uri="{FF2B5EF4-FFF2-40B4-BE49-F238E27FC236}">
                <a16:creationId xmlns:a16="http://schemas.microsoft.com/office/drawing/2014/main" id="{ABF8F163-EA5D-4B9A-9D16-6FC5BC480E83}"/>
              </a:ext>
            </a:extLst>
          </p:cNvPr>
          <p:cNvSpPr/>
          <p:nvPr/>
        </p:nvSpPr>
        <p:spPr bwMode="auto">
          <a:xfrm>
            <a:off x="4227472" y="1647602"/>
            <a:ext cx="3585699" cy="986067"/>
          </a:xfrm>
          <a:prstGeom prst="chevron">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a:solidFill>
                <a:schemeClr val="accent5"/>
              </a:solidFill>
            </a:endParaRPr>
          </a:p>
        </p:txBody>
      </p:sp>
      <p:sp>
        <p:nvSpPr>
          <p:cNvPr id="12" name="Arrow: Chevron 11">
            <a:extLst>
              <a:ext uri="{FF2B5EF4-FFF2-40B4-BE49-F238E27FC236}">
                <a16:creationId xmlns:a16="http://schemas.microsoft.com/office/drawing/2014/main" id="{2F83BB8A-AF83-4B88-955C-7E66C8B5884A}"/>
              </a:ext>
            </a:extLst>
          </p:cNvPr>
          <p:cNvSpPr/>
          <p:nvPr/>
        </p:nvSpPr>
        <p:spPr bwMode="auto">
          <a:xfrm>
            <a:off x="7891574" y="1615717"/>
            <a:ext cx="3585699" cy="986067"/>
          </a:xfrm>
          <a:prstGeom prst="chevron">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a:solidFill>
                <a:schemeClr val="accent5"/>
              </a:solidFill>
            </a:endParaRPr>
          </a:p>
        </p:txBody>
      </p:sp>
      <p:sp>
        <p:nvSpPr>
          <p:cNvPr id="19" name="TextBox 18">
            <a:extLst>
              <a:ext uri="{FF2B5EF4-FFF2-40B4-BE49-F238E27FC236}">
                <a16:creationId xmlns:a16="http://schemas.microsoft.com/office/drawing/2014/main" id="{60F39978-F9EA-4FAF-AFD5-5AD579E241D4}"/>
              </a:ext>
            </a:extLst>
          </p:cNvPr>
          <p:cNvSpPr txBox="1"/>
          <p:nvPr/>
        </p:nvSpPr>
        <p:spPr>
          <a:xfrm>
            <a:off x="271187" y="6401173"/>
            <a:ext cx="9355964" cy="398279"/>
          </a:xfrm>
          <a:prstGeom prst="rect">
            <a:avLst/>
          </a:prstGeom>
          <a:noFill/>
        </p:spPr>
        <p:txBody>
          <a:bodyPr wrap="square" lIns="179285" tIns="143428" rIns="179285" bIns="143428" rtlCol="0">
            <a:spAutoFit/>
          </a:bodyPr>
          <a:lstStyle/>
          <a:p>
            <a:pPr marL="224097" indent="-224097">
              <a:lnSpc>
                <a:spcPct val="90000"/>
              </a:lnSpc>
              <a:spcAft>
                <a:spcPts val="588"/>
              </a:spcAft>
              <a:buFontTx/>
              <a:buAutoNum type="arabicPeriod"/>
            </a:pPr>
            <a:r>
              <a:rPr lang="en-US" sz="784">
                <a:solidFill>
                  <a:srgbClr val="FFFFFF"/>
                </a:solidFill>
                <a:latin typeface="Segoe UI"/>
              </a:rPr>
              <a:t>IDC Enterprise Infra Tracker;                  2. Assumption: 1 physical servers = ~4 virtual machines,         3. </a:t>
            </a:r>
            <a:r>
              <a:rPr lang="en-US" sz="784">
                <a:solidFill>
                  <a:srgbClr val="FFFFFF"/>
                </a:solidFill>
                <a:latin typeface="Segoe UI"/>
                <a:hlinkClick r:id="rId2"/>
              </a:rPr>
              <a:t>CNCF, production and development</a:t>
            </a:r>
            <a:r>
              <a:rPr lang="en-US" sz="784">
                <a:solidFill>
                  <a:srgbClr val="FFFFFF"/>
                </a:solidFill>
                <a:latin typeface="Segoe UI"/>
              </a:rPr>
              <a:t>           4.  Gartner; Top 10 trends Dec ‘19</a:t>
            </a:r>
          </a:p>
        </p:txBody>
      </p:sp>
      <p:sp>
        <p:nvSpPr>
          <p:cNvPr id="21" name="TextBox 20">
            <a:extLst>
              <a:ext uri="{FF2B5EF4-FFF2-40B4-BE49-F238E27FC236}">
                <a16:creationId xmlns:a16="http://schemas.microsoft.com/office/drawing/2014/main" id="{AD12FB07-8EBE-4FB1-9C35-B4829A1B133F}"/>
              </a:ext>
            </a:extLst>
          </p:cNvPr>
          <p:cNvSpPr txBox="1"/>
          <p:nvPr/>
        </p:nvSpPr>
        <p:spPr>
          <a:xfrm>
            <a:off x="4263289" y="2943167"/>
            <a:ext cx="3585699" cy="837500"/>
          </a:xfrm>
          <a:prstGeom prst="rect">
            <a:avLst/>
          </a:prstGeom>
          <a:noFill/>
        </p:spPr>
        <p:txBody>
          <a:bodyPr wrap="square" lIns="179285" tIns="143428" rIns="179285" bIns="143428" rtlCol="0">
            <a:spAutoFit/>
          </a:bodyPr>
          <a:lstStyle/>
          <a:p>
            <a:pPr algn="ctr">
              <a:lnSpc>
                <a:spcPct val="90000"/>
              </a:lnSpc>
              <a:spcAft>
                <a:spcPts val="588"/>
              </a:spcAft>
            </a:pPr>
            <a:r>
              <a:rPr lang="en-US" sz="1600">
                <a:solidFill>
                  <a:srgbClr val="FFFFFF"/>
                </a:solidFill>
                <a:latin typeface="Segoe UI"/>
              </a:rPr>
              <a:t>Use of containers growing </a:t>
            </a:r>
          </a:p>
          <a:p>
            <a:pPr algn="ctr">
              <a:lnSpc>
                <a:spcPct val="90000"/>
              </a:lnSpc>
              <a:spcAft>
                <a:spcPts val="588"/>
              </a:spcAft>
            </a:pPr>
            <a:r>
              <a:rPr lang="en-US" sz="1600">
                <a:solidFill>
                  <a:srgbClr val="FFFFFF"/>
                </a:solidFill>
                <a:latin typeface="Segoe UI"/>
              </a:rPr>
              <a:t>from 70% to ~90%</a:t>
            </a:r>
            <a:r>
              <a:rPr lang="en-US" sz="1600" baseline="30000">
                <a:solidFill>
                  <a:srgbClr val="FFFFFF"/>
                </a:solidFill>
                <a:latin typeface="Segoe UI"/>
              </a:rPr>
              <a:t>3</a:t>
            </a:r>
          </a:p>
        </p:txBody>
      </p:sp>
      <p:sp>
        <p:nvSpPr>
          <p:cNvPr id="23" name="TextBox 22">
            <a:extLst>
              <a:ext uri="{FF2B5EF4-FFF2-40B4-BE49-F238E27FC236}">
                <a16:creationId xmlns:a16="http://schemas.microsoft.com/office/drawing/2014/main" id="{05E45764-4AE2-4352-AF38-418FB94DC8AE}"/>
              </a:ext>
            </a:extLst>
          </p:cNvPr>
          <p:cNvSpPr txBox="1"/>
          <p:nvPr/>
        </p:nvSpPr>
        <p:spPr>
          <a:xfrm>
            <a:off x="7891574" y="2940694"/>
            <a:ext cx="3585698" cy="809800"/>
          </a:xfrm>
          <a:prstGeom prst="rect">
            <a:avLst/>
          </a:prstGeom>
          <a:noFill/>
        </p:spPr>
        <p:txBody>
          <a:bodyPr wrap="square" lIns="179285" tIns="143428" rIns="179285" bIns="143428" rtlCol="0">
            <a:spAutoFit/>
          </a:bodyPr>
          <a:lstStyle/>
          <a:p>
            <a:pPr algn="ctr">
              <a:lnSpc>
                <a:spcPct val="90000"/>
              </a:lnSpc>
              <a:spcAft>
                <a:spcPts val="588"/>
              </a:spcAft>
            </a:pPr>
            <a:r>
              <a:rPr lang="en-US" sz="1600">
                <a:solidFill>
                  <a:srgbClr val="FFFFFF"/>
                </a:solidFill>
                <a:latin typeface="Segoe UI"/>
              </a:rPr>
              <a:t>~50% of the data will be </a:t>
            </a:r>
          </a:p>
          <a:p>
            <a:pPr algn="ctr">
              <a:lnSpc>
                <a:spcPct val="90000"/>
              </a:lnSpc>
              <a:spcAft>
                <a:spcPts val="588"/>
              </a:spcAft>
            </a:pPr>
            <a:r>
              <a:rPr lang="en-US" sz="1600">
                <a:solidFill>
                  <a:srgbClr val="FFFFFF"/>
                </a:solidFill>
                <a:latin typeface="Segoe UI"/>
              </a:rPr>
              <a:t>created on edge by 2023</a:t>
            </a:r>
            <a:r>
              <a:rPr lang="en-US" sz="1600" baseline="30000">
                <a:solidFill>
                  <a:srgbClr val="FFFFFF"/>
                </a:solidFill>
                <a:latin typeface="Segoe UI"/>
              </a:rPr>
              <a:t>4</a:t>
            </a:r>
          </a:p>
        </p:txBody>
      </p:sp>
      <p:sp>
        <p:nvSpPr>
          <p:cNvPr id="20" name="TextBox 19">
            <a:extLst>
              <a:ext uri="{FF2B5EF4-FFF2-40B4-BE49-F238E27FC236}">
                <a16:creationId xmlns:a16="http://schemas.microsoft.com/office/drawing/2014/main" id="{01434522-B212-4AE2-92D2-7A9AFB5DE627}"/>
              </a:ext>
            </a:extLst>
          </p:cNvPr>
          <p:cNvSpPr txBox="1"/>
          <p:nvPr/>
        </p:nvSpPr>
        <p:spPr>
          <a:xfrm>
            <a:off x="939486" y="1835611"/>
            <a:ext cx="2800486" cy="646331"/>
          </a:xfrm>
          <a:prstGeom prst="rect">
            <a:avLst/>
          </a:prstGeom>
          <a:noFill/>
        </p:spPr>
        <p:txBody>
          <a:bodyPr wrap="square">
            <a:spAutoFit/>
          </a:bodyPr>
          <a:lstStyle/>
          <a:p>
            <a:r>
              <a:rPr lang="en-US" sz="1800">
                <a:solidFill>
                  <a:schemeClr val="accent5"/>
                </a:solidFill>
                <a:latin typeface="+mj-lt"/>
              </a:rPr>
              <a:t>Expand management to </a:t>
            </a:r>
          </a:p>
          <a:p>
            <a:r>
              <a:rPr lang="en-US" sz="1800">
                <a:solidFill>
                  <a:schemeClr val="accent5"/>
                </a:solidFill>
                <a:latin typeface="+mj-lt"/>
              </a:rPr>
              <a:t>on-premises servers</a:t>
            </a:r>
          </a:p>
        </p:txBody>
      </p:sp>
      <p:sp>
        <p:nvSpPr>
          <p:cNvPr id="22" name="TextBox 21">
            <a:extLst>
              <a:ext uri="{FF2B5EF4-FFF2-40B4-BE49-F238E27FC236}">
                <a16:creationId xmlns:a16="http://schemas.microsoft.com/office/drawing/2014/main" id="{77D7A683-7BA9-4B9E-971A-C01D09681C70}"/>
              </a:ext>
            </a:extLst>
          </p:cNvPr>
          <p:cNvSpPr txBox="1"/>
          <p:nvPr/>
        </p:nvSpPr>
        <p:spPr>
          <a:xfrm>
            <a:off x="5083267" y="1819530"/>
            <a:ext cx="2217898" cy="635559"/>
          </a:xfrm>
          <a:prstGeom prst="rect">
            <a:avLst/>
          </a:prstGeom>
          <a:noFill/>
        </p:spPr>
        <p:txBody>
          <a:bodyPr wrap="square">
            <a:spAutoFit/>
          </a:bodyPr>
          <a:lstStyle/>
          <a:p>
            <a:r>
              <a:rPr lang="en-US">
                <a:solidFill>
                  <a:schemeClr val="accent5"/>
                </a:solidFill>
                <a:latin typeface="+mj-lt"/>
              </a:rPr>
              <a:t>Grow your business </a:t>
            </a:r>
          </a:p>
          <a:p>
            <a:r>
              <a:rPr lang="en-US">
                <a:solidFill>
                  <a:schemeClr val="accent5"/>
                </a:solidFill>
                <a:latin typeface="+mj-lt"/>
              </a:rPr>
              <a:t>with containers</a:t>
            </a:r>
          </a:p>
        </p:txBody>
      </p:sp>
      <p:sp>
        <p:nvSpPr>
          <p:cNvPr id="24" name="TextBox 23">
            <a:extLst>
              <a:ext uri="{FF2B5EF4-FFF2-40B4-BE49-F238E27FC236}">
                <a16:creationId xmlns:a16="http://schemas.microsoft.com/office/drawing/2014/main" id="{3D7D22DC-00DE-472A-A051-93F85F6BF3F1}"/>
              </a:ext>
            </a:extLst>
          </p:cNvPr>
          <p:cNvSpPr txBox="1"/>
          <p:nvPr/>
        </p:nvSpPr>
        <p:spPr>
          <a:xfrm>
            <a:off x="8809909" y="1791140"/>
            <a:ext cx="2083576" cy="646331"/>
          </a:xfrm>
          <a:prstGeom prst="rect">
            <a:avLst/>
          </a:prstGeom>
          <a:noFill/>
        </p:spPr>
        <p:txBody>
          <a:bodyPr wrap="square">
            <a:spAutoFit/>
          </a:bodyPr>
          <a:lstStyle/>
          <a:p>
            <a:r>
              <a:rPr lang="en-US" sz="1800">
                <a:solidFill>
                  <a:schemeClr val="accent5"/>
                </a:solidFill>
                <a:latin typeface="+mj-lt"/>
              </a:rPr>
              <a:t>Serve expanding </a:t>
            </a:r>
          </a:p>
          <a:p>
            <a:r>
              <a:rPr lang="en-US" sz="1800">
                <a:solidFill>
                  <a:schemeClr val="accent5"/>
                </a:solidFill>
                <a:latin typeface="+mj-lt"/>
              </a:rPr>
              <a:t>edge workloads</a:t>
            </a:r>
          </a:p>
        </p:txBody>
      </p:sp>
      <p:sp>
        <p:nvSpPr>
          <p:cNvPr id="28" name="Title 1">
            <a:extLst>
              <a:ext uri="{FF2B5EF4-FFF2-40B4-BE49-F238E27FC236}">
                <a16:creationId xmlns:a16="http://schemas.microsoft.com/office/drawing/2014/main" id="{915B55D3-3C66-41B8-8648-3C735C817371}"/>
              </a:ext>
            </a:extLst>
          </p:cNvPr>
          <p:cNvSpPr txBox="1">
            <a:spLocks/>
          </p:cNvSpPr>
          <p:nvPr/>
        </p:nvSpPr>
        <p:spPr>
          <a:xfrm>
            <a:off x="546880" y="246059"/>
            <a:ext cx="1101852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spc="-49">
                <a:solidFill>
                  <a:srgbClr val="FFFFFF"/>
                </a:solidFill>
                <a:latin typeface="Segoe UI Semibold"/>
              </a:rPr>
              <a:t>Addressable Revenue Opportunity</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lang="en-US" sz="2000">
                <a:solidFill>
                  <a:srgbClr val="50E6FF"/>
                </a:solidFill>
                <a:latin typeface="Segoe UI"/>
              </a:rPr>
              <a:t>Large</a:t>
            </a:r>
            <a:r>
              <a:rPr lang="en-US" sz="1961" spc="-49">
                <a:solidFill>
                  <a:srgbClr val="FFFFFF"/>
                </a:solidFill>
                <a:latin typeface="Segoe UI Semibold"/>
              </a:rPr>
              <a:t> </a:t>
            </a:r>
            <a:r>
              <a:rPr lang="en-US" sz="2000">
                <a:solidFill>
                  <a:srgbClr val="50E6FF"/>
                </a:solidFill>
                <a:latin typeface="Segoe UI"/>
              </a:rPr>
              <a:t>TAM; millions of on-premises servers, double digit growth in containers</a:t>
            </a:r>
            <a:endParaRPr kumimoji="0" lang="en-US" sz="2000" b="0" i="0" u="none" strike="noStrike" kern="1200" cap="none" spc="-50" normalizeH="0" baseline="0" noProof="0">
              <a:ln w="3175">
                <a:noFill/>
              </a:ln>
              <a:solidFill>
                <a:srgbClr val="50E6FF"/>
              </a:solidFill>
              <a:effectLst/>
              <a:uLnTx/>
              <a:uFillTx/>
              <a:latin typeface="Segoe UI"/>
              <a:ea typeface="+mn-ea"/>
              <a:cs typeface="Segoe UI" pitchFamily="34" charset="0"/>
            </a:endParaRPr>
          </a:p>
        </p:txBody>
      </p:sp>
      <p:sp>
        <p:nvSpPr>
          <p:cNvPr id="2" name="Arrow: Up 1">
            <a:extLst>
              <a:ext uri="{FF2B5EF4-FFF2-40B4-BE49-F238E27FC236}">
                <a16:creationId xmlns:a16="http://schemas.microsoft.com/office/drawing/2014/main" id="{B9BE41B8-7C15-4296-AAD4-73BC5C19D311}"/>
              </a:ext>
            </a:extLst>
          </p:cNvPr>
          <p:cNvSpPr/>
          <p:nvPr/>
        </p:nvSpPr>
        <p:spPr bwMode="auto">
          <a:xfrm rot="10800000">
            <a:off x="1896874" y="4032446"/>
            <a:ext cx="554355" cy="691515"/>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15" name="Arrow: Up 14">
            <a:extLst>
              <a:ext uri="{FF2B5EF4-FFF2-40B4-BE49-F238E27FC236}">
                <a16:creationId xmlns:a16="http://schemas.microsoft.com/office/drawing/2014/main" id="{0E416FCD-2A85-4C3E-BC5C-DC2602D15693}"/>
              </a:ext>
            </a:extLst>
          </p:cNvPr>
          <p:cNvSpPr/>
          <p:nvPr/>
        </p:nvSpPr>
        <p:spPr bwMode="auto">
          <a:xfrm rot="10800000">
            <a:off x="5818822" y="4027789"/>
            <a:ext cx="554355" cy="691515"/>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17" name="TextBox 16">
            <a:extLst>
              <a:ext uri="{FF2B5EF4-FFF2-40B4-BE49-F238E27FC236}">
                <a16:creationId xmlns:a16="http://schemas.microsoft.com/office/drawing/2014/main" id="{6E44E97A-EDF6-4B20-9E39-406A7ADCC25B}"/>
              </a:ext>
            </a:extLst>
          </p:cNvPr>
          <p:cNvSpPr txBox="1"/>
          <p:nvPr/>
        </p:nvSpPr>
        <p:spPr>
          <a:xfrm>
            <a:off x="546880" y="5064387"/>
            <a:ext cx="3258687" cy="612475"/>
          </a:xfrm>
          <a:prstGeom prst="rect">
            <a:avLst/>
          </a:prstGeom>
          <a:noFill/>
        </p:spPr>
        <p:txBody>
          <a:bodyPr wrap="square">
            <a:spAutoFit/>
          </a:bodyPr>
          <a:lstStyle/>
          <a:p>
            <a:pPr algn="ctr">
              <a:lnSpc>
                <a:spcPct val="90000"/>
              </a:lnSpc>
              <a:spcAft>
                <a:spcPts val="588"/>
              </a:spcAft>
            </a:pPr>
            <a:r>
              <a:rPr lang="en-US" sz="1600">
                <a:solidFill>
                  <a:srgbClr val="FFFFFF"/>
                </a:solidFill>
                <a:latin typeface="Segoe UI"/>
              </a:rPr>
              <a:t>~50-70m virtual machines </a:t>
            </a:r>
          </a:p>
          <a:p>
            <a:pPr algn="ctr">
              <a:lnSpc>
                <a:spcPct val="90000"/>
              </a:lnSpc>
              <a:spcAft>
                <a:spcPts val="588"/>
              </a:spcAft>
            </a:pPr>
            <a:r>
              <a:rPr lang="en-US" sz="1600">
                <a:solidFill>
                  <a:srgbClr val="FFFFFF"/>
                </a:solidFill>
                <a:latin typeface="Segoe UI"/>
              </a:rPr>
              <a:t>growing to 80-90m by 2024</a:t>
            </a:r>
            <a:r>
              <a:rPr lang="en-US" sz="1600" baseline="30000">
                <a:solidFill>
                  <a:srgbClr val="FFFFFF"/>
                </a:solidFill>
                <a:latin typeface="Segoe UI"/>
              </a:rPr>
              <a:t>2</a:t>
            </a:r>
          </a:p>
        </p:txBody>
      </p:sp>
      <p:sp>
        <p:nvSpPr>
          <p:cNvPr id="25" name="TextBox 24">
            <a:extLst>
              <a:ext uri="{FF2B5EF4-FFF2-40B4-BE49-F238E27FC236}">
                <a16:creationId xmlns:a16="http://schemas.microsoft.com/office/drawing/2014/main" id="{80E1E9F8-CA3A-4659-8B8C-8309C81C5B92}"/>
              </a:ext>
            </a:extLst>
          </p:cNvPr>
          <p:cNvSpPr txBox="1"/>
          <p:nvPr/>
        </p:nvSpPr>
        <p:spPr>
          <a:xfrm>
            <a:off x="4745784" y="5064387"/>
            <a:ext cx="2620707" cy="1132618"/>
          </a:xfrm>
          <a:prstGeom prst="rect">
            <a:avLst/>
          </a:prstGeom>
          <a:noFill/>
        </p:spPr>
        <p:txBody>
          <a:bodyPr wrap="square">
            <a:spAutoFit/>
          </a:bodyPr>
          <a:lstStyle/>
          <a:p>
            <a:pPr algn="ctr">
              <a:lnSpc>
                <a:spcPct val="90000"/>
              </a:lnSpc>
              <a:spcAft>
                <a:spcPts val="588"/>
              </a:spcAft>
            </a:pPr>
            <a:r>
              <a:rPr lang="en-US" sz="1600">
                <a:solidFill>
                  <a:srgbClr val="FFFFFF"/>
                </a:solidFill>
                <a:latin typeface="Segoe UI"/>
              </a:rPr>
              <a:t>Double digit growth</a:t>
            </a:r>
            <a:br>
              <a:rPr lang="en-US" sz="1600">
                <a:solidFill>
                  <a:srgbClr val="FFFFFF"/>
                </a:solidFill>
                <a:latin typeface="Segoe UI"/>
              </a:rPr>
            </a:br>
            <a:endParaRPr lang="en-US" sz="1600">
              <a:solidFill>
                <a:srgbClr val="FFFFFF"/>
              </a:solidFill>
              <a:latin typeface="Segoe UI"/>
            </a:endParaRPr>
          </a:p>
          <a:p>
            <a:pPr algn="ctr">
              <a:lnSpc>
                <a:spcPct val="90000"/>
              </a:lnSpc>
              <a:spcAft>
                <a:spcPts val="588"/>
              </a:spcAft>
            </a:pPr>
            <a:r>
              <a:rPr lang="en-US" sz="1600">
                <a:solidFill>
                  <a:srgbClr val="FFFFFF"/>
                </a:solidFill>
                <a:latin typeface="Segoe UI"/>
              </a:rPr>
              <a:t>Large enterprises </a:t>
            </a:r>
          </a:p>
          <a:p>
            <a:pPr algn="ctr">
              <a:lnSpc>
                <a:spcPct val="90000"/>
              </a:lnSpc>
              <a:spcAft>
                <a:spcPts val="588"/>
              </a:spcAft>
            </a:pPr>
            <a:r>
              <a:rPr lang="en-US" sz="1600">
                <a:solidFill>
                  <a:srgbClr val="FFFFFF"/>
                </a:solidFill>
                <a:latin typeface="Segoe UI"/>
              </a:rPr>
              <a:t>shift to containers</a:t>
            </a:r>
          </a:p>
        </p:txBody>
      </p:sp>
      <p:sp>
        <p:nvSpPr>
          <p:cNvPr id="26" name="TextBox 25">
            <a:extLst>
              <a:ext uri="{FF2B5EF4-FFF2-40B4-BE49-F238E27FC236}">
                <a16:creationId xmlns:a16="http://schemas.microsoft.com/office/drawing/2014/main" id="{3475C5D1-9B4D-4AFB-919B-5D81A4FC50C0}"/>
              </a:ext>
            </a:extLst>
          </p:cNvPr>
          <p:cNvSpPr txBox="1"/>
          <p:nvPr/>
        </p:nvSpPr>
        <p:spPr>
          <a:xfrm>
            <a:off x="7886335" y="5064387"/>
            <a:ext cx="3679065" cy="834074"/>
          </a:xfrm>
          <a:prstGeom prst="rect">
            <a:avLst/>
          </a:prstGeom>
          <a:noFill/>
        </p:spPr>
        <p:txBody>
          <a:bodyPr wrap="square">
            <a:spAutoFit/>
          </a:bodyPr>
          <a:lstStyle/>
          <a:p>
            <a:pPr algn="ctr">
              <a:lnSpc>
                <a:spcPct val="90000"/>
              </a:lnSpc>
              <a:spcAft>
                <a:spcPts val="588"/>
              </a:spcAft>
            </a:pPr>
            <a:r>
              <a:rPr lang="en-US" sz="1600">
                <a:solidFill>
                  <a:srgbClr val="FFFFFF"/>
                </a:solidFill>
                <a:latin typeface="Segoe UI"/>
              </a:rPr>
              <a:t>Healthcare pandemic accelerating edge devices adoption; </a:t>
            </a:r>
          </a:p>
          <a:p>
            <a:pPr algn="ctr">
              <a:lnSpc>
                <a:spcPct val="90000"/>
              </a:lnSpc>
              <a:spcAft>
                <a:spcPts val="588"/>
              </a:spcAft>
            </a:pPr>
            <a:r>
              <a:rPr lang="en-US" sz="1600">
                <a:solidFill>
                  <a:srgbClr val="FFFFFF"/>
                </a:solidFill>
                <a:latin typeface="Segoe UI"/>
              </a:rPr>
              <a:t>expand your business with it</a:t>
            </a:r>
          </a:p>
        </p:txBody>
      </p:sp>
      <p:sp>
        <p:nvSpPr>
          <p:cNvPr id="27" name="Arrow: Up 26">
            <a:extLst>
              <a:ext uri="{FF2B5EF4-FFF2-40B4-BE49-F238E27FC236}">
                <a16:creationId xmlns:a16="http://schemas.microsoft.com/office/drawing/2014/main" id="{23C06A51-1677-49CA-9134-CD70F9C149BD}"/>
              </a:ext>
            </a:extLst>
          </p:cNvPr>
          <p:cNvSpPr/>
          <p:nvPr/>
        </p:nvSpPr>
        <p:spPr bwMode="auto">
          <a:xfrm rot="10800000">
            <a:off x="9407245" y="4038416"/>
            <a:ext cx="554355" cy="691515"/>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Tree>
    <p:extLst>
      <p:ext uri="{BB962C8B-B14F-4D97-AF65-F5344CB8AC3E}">
        <p14:creationId xmlns:p14="http://schemas.microsoft.com/office/powerpoint/2010/main" val="662512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Azure Sentinel as a SIEM solution using a unified operations strategy.</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697457"/>
          </a:xfrm>
        </p:spPr>
        <p:txBody>
          <a:bodyPr/>
          <a:lstStyle/>
          <a:p>
            <a:pPr defTabSz="914016">
              <a:defRPr/>
            </a:pPr>
            <a:r>
              <a:rPr lang="en-US" sz="3200" spc="-50"/>
              <a:t>Example: Azure Arc Partner </a:t>
            </a:r>
            <a:r>
              <a:rPr lang="en-US" sz="3200" spc="-50">
                <a:latin typeface="Segoe UI Semibold"/>
              </a:rPr>
              <a:t>Opportunity – Migration + Sentinel</a:t>
            </a: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84" name="Rectangle 83">
            <a:extLst>
              <a:ext uri="{FF2B5EF4-FFF2-40B4-BE49-F238E27FC236}">
                <a16:creationId xmlns:a16="http://schemas.microsoft.com/office/drawing/2014/main" id="{67CF93D4-5003-4A73-A915-7F54DC0052B8}"/>
              </a:ext>
            </a:extLst>
          </p:cNvPr>
          <p:cNvSpPr/>
          <p:nvPr/>
        </p:nvSpPr>
        <p:spPr>
          <a:xfrm>
            <a:off x="2001945" y="3337391"/>
            <a:ext cx="2448940"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100 x On-Premises VMs</a:t>
            </a:r>
          </a:p>
        </p:txBody>
      </p:sp>
      <p:grpSp>
        <p:nvGrpSpPr>
          <p:cNvPr id="127" name="Group 126">
            <a:extLst>
              <a:ext uri="{FF2B5EF4-FFF2-40B4-BE49-F238E27FC236}">
                <a16:creationId xmlns:a16="http://schemas.microsoft.com/office/drawing/2014/main" id="{0BAB3C71-C0E0-4DBC-9468-935CD3BE7E49}"/>
              </a:ext>
            </a:extLst>
          </p:cNvPr>
          <p:cNvGrpSpPr/>
          <p:nvPr/>
        </p:nvGrpSpPr>
        <p:grpSpPr>
          <a:xfrm>
            <a:off x="8358585" y="5565401"/>
            <a:ext cx="2011680" cy="365760"/>
            <a:chOff x="8561608" y="2785729"/>
            <a:chExt cx="1405900" cy="265698"/>
          </a:xfrm>
        </p:grpSpPr>
        <p:pic>
          <p:nvPicPr>
            <p:cNvPr id="128" name="Picture 127" descr="A picture containing drawing&#10;&#10;Description automatically generated">
              <a:extLst>
                <a:ext uri="{FF2B5EF4-FFF2-40B4-BE49-F238E27FC236}">
                  <a16:creationId xmlns:a16="http://schemas.microsoft.com/office/drawing/2014/main" id="{7256D8B3-C3E9-4714-A590-B7E938E99158}"/>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9" name="Picture 128" descr="A picture containing drawing&#10;&#10;Description automatically generated">
              <a:extLst>
                <a:ext uri="{FF2B5EF4-FFF2-40B4-BE49-F238E27FC236}">
                  <a16:creationId xmlns:a16="http://schemas.microsoft.com/office/drawing/2014/main" id="{CD1859FF-B874-41DA-B8AB-C5D98A72C5C4}"/>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17" name="Group 16">
            <a:extLst>
              <a:ext uri="{FF2B5EF4-FFF2-40B4-BE49-F238E27FC236}">
                <a16:creationId xmlns:a16="http://schemas.microsoft.com/office/drawing/2014/main" id="{1A3585E0-E7EF-48D6-AC1A-CB4CD472C460}"/>
              </a:ext>
            </a:extLst>
          </p:cNvPr>
          <p:cNvGrpSpPr/>
          <p:nvPr/>
        </p:nvGrpSpPr>
        <p:grpSpPr>
          <a:xfrm>
            <a:off x="1421330" y="3874322"/>
            <a:ext cx="1651044" cy="1526622"/>
            <a:chOff x="1222999" y="3489075"/>
            <a:chExt cx="1651044" cy="1526622"/>
          </a:xfrm>
        </p:grpSpPr>
        <p:pic>
          <p:nvPicPr>
            <p:cNvPr id="101" name="Graphic 100">
              <a:extLst>
                <a:ext uri="{FF2B5EF4-FFF2-40B4-BE49-F238E27FC236}">
                  <a16:creationId xmlns:a16="http://schemas.microsoft.com/office/drawing/2014/main" id="{6A74616D-C7D7-416D-A4B9-DF2612FDE0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558497"/>
              <a:ext cx="457200" cy="457200"/>
            </a:xfrm>
            <a:prstGeom prst="rect">
              <a:avLst/>
            </a:prstGeom>
          </p:spPr>
        </p:pic>
        <p:pic>
          <p:nvPicPr>
            <p:cNvPr id="107" name="Graphic 106">
              <a:extLst>
                <a:ext uri="{FF2B5EF4-FFF2-40B4-BE49-F238E27FC236}">
                  <a16:creationId xmlns:a16="http://schemas.microsoft.com/office/drawing/2014/main" id="{F7131682-4AAC-4D48-85F1-0D677D951A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4023786"/>
              <a:ext cx="457200" cy="457200"/>
            </a:xfrm>
            <a:prstGeom prst="rect">
              <a:avLst/>
            </a:prstGeom>
          </p:spPr>
        </p:pic>
        <p:pic>
          <p:nvPicPr>
            <p:cNvPr id="111" name="Graphic 110">
              <a:extLst>
                <a:ext uri="{FF2B5EF4-FFF2-40B4-BE49-F238E27FC236}">
                  <a16:creationId xmlns:a16="http://schemas.microsoft.com/office/drawing/2014/main" id="{38A97699-EA71-4E0A-A71E-73DB20247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16843" y="3489075"/>
              <a:ext cx="457200" cy="457200"/>
            </a:xfrm>
            <a:prstGeom prst="rect">
              <a:avLst/>
            </a:prstGeom>
          </p:spPr>
        </p:pic>
        <p:pic>
          <p:nvPicPr>
            <p:cNvPr id="131" name="Graphic 130">
              <a:extLst>
                <a:ext uri="{FF2B5EF4-FFF2-40B4-BE49-F238E27FC236}">
                  <a16:creationId xmlns:a16="http://schemas.microsoft.com/office/drawing/2014/main" id="{B1D6FC58-3D04-40DE-803C-6867764F66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558497"/>
              <a:ext cx="457200" cy="457200"/>
            </a:xfrm>
            <a:prstGeom prst="rect">
              <a:avLst/>
            </a:prstGeom>
          </p:spPr>
        </p:pic>
        <p:pic>
          <p:nvPicPr>
            <p:cNvPr id="132" name="Graphic 131">
              <a:extLst>
                <a:ext uri="{FF2B5EF4-FFF2-40B4-BE49-F238E27FC236}">
                  <a16:creationId xmlns:a16="http://schemas.microsoft.com/office/drawing/2014/main" id="{7A1BE386-92EB-448C-AC1C-E5C1C57462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558497"/>
              <a:ext cx="457200" cy="457200"/>
            </a:xfrm>
            <a:prstGeom prst="rect">
              <a:avLst/>
            </a:prstGeom>
          </p:spPr>
        </p:pic>
        <p:pic>
          <p:nvPicPr>
            <p:cNvPr id="133" name="Graphic 132">
              <a:extLst>
                <a:ext uri="{FF2B5EF4-FFF2-40B4-BE49-F238E27FC236}">
                  <a16:creationId xmlns:a16="http://schemas.microsoft.com/office/drawing/2014/main" id="{BB478DB5-7B37-4FA5-8849-C0F44E0B14B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4023786"/>
              <a:ext cx="457200" cy="457200"/>
            </a:xfrm>
            <a:prstGeom prst="rect">
              <a:avLst/>
            </a:prstGeom>
          </p:spPr>
        </p:pic>
        <p:pic>
          <p:nvPicPr>
            <p:cNvPr id="134" name="Graphic 133">
              <a:extLst>
                <a:ext uri="{FF2B5EF4-FFF2-40B4-BE49-F238E27FC236}">
                  <a16:creationId xmlns:a16="http://schemas.microsoft.com/office/drawing/2014/main" id="{552830CE-A1E0-4775-BE21-5D10DB46C2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4023786"/>
              <a:ext cx="457200" cy="457200"/>
            </a:xfrm>
            <a:prstGeom prst="rect">
              <a:avLst/>
            </a:prstGeom>
          </p:spPr>
        </p:pic>
        <p:pic>
          <p:nvPicPr>
            <p:cNvPr id="135" name="Graphic 134">
              <a:extLst>
                <a:ext uri="{FF2B5EF4-FFF2-40B4-BE49-F238E27FC236}">
                  <a16:creationId xmlns:a16="http://schemas.microsoft.com/office/drawing/2014/main" id="{C14A44D7-83C1-4A79-99CD-CDBD105121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2999" y="3489075"/>
              <a:ext cx="457200" cy="457200"/>
            </a:xfrm>
            <a:prstGeom prst="rect">
              <a:avLst/>
            </a:prstGeom>
          </p:spPr>
        </p:pic>
        <p:pic>
          <p:nvPicPr>
            <p:cNvPr id="136" name="Graphic 135">
              <a:extLst>
                <a:ext uri="{FF2B5EF4-FFF2-40B4-BE49-F238E27FC236}">
                  <a16:creationId xmlns:a16="http://schemas.microsoft.com/office/drawing/2014/main" id="{E7A12743-F171-4E82-B89C-AA428F5E08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2058" y="3489075"/>
              <a:ext cx="457200" cy="457200"/>
            </a:xfrm>
            <a:prstGeom prst="rect">
              <a:avLst/>
            </a:prstGeom>
          </p:spPr>
        </p:pic>
      </p:grpSp>
      <p:sp>
        <p:nvSpPr>
          <p:cNvPr id="137" name="Rectangle 136">
            <a:extLst>
              <a:ext uri="{FF2B5EF4-FFF2-40B4-BE49-F238E27FC236}">
                <a16:creationId xmlns:a16="http://schemas.microsoft.com/office/drawing/2014/main" id="{DCDB3012-554C-424E-A53E-572D8B282703}"/>
              </a:ext>
            </a:extLst>
          </p:cNvPr>
          <p:cNvSpPr/>
          <p:nvPr/>
        </p:nvSpPr>
        <p:spPr>
          <a:xfrm>
            <a:off x="2086385" y="3333222"/>
            <a:ext cx="2355966"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On-Premises VMs</a:t>
            </a:r>
          </a:p>
        </p:txBody>
      </p:sp>
      <p:sp>
        <p:nvSpPr>
          <p:cNvPr id="139" name="Rectangle 138">
            <a:extLst>
              <a:ext uri="{FF2B5EF4-FFF2-40B4-BE49-F238E27FC236}">
                <a16:creationId xmlns:a16="http://schemas.microsoft.com/office/drawing/2014/main" id="{E2A322FB-D1E6-4F04-9ACE-9EC7952EEC74}"/>
              </a:ext>
            </a:extLst>
          </p:cNvPr>
          <p:cNvSpPr/>
          <p:nvPr/>
        </p:nvSpPr>
        <p:spPr>
          <a:xfrm>
            <a:off x="8550326" y="3333221"/>
            <a:ext cx="1628203" cy="276999"/>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a:t>
            </a:r>
          </a:p>
        </p:txBody>
      </p:sp>
      <p:cxnSp>
        <p:nvCxnSpPr>
          <p:cNvPr id="141" name="Straight Connector 140">
            <a:extLst>
              <a:ext uri="{FF2B5EF4-FFF2-40B4-BE49-F238E27FC236}">
                <a16:creationId xmlns:a16="http://schemas.microsoft.com/office/drawing/2014/main" id="{6799C401-19EE-40A1-9AA4-1E9AD7B0ECDB}"/>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142" name="TextBox 141">
            <a:extLst>
              <a:ext uri="{FF2B5EF4-FFF2-40B4-BE49-F238E27FC236}">
                <a16:creationId xmlns:a16="http://schemas.microsoft.com/office/drawing/2014/main" id="{00244A23-6EBA-4EFA-B5A3-9F63D75DA204}"/>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73259" y="3333221"/>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3224233" y="3874322"/>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20859" y="3891041"/>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03232" y="4260238"/>
                <a:ext cx="627864" cy="627864"/>
              </a:xfrm>
              <a:prstGeom prst="rect">
                <a:avLst/>
              </a:prstGeom>
            </p:spPr>
          </p:pic>
        </p:grpSp>
      </p:grpSp>
      <p:sp>
        <p:nvSpPr>
          <p:cNvPr id="151" name="Rectangle 150">
            <a:extLst>
              <a:ext uri="{FF2B5EF4-FFF2-40B4-BE49-F238E27FC236}">
                <a16:creationId xmlns:a16="http://schemas.microsoft.com/office/drawing/2014/main" id="{87C4FF21-1A6E-4E37-A72A-3C1DDE14C7B3}"/>
              </a:ext>
            </a:extLst>
          </p:cNvPr>
          <p:cNvSpPr/>
          <p:nvPr/>
        </p:nvSpPr>
        <p:spPr>
          <a:xfrm>
            <a:off x="1463907" y="3305015"/>
            <a:ext cx="3600922" cy="307777"/>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50 x Azure Arc enabled Servers</a:t>
            </a:r>
          </a:p>
        </p:txBody>
      </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61358" y="2531992"/>
              <a:ext cx="457200" cy="457200"/>
            </a:xfrm>
            <a:prstGeom prst="rect">
              <a:avLst/>
            </a:prstGeom>
          </p:spPr>
        </p:pic>
      </p:grpSp>
      <p:sp>
        <p:nvSpPr>
          <p:cNvPr id="169" name="TextBox 168">
            <a:extLst>
              <a:ext uri="{FF2B5EF4-FFF2-40B4-BE49-F238E27FC236}">
                <a16:creationId xmlns:a16="http://schemas.microsoft.com/office/drawing/2014/main" id="{A44F0537-C1A5-416F-8E9B-51BBE3442D3A}"/>
              </a:ext>
            </a:extLst>
          </p:cNvPr>
          <p:cNvSpPr txBox="1"/>
          <p:nvPr/>
        </p:nvSpPr>
        <p:spPr>
          <a:xfrm>
            <a:off x="3660232" y="2691148"/>
            <a:ext cx="2312775"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$6/Azure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321785" y="3334818"/>
            <a:ext cx="3885166" cy="246221"/>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50 x Azure Arc enabled Servers + Sentinel</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79462" y="4379811"/>
            <a:ext cx="457200" cy="457200"/>
          </a:xfrm>
          <a:prstGeom prst="rect">
            <a:avLst/>
          </a:prstGeom>
        </p:spPr>
      </p:pic>
      <p:sp>
        <p:nvSpPr>
          <p:cNvPr id="65" name="TextBox 64">
            <a:extLst>
              <a:ext uri="{FF2B5EF4-FFF2-40B4-BE49-F238E27FC236}">
                <a16:creationId xmlns:a16="http://schemas.microsoft.com/office/drawing/2014/main" id="{80BEAF31-7480-493F-85E7-20407098C3AE}"/>
              </a:ext>
            </a:extLst>
          </p:cNvPr>
          <p:cNvSpPr txBox="1"/>
          <p:nvPr/>
        </p:nvSpPr>
        <p:spPr>
          <a:xfrm>
            <a:off x="5521422" y="3695314"/>
            <a:ext cx="205542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66" name="TextBox 65">
            <a:extLst>
              <a:ext uri="{FF2B5EF4-FFF2-40B4-BE49-F238E27FC236}">
                <a16:creationId xmlns:a16="http://schemas.microsoft.com/office/drawing/2014/main" id="{420A4DF0-A502-4931-BEAF-0B711E55C26A}"/>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Tree>
    <p:extLst>
      <p:ext uri="{BB962C8B-B14F-4D97-AF65-F5344CB8AC3E}">
        <p14:creationId xmlns:p14="http://schemas.microsoft.com/office/powerpoint/2010/main" val="423842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0.00052 2.59259E-6 L 0.43841 -0.00602 " pathEditMode="relative" rAng="0" ptsTypes="AA">
                                      <p:cBhvr>
                                        <p:cTn id="6" dur="2000" fill="hold"/>
                                        <p:tgtEl>
                                          <p:spTgt spid="16"/>
                                        </p:tgtEl>
                                        <p:attrNameLst>
                                          <p:attrName>ppt_x</p:attrName>
                                          <p:attrName>ppt_y</p:attrName>
                                        </p:attrNameLst>
                                      </p:cBhvr>
                                      <p:rCtr x="21888" y="-301"/>
                                    </p:animMotion>
                                  </p:childTnLst>
                                </p:cTn>
                              </p:par>
                              <p:par>
                                <p:cTn id="7" presetID="63" presetClass="path" presetSubtype="0" accel="50000" decel="50000" fill="hold" nodeType="withEffect">
                                  <p:stCondLst>
                                    <p:cond delay="0"/>
                                  </p:stCondLst>
                                  <p:childTnLst>
                                    <p:animMotion origin="layout" path="M -4.79167E-6 2.59259E-6 L 0.08021 0.00092 " pathEditMode="relative" rAng="0" ptsTypes="AA">
                                      <p:cBhvr>
                                        <p:cTn id="8" dur="2000" fill="hold"/>
                                        <p:tgtEl>
                                          <p:spTgt spid="17"/>
                                        </p:tgtEl>
                                        <p:attrNameLst>
                                          <p:attrName>ppt_x</p:attrName>
                                          <p:attrName>ppt_y</p:attrName>
                                        </p:attrNameLst>
                                      </p:cBhvr>
                                      <p:rCtr x="4010" y="46"/>
                                    </p:animMotion>
                                  </p:childTnLst>
                                </p:cTn>
                              </p:par>
                              <p:par>
                                <p:cTn id="9" presetID="10" presetClass="entr" presetSubtype="0" fill="hold" grpId="0" nodeType="with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fade">
                                      <p:cBhvr>
                                        <p:cTn id="11" dur="300"/>
                                        <p:tgtEl>
                                          <p:spTgt spid="142"/>
                                        </p:tgtEl>
                                      </p:cBhvr>
                                    </p:animEffect>
                                  </p:childTnLst>
                                </p:cTn>
                              </p:par>
                              <p:par>
                                <p:cTn id="12" presetID="10"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300"/>
                                        <p:tgtEl>
                                          <p:spTgt spid="14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300"/>
                                        <p:tgtEl>
                                          <p:spTgt spid="6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fade">
                                      <p:cBhvr>
                                        <p:cTn id="20" dur="300"/>
                                        <p:tgtEl>
                                          <p:spTgt spid="138"/>
                                        </p:tgtEl>
                                      </p:cBhvr>
                                    </p:animEffect>
                                  </p:childTnLst>
                                </p:cTn>
                              </p:par>
                              <p:par>
                                <p:cTn id="21" presetID="10"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animEffect transition="in" filter="fade">
                                      <p:cBhvr>
                                        <p:cTn id="23" dur="300"/>
                                        <p:tgtEl>
                                          <p:spTgt spid="12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39"/>
                                        </p:tgtEl>
                                        <p:attrNameLst>
                                          <p:attrName>style.visibility</p:attrName>
                                        </p:attrNameLst>
                                      </p:cBhvr>
                                      <p:to>
                                        <p:strVal val="visible"/>
                                      </p:to>
                                    </p:set>
                                    <p:animEffect transition="in" filter="fade">
                                      <p:cBhvr>
                                        <p:cTn id="27" dur="300"/>
                                        <p:tgtEl>
                                          <p:spTgt spid="139"/>
                                        </p:tgtEl>
                                      </p:cBhvr>
                                    </p:animEffect>
                                  </p:childTnLst>
                                </p:cTn>
                              </p:par>
                              <p:par>
                                <p:cTn id="28" presetID="10" presetClass="exit" presetSubtype="0" fill="hold" grpId="0" nodeType="withEffect">
                                  <p:stCondLst>
                                    <p:cond delay="0"/>
                                  </p:stCondLst>
                                  <p:childTnLst>
                                    <p:animEffect transition="out" filter="fade">
                                      <p:cBhvr>
                                        <p:cTn id="29" dur="300"/>
                                        <p:tgtEl>
                                          <p:spTgt spid="84"/>
                                        </p:tgtEl>
                                      </p:cBhvr>
                                    </p:animEffect>
                                    <p:set>
                                      <p:cBhvr>
                                        <p:cTn id="30" dur="1" fill="hold">
                                          <p:stCondLst>
                                            <p:cond delay="299"/>
                                          </p:stCondLst>
                                        </p:cTn>
                                        <p:tgtEl>
                                          <p:spTgt spid="8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fade">
                                      <p:cBhvr>
                                        <p:cTn id="33" dur="300"/>
                                        <p:tgtEl>
                                          <p:spTgt spid="13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300"/>
                                        <p:tgtEl>
                                          <p:spTgt spid="139"/>
                                        </p:tgtEl>
                                      </p:cBhvr>
                                    </p:animEffect>
                                    <p:set>
                                      <p:cBhvr>
                                        <p:cTn id="38" dur="1" fill="hold">
                                          <p:stCondLst>
                                            <p:cond delay="299"/>
                                          </p:stCondLst>
                                        </p:cTn>
                                        <p:tgtEl>
                                          <p:spTgt spid="139"/>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300"/>
                                        <p:tgtEl>
                                          <p:spTgt spid="14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300"/>
                                        <p:tgtEl>
                                          <p:spTgt spid="143"/>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3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3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300"/>
                                        <p:tgtEl>
                                          <p:spTgt spid="17"/>
                                        </p:tgtEl>
                                      </p:cBhvr>
                                    </p:animEffect>
                                    <p:set>
                                      <p:cBhvr>
                                        <p:cTn id="55" dur="1" fill="hold">
                                          <p:stCondLst>
                                            <p:cond delay="299"/>
                                          </p:stCondLst>
                                        </p:cTn>
                                        <p:tgtEl>
                                          <p:spTgt spid="17"/>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300"/>
                                        <p:tgtEl>
                                          <p:spTgt spid="2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1"/>
                                        </p:tgtEl>
                                        <p:attrNameLst>
                                          <p:attrName>style.visibility</p:attrName>
                                        </p:attrNameLst>
                                      </p:cBhvr>
                                      <p:to>
                                        <p:strVal val="visible"/>
                                      </p:to>
                                    </p:set>
                                    <p:animEffect transition="in" filter="fade">
                                      <p:cBhvr>
                                        <p:cTn id="61" dur="300"/>
                                        <p:tgtEl>
                                          <p:spTgt spid="151"/>
                                        </p:tgtEl>
                                      </p:cBhvr>
                                    </p:animEffect>
                                  </p:childTnLst>
                                </p:cTn>
                              </p:par>
                              <p:par>
                                <p:cTn id="62" presetID="10" presetClass="entr" presetSubtype="0" fill="hold" nodeType="with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300"/>
                                        <p:tgtEl>
                                          <p:spTgt spid="152"/>
                                        </p:tgtEl>
                                      </p:cBhvr>
                                    </p:animEffect>
                                  </p:childTnLst>
                                </p:cTn>
                              </p:par>
                              <p:par>
                                <p:cTn id="65" presetID="10" presetClass="exit" presetSubtype="0" fill="hold" grpId="1" nodeType="withEffect">
                                  <p:stCondLst>
                                    <p:cond delay="0"/>
                                  </p:stCondLst>
                                  <p:childTnLst>
                                    <p:animEffect transition="out" filter="fade">
                                      <p:cBhvr>
                                        <p:cTn id="66" dur="300"/>
                                        <p:tgtEl>
                                          <p:spTgt spid="84"/>
                                        </p:tgtEl>
                                      </p:cBhvr>
                                    </p:animEffect>
                                    <p:set>
                                      <p:cBhvr>
                                        <p:cTn id="67" dur="1" fill="hold">
                                          <p:stCondLst>
                                            <p:cond delay="299"/>
                                          </p:stCondLst>
                                        </p:cTn>
                                        <p:tgtEl>
                                          <p:spTgt spid="8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300"/>
                                        <p:tgtEl>
                                          <p:spTgt spid="137"/>
                                        </p:tgtEl>
                                      </p:cBhvr>
                                    </p:animEffect>
                                    <p:set>
                                      <p:cBhvr>
                                        <p:cTn id="70" dur="1" fill="hold">
                                          <p:stCondLst>
                                            <p:cond delay="299"/>
                                          </p:stCondLst>
                                        </p:cTn>
                                        <p:tgtEl>
                                          <p:spTgt spid="1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fade">
                                      <p:cBhvr>
                                        <p:cTn id="75" dur="300"/>
                                        <p:tgtEl>
                                          <p:spTgt spid="153"/>
                                        </p:tgtEl>
                                      </p:cBhvr>
                                    </p:animEffect>
                                  </p:childTnLst>
                                </p:cTn>
                              </p:par>
                              <p:par>
                                <p:cTn id="76" presetID="10" presetClass="entr" presetSubtype="0"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300"/>
                                        <p:tgtEl>
                                          <p:spTgt spid="34"/>
                                        </p:tgtEl>
                                      </p:cBhvr>
                                    </p:animEffect>
                                  </p:childTnLst>
                                </p:cTn>
                              </p:par>
                              <p:par>
                                <p:cTn id="79" presetID="10" presetClass="entr" presetSubtype="0" fill="hold" nodeType="withEffect">
                                  <p:stCondLst>
                                    <p:cond delay="0"/>
                                  </p:stCondLst>
                                  <p:childTnLst>
                                    <p:set>
                                      <p:cBhvr>
                                        <p:cTn id="80" dur="1" fill="hold">
                                          <p:stCondLst>
                                            <p:cond delay="0"/>
                                          </p:stCondLst>
                                        </p:cTn>
                                        <p:tgtEl>
                                          <p:spTgt spid="157"/>
                                        </p:tgtEl>
                                        <p:attrNameLst>
                                          <p:attrName>style.visibility</p:attrName>
                                        </p:attrNameLst>
                                      </p:cBhvr>
                                      <p:to>
                                        <p:strVal val="visible"/>
                                      </p:to>
                                    </p:set>
                                    <p:animEffect transition="in" filter="fade">
                                      <p:cBhvr>
                                        <p:cTn id="81" dur="300"/>
                                        <p:tgtEl>
                                          <p:spTgt spid="157"/>
                                        </p:tgtEl>
                                      </p:cBhvr>
                                    </p:animEffect>
                                  </p:childTnLst>
                                </p:cTn>
                              </p:par>
                              <p:par>
                                <p:cTn id="82" presetID="10" presetClass="entr" presetSubtype="0" fill="hold"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300"/>
                                        <p:tgtEl>
                                          <p:spTgt spid="1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69"/>
                                        </p:tgtEl>
                                        <p:attrNameLst>
                                          <p:attrName>style.visibility</p:attrName>
                                        </p:attrNameLst>
                                      </p:cBhvr>
                                      <p:to>
                                        <p:strVal val="visible"/>
                                      </p:to>
                                    </p:set>
                                    <p:animEffect transition="in" filter="fade">
                                      <p:cBhvr>
                                        <p:cTn id="87" dur="300"/>
                                        <p:tgtEl>
                                          <p:spTgt spid="169"/>
                                        </p:tgtEl>
                                      </p:cBhvr>
                                    </p:animEffect>
                                  </p:childTnLst>
                                </p:cTn>
                              </p:par>
                              <p:par>
                                <p:cTn id="88" presetID="10" presetClass="exit" presetSubtype="0" fill="hold" nodeType="withEffect">
                                  <p:stCondLst>
                                    <p:cond delay="0"/>
                                  </p:stCondLst>
                                  <p:childTnLst>
                                    <p:animEffect transition="out" filter="fade">
                                      <p:cBhvr>
                                        <p:cTn id="89" dur="300"/>
                                        <p:tgtEl>
                                          <p:spTgt spid="127"/>
                                        </p:tgtEl>
                                      </p:cBhvr>
                                    </p:animEffect>
                                    <p:set>
                                      <p:cBhvr>
                                        <p:cTn id="90" dur="1" fill="hold">
                                          <p:stCondLst>
                                            <p:cond delay="299"/>
                                          </p:stCondLst>
                                        </p:cTn>
                                        <p:tgtEl>
                                          <p:spTgt spid="127"/>
                                        </p:tgtEl>
                                        <p:attrNameLst>
                                          <p:attrName>style.visibility</p:attrName>
                                        </p:attrNameLst>
                                      </p:cBhvr>
                                      <p:to>
                                        <p:strVal val="hidden"/>
                                      </p:to>
                                    </p:set>
                                  </p:childTnLst>
                                </p:cTn>
                              </p:par>
                              <p:par>
                                <p:cTn id="91" presetID="10"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animEffect transition="in" filter="fade">
                                      <p:cBhvr>
                                        <p:cTn id="93" dur="300"/>
                                        <p:tgtEl>
                                          <p:spTgt spid="17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73"/>
                                        </p:tgtEl>
                                        <p:attrNameLst>
                                          <p:attrName>style.visibility</p:attrName>
                                        </p:attrNameLst>
                                      </p:cBhvr>
                                      <p:to>
                                        <p:strVal val="visible"/>
                                      </p:to>
                                    </p:set>
                                    <p:animEffect transition="in" filter="fade">
                                      <p:cBhvr>
                                        <p:cTn id="96" dur="300"/>
                                        <p:tgtEl>
                                          <p:spTgt spid="173"/>
                                        </p:tgtEl>
                                      </p:cBhvr>
                                    </p:animEffect>
                                  </p:childTnLst>
                                </p:cTn>
                              </p:par>
                              <p:par>
                                <p:cTn id="97" presetID="10" presetClass="exit" presetSubtype="0" fill="hold" grpId="1" nodeType="withEffect">
                                  <p:stCondLst>
                                    <p:cond delay="0"/>
                                  </p:stCondLst>
                                  <p:childTnLst>
                                    <p:animEffect transition="out" filter="fade">
                                      <p:cBhvr>
                                        <p:cTn id="98" dur="300"/>
                                        <p:tgtEl>
                                          <p:spTgt spid="151"/>
                                        </p:tgtEl>
                                      </p:cBhvr>
                                    </p:animEffect>
                                    <p:set>
                                      <p:cBhvr>
                                        <p:cTn id="99" dur="1" fill="hold">
                                          <p:stCondLst>
                                            <p:cond delay="2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fade">
                                      <p:cBhvr>
                                        <p:cTn id="102" dur="3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138" grpId="0" animBg="1"/>
      <p:bldP spid="84" grpId="0"/>
      <p:bldP spid="84" grpId="1"/>
      <p:bldP spid="137" grpId="0"/>
      <p:bldP spid="137" grpId="1"/>
      <p:bldP spid="139" grpId="0"/>
      <p:bldP spid="139" grpId="1"/>
      <p:bldP spid="142" grpId="0"/>
      <p:bldP spid="143" grpId="0" animBg="1"/>
      <p:bldP spid="144" grpId="0"/>
      <p:bldP spid="151" grpId="0"/>
      <p:bldP spid="151" grpId="1"/>
      <p:bldP spid="169" grpId="0"/>
      <p:bldP spid="173" grpId="0"/>
      <p:bldP spid="65"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152">
            <a:extLst>
              <a:ext uri="{FF2B5EF4-FFF2-40B4-BE49-F238E27FC236}">
                <a16:creationId xmlns:a16="http://schemas.microsoft.com/office/drawing/2014/main" id="{2419D998-264A-4185-A559-34F694895178}"/>
              </a:ext>
              <a:ext uri="{C183D7F6-B498-43B3-948B-1728B52AA6E4}">
                <adec:decorative xmlns:adec="http://schemas.microsoft.com/office/drawing/2017/decorative" val="1"/>
              </a:ext>
            </a:extLst>
          </p:cNvPr>
          <p:cNvSpPr/>
          <p:nvPr/>
        </p:nvSpPr>
        <p:spPr bwMode="auto">
          <a:xfrm>
            <a:off x="881681" y="2127994"/>
            <a:ext cx="10207275" cy="39779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38" name="Rectangle 137">
            <a:extLst>
              <a:ext uri="{FF2B5EF4-FFF2-40B4-BE49-F238E27FC236}">
                <a16:creationId xmlns:a16="http://schemas.microsoft.com/office/drawing/2014/main" id="{91119CED-3AB7-4127-9AD3-276CA7C2170B}"/>
              </a:ext>
              <a:ext uri="{C183D7F6-B498-43B3-948B-1728B52AA6E4}">
                <adec:decorative xmlns:adec="http://schemas.microsoft.com/office/drawing/2017/decorative" val="1"/>
              </a:ext>
            </a:extLst>
          </p:cNvPr>
          <p:cNvSpPr/>
          <p:nvPr/>
        </p:nvSpPr>
        <p:spPr bwMode="auto">
          <a:xfrm>
            <a:off x="7844036" y="3237728"/>
            <a:ext cx="3040785"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6" name="TextBox 5">
            <a:extLst>
              <a:ext uri="{FF2B5EF4-FFF2-40B4-BE49-F238E27FC236}">
                <a16:creationId xmlns:a16="http://schemas.microsoft.com/office/drawing/2014/main" id="{385C3B12-FC99-4A50-9F73-451FD5093E42}"/>
              </a:ext>
            </a:extLst>
          </p:cNvPr>
          <p:cNvSpPr txBox="1"/>
          <p:nvPr/>
        </p:nvSpPr>
        <p:spPr>
          <a:xfrm>
            <a:off x="555411" y="752039"/>
            <a:ext cx="10859816" cy="1107996"/>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Scenario: A customer has 100 VMs (Linux/Windows) running on-premises. The VMs consist of file servers, SQL instances, web servers and backend servers. You as a partner have been brought in to conduct an analysis of the infrastructure, execute the migration and implement Azure Sentinel as a SIEM solution using a unified operations strategy.</a:t>
            </a: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5" name="Title 4">
            <a:extLst>
              <a:ext uri="{FF2B5EF4-FFF2-40B4-BE49-F238E27FC236}">
                <a16:creationId xmlns:a16="http://schemas.microsoft.com/office/drawing/2014/main" id="{55FC5B5D-95FF-4E7D-8FAF-68CBF7E157D2}"/>
              </a:ext>
            </a:extLst>
          </p:cNvPr>
          <p:cNvSpPr>
            <a:spLocks noGrp="1"/>
          </p:cNvSpPr>
          <p:nvPr>
            <p:ph type="title"/>
          </p:nvPr>
        </p:nvSpPr>
        <p:spPr>
          <a:xfrm>
            <a:off x="476036" y="117007"/>
            <a:ext cx="11636588" cy="697457"/>
          </a:xfrm>
        </p:spPr>
        <p:txBody>
          <a:bodyPr/>
          <a:lstStyle/>
          <a:p>
            <a:pPr defTabSz="914016">
              <a:defRPr/>
            </a:pPr>
            <a:r>
              <a:rPr lang="en-US" sz="3200" spc="-50"/>
              <a:t>Example: Azure Arc Partner </a:t>
            </a:r>
            <a:r>
              <a:rPr lang="en-US" sz="3200" spc="-50">
                <a:latin typeface="Segoe UI Semibold"/>
              </a:rPr>
              <a:t>Opportunity – Migration + Sentinel</a:t>
            </a:r>
          </a:p>
        </p:txBody>
      </p:sp>
      <p:sp>
        <p:nvSpPr>
          <p:cNvPr id="57" name="Rectangle 56">
            <a:extLst>
              <a:ext uri="{FF2B5EF4-FFF2-40B4-BE49-F238E27FC236}">
                <a16:creationId xmlns:a16="http://schemas.microsoft.com/office/drawing/2014/main" id="{08A41CD1-8E80-4F5D-88B3-D9AFF4ED0E5E}"/>
              </a:ext>
              <a:ext uri="{C183D7F6-B498-43B3-948B-1728B52AA6E4}">
                <adec:decorative xmlns:adec="http://schemas.microsoft.com/office/drawing/2017/decorative" val="1"/>
              </a:ext>
            </a:extLst>
          </p:cNvPr>
          <p:cNvSpPr/>
          <p:nvPr/>
        </p:nvSpPr>
        <p:spPr bwMode="auto">
          <a:xfrm>
            <a:off x="1146057" y="3237728"/>
            <a:ext cx="4156349" cy="2342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sp>
        <p:nvSpPr>
          <p:cNvPr id="143" name="Rectangle 142">
            <a:extLst>
              <a:ext uri="{FF2B5EF4-FFF2-40B4-BE49-F238E27FC236}">
                <a16:creationId xmlns:a16="http://schemas.microsoft.com/office/drawing/2014/main" id="{2880870B-64A5-4CEA-8AEA-43508901F58D}"/>
              </a:ext>
              <a:ext uri="{C183D7F6-B498-43B3-948B-1728B52AA6E4}">
                <adec:decorative xmlns:adec="http://schemas.microsoft.com/office/drawing/2017/decorative" val="1"/>
              </a:ext>
            </a:extLst>
          </p:cNvPr>
          <p:cNvSpPr/>
          <p:nvPr/>
        </p:nvSpPr>
        <p:spPr bwMode="auto">
          <a:xfrm>
            <a:off x="8111225" y="3720195"/>
            <a:ext cx="2506403" cy="180705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3428" rIns="0" bIns="143428" numCol="1" spcCol="0" rtlCol="0" fromWordArt="0" anchor="ctr" anchorCtr="0" forceAA="0" compatLnSpc="1">
            <a:prstTxWarp prst="textNoShape">
              <a:avLst/>
            </a:prstTxWarp>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961" b="1" i="0" u="none" strike="noStrike" kern="1200" cap="none" spc="0" normalizeH="0" baseline="0" noProof="0" err="1">
              <a:ln>
                <a:noFill/>
              </a:ln>
              <a:solidFill>
                <a:srgbClr val="50E6FF"/>
              </a:solidFill>
              <a:effectLst/>
              <a:uLnTx/>
              <a:uFillTx/>
              <a:latin typeface="Segoe UI"/>
              <a:ea typeface="+mj-ea"/>
              <a:cs typeface="+mj-cs"/>
            </a:endParaRPr>
          </a:p>
        </p:txBody>
      </p:sp>
      <p:pic>
        <p:nvPicPr>
          <p:cNvPr id="21" name="Graphic 20">
            <a:extLst>
              <a:ext uri="{FF2B5EF4-FFF2-40B4-BE49-F238E27FC236}">
                <a16:creationId xmlns:a16="http://schemas.microsoft.com/office/drawing/2014/main" id="{A8AA70F2-CFBF-47B0-A99B-D32043C17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82625" y="4381218"/>
            <a:ext cx="457200" cy="457200"/>
          </a:xfrm>
          <a:prstGeom prst="rect">
            <a:avLst/>
          </a:prstGeom>
        </p:spPr>
      </p:pic>
      <p:sp>
        <p:nvSpPr>
          <p:cNvPr id="144" name="Rectangle 143">
            <a:extLst>
              <a:ext uri="{FF2B5EF4-FFF2-40B4-BE49-F238E27FC236}">
                <a16:creationId xmlns:a16="http://schemas.microsoft.com/office/drawing/2014/main" id="{EF6A4DDF-E2E1-455F-B752-5C01C05623A8}"/>
              </a:ext>
            </a:extLst>
          </p:cNvPr>
          <p:cNvSpPr/>
          <p:nvPr/>
        </p:nvSpPr>
        <p:spPr>
          <a:xfrm>
            <a:off x="7967277" y="3311847"/>
            <a:ext cx="2827249" cy="276999"/>
          </a:xfrm>
          <a:prstGeom prst="rect">
            <a:avLst/>
          </a:prstGeom>
        </p:spPr>
        <p:txBody>
          <a:bodyPr wrap="none" lIns="0" tIns="0" rIns="0" bIns="0">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50 x Azure VMs + Sentinel </a:t>
            </a:r>
          </a:p>
        </p:txBody>
      </p:sp>
      <p:grpSp>
        <p:nvGrpSpPr>
          <p:cNvPr id="16" name="Group 15">
            <a:extLst>
              <a:ext uri="{FF2B5EF4-FFF2-40B4-BE49-F238E27FC236}">
                <a16:creationId xmlns:a16="http://schemas.microsoft.com/office/drawing/2014/main" id="{006BE332-8F57-4D78-AECC-FB93B3339A45}"/>
              </a:ext>
            </a:extLst>
          </p:cNvPr>
          <p:cNvGrpSpPr/>
          <p:nvPr/>
        </p:nvGrpSpPr>
        <p:grpSpPr>
          <a:xfrm>
            <a:off x="8544005" y="3868593"/>
            <a:ext cx="1675318" cy="1527048"/>
            <a:chOff x="3025902" y="3489075"/>
            <a:chExt cx="1675318" cy="1527048"/>
          </a:xfrm>
        </p:grpSpPr>
        <p:pic>
          <p:nvPicPr>
            <p:cNvPr id="102" name="Graphic 101">
              <a:extLst>
                <a:ext uri="{FF2B5EF4-FFF2-40B4-BE49-F238E27FC236}">
                  <a16:creationId xmlns:a16="http://schemas.microsoft.com/office/drawing/2014/main" id="{DB1F8DB5-D741-4015-8227-B02666F541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558497"/>
              <a:ext cx="457200" cy="457200"/>
            </a:xfrm>
            <a:prstGeom prst="rect">
              <a:avLst/>
            </a:prstGeom>
          </p:spPr>
        </p:pic>
        <p:pic>
          <p:nvPicPr>
            <p:cNvPr id="108" name="Graphic 107">
              <a:extLst>
                <a:ext uri="{FF2B5EF4-FFF2-40B4-BE49-F238E27FC236}">
                  <a16:creationId xmlns:a16="http://schemas.microsoft.com/office/drawing/2014/main" id="{FB097C7B-2678-432E-8838-DC77BE22E0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4023786"/>
              <a:ext cx="457200" cy="457200"/>
            </a:xfrm>
            <a:prstGeom prst="rect">
              <a:avLst/>
            </a:prstGeom>
          </p:spPr>
        </p:pic>
        <p:pic>
          <p:nvPicPr>
            <p:cNvPr id="112" name="Graphic 111">
              <a:extLst>
                <a:ext uri="{FF2B5EF4-FFF2-40B4-BE49-F238E27FC236}">
                  <a16:creationId xmlns:a16="http://schemas.microsoft.com/office/drawing/2014/main" id="{BB0FD33B-79A7-4C56-95BC-4DC0E0D1E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25902" y="3489075"/>
              <a:ext cx="457200" cy="457200"/>
            </a:xfrm>
            <a:prstGeom prst="rect">
              <a:avLst/>
            </a:prstGeom>
          </p:spPr>
        </p:pic>
        <p:grpSp>
          <p:nvGrpSpPr>
            <p:cNvPr id="12" name="Group 11">
              <a:extLst>
                <a:ext uri="{FF2B5EF4-FFF2-40B4-BE49-F238E27FC236}">
                  <a16:creationId xmlns:a16="http://schemas.microsoft.com/office/drawing/2014/main" id="{BF574B0F-5389-4C7E-A8F1-0C5B17C26712}"/>
                </a:ext>
              </a:extLst>
            </p:cNvPr>
            <p:cNvGrpSpPr/>
            <p:nvPr/>
          </p:nvGrpSpPr>
          <p:grpSpPr>
            <a:xfrm>
              <a:off x="3634961" y="3489501"/>
              <a:ext cx="1066259" cy="1526622"/>
              <a:chOff x="3634961" y="3489501"/>
              <a:chExt cx="1066259" cy="1526622"/>
            </a:xfrm>
          </p:grpSpPr>
          <p:pic>
            <p:nvPicPr>
              <p:cNvPr id="115" name="Graphic 114">
                <a:extLst>
                  <a:ext uri="{FF2B5EF4-FFF2-40B4-BE49-F238E27FC236}">
                    <a16:creationId xmlns:a16="http://schemas.microsoft.com/office/drawing/2014/main" id="{E0A1500B-FAAF-4684-8E0E-AAFC5D903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558923"/>
                <a:ext cx="457200" cy="457200"/>
              </a:xfrm>
              <a:prstGeom prst="rect">
                <a:avLst/>
              </a:prstGeom>
            </p:spPr>
          </p:pic>
          <p:pic>
            <p:nvPicPr>
              <p:cNvPr id="116" name="Graphic 115">
                <a:extLst>
                  <a:ext uri="{FF2B5EF4-FFF2-40B4-BE49-F238E27FC236}">
                    <a16:creationId xmlns:a16="http://schemas.microsoft.com/office/drawing/2014/main" id="{FEA3EBD4-076E-4258-9EAC-65AA31BB81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558923"/>
                <a:ext cx="457200" cy="457200"/>
              </a:xfrm>
              <a:prstGeom prst="rect">
                <a:avLst/>
              </a:prstGeom>
            </p:spPr>
          </p:pic>
          <p:pic>
            <p:nvPicPr>
              <p:cNvPr id="119" name="Graphic 118">
                <a:extLst>
                  <a:ext uri="{FF2B5EF4-FFF2-40B4-BE49-F238E27FC236}">
                    <a16:creationId xmlns:a16="http://schemas.microsoft.com/office/drawing/2014/main" id="{1C90C7E3-5617-4250-A8F7-91547AED6D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4024212"/>
                <a:ext cx="457200" cy="457200"/>
              </a:xfrm>
              <a:prstGeom prst="rect">
                <a:avLst/>
              </a:prstGeom>
            </p:spPr>
          </p:pic>
          <p:pic>
            <p:nvPicPr>
              <p:cNvPr id="120" name="Graphic 119">
                <a:extLst>
                  <a:ext uri="{FF2B5EF4-FFF2-40B4-BE49-F238E27FC236}">
                    <a16:creationId xmlns:a16="http://schemas.microsoft.com/office/drawing/2014/main" id="{244C7A3D-715A-496D-AF2E-D769C078D6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4024212"/>
                <a:ext cx="457200" cy="457200"/>
              </a:xfrm>
              <a:prstGeom prst="rect">
                <a:avLst/>
              </a:prstGeom>
            </p:spPr>
          </p:pic>
          <p:pic>
            <p:nvPicPr>
              <p:cNvPr id="123" name="Graphic 122">
                <a:extLst>
                  <a:ext uri="{FF2B5EF4-FFF2-40B4-BE49-F238E27FC236}">
                    <a16:creationId xmlns:a16="http://schemas.microsoft.com/office/drawing/2014/main" id="{84520A81-307A-4839-920E-22FE6F782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4961" y="3489501"/>
                <a:ext cx="457200" cy="457200"/>
              </a:xfrm>
              <a:prstGeom prst="rect">
                <a:avLst/>
              </a:prstGeom>
            </p:spPr>
          </p:pic>
          <p:pic>
            <p:nvPicPr>
              <p:cNvPr id="124" name="Graphic 123">
                <a:extLst>
                  <a:ext uri="{FF2B5EF4-FFF2-40B4-BE49-F238E27FC236}">
                    <a16:creationId xmlns:a16="http://schemas.microsoft.com/office/drawing/2014/main" id="{64FA00DB-25DF-431F-948F-FE533143A5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020" y="3489501"/>
                <a:ext cx="457200" cy="457200"/>
              </a:xfrm>
              <a:prstGeom prst="rect">
                <a:avLst/>
              </a:prstGeom>
            </p:spPr>
          </p:pic>
        </p:grpSp>
      </p:grpSp>
      <p:grpSp>
        <p:nvGrpSpPr>
          <p:cNvPr id="22" name="Group 21">
            <a:extLst>
              <a:ext uri="{FF2B5EF4-FFF2-40B4-BE49-F238E27FC236}">
                <a16:creationId xmlns:a16="http://schemas.microsoft.com/office/drawing/2014/main" id="{456E8BD6-56C0-4B0C-AE83-518CD891999D}"/>
              </a:ext>
            </a:extLst>
          </p:cNvPr>
          <p:cNvGrpSpPr/>
          <p:nvPr/>
        </p:nvGrpSpPr>
        <p:grpSpPr>
          <a:xfrm>
            <a:off x="1514555" y="3842170"/>
            <a:ext cx="3406744" cy="1324445"/>
            <a:chOff x="1697331" y="5582333"/>
            <a:chExt cx="3406744" cy="1324445"/>
          </a:xfrm>
        </p:grpSpPr>
        <p:grpSp>
          <p:nvGrpSpPr>
            <p:cNvPr id="94" name="Group 93">
              <a:extLst>
                <a:ext uri="{FF2B5EF4-FFF2-40B4-BE49-F238E27FC236}">
                  <a16:creationId xmlns:a16="http://schemas.microsoft.com/office/drawing/2014/main" id="{91F70795-994B-4524-B165-83897D6BF530}"/>
                </a:ext>
              </a:extLst>
            </p:cNvPr>
            <p:cNvGrpSpPr/>
            <p:nvPr/>
          </p:nvGrpSpPr>
          <p:grpSpPr>
            <a:xfrm>
              <a:off x="1697331" y="5582333"/>
              <a:ext cx="3406744" cy="615522"/>
              <a:chOff x="856040" y="4260238"/>
              <a:chExt cx="3475056" cy="627864"/>
            </a:xfrm>
          </p:grpSpPr>
          <p:pic>
            <p:nvPicPr>
              <p:cNvPr id="95" name="Graphic 94">
                <a:extLst>
                  <a:ext uri="{FF2B5EF4-FFF2-40B4-BE49-F238E27FC236}">
                    <a16:creationId xmlns:a16="http://schemas.microsoft.com/office/drawing/2014/main" id="{B668C43D-E4D4-43AF-8E49-D3A226C729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96" name="Graphic 95">
                <a:extLst>
                  <a:ext uri="{FF2B5EF4-FFF2-40B4-BE49-F238E27FC236}">
                    <a16:creationId xmlns:a16="http://schemas.microsoft.com/office/drawing/2014/main" id="{73A3199C-9FA0-4612-AE4F-85D105DA259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97" name="Graphic 96">
                <a:extLst>
                  <a:ext uri="{FF2B5EF4-FFF2-40B4-BE49-F238E27FC236}">
                    <a16:creationId xmlns:a16="http://schemas.microsoft.com/office/drawing/2014/main" id="{9DEDA43E-36E5-484E-9172-481799A40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98" name="Graphic 97">
                <a:extLst>
                  <a:ext uri="{FF2B5EF4-FFF2-40B4-BE49-F238E27FC236}">
                    <a16:creationId xmlns:a16="http://schemas.microsoft.com/office/drawing/2014/main" id="{720885D5-AEFE-4E32-9CCD-79A50750C0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99" name="Graphic 98">
                <a:extLst>
                  <a:ext uri="{FF2B5EF4-FFF2-40B4-BE49-F238E27FC236}">
                    <a16:creationId xmlns:a16="http://schemas.microsoft.com/office/drawing/2014/main" id="{19A010C0-282D-432E-84F6-AE37B90F1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nvGrpSpPr>
            <p:cNvPr id="145" name="Group 144">
              <a:extLst>
                <a:ext uri="{FF2B5EF4-FFF2-40B4-BE49-F238E27FC236}">
                  <a16:creationId xmlns:a16="http://schemas.microsoft.com/office/drawing/2014/main" id="{37FCB499-7092-480C-90BD-F625FE410EAC}"/>
                </a:ext>
              </a:extLst>
            </p:cNvPr>
            <p:cNvGrpSpPr/>
            <p:nvPr/>
          </p:nvGrpSpPr>
          <p:grpSpPr>
            <a:xfrm>
              <a:off x="1697331" y="6291256"/>
              <a:ext cx="3406744" cy="615522"/>
              <a:chOff x="856040" y="4260238"/>
              <a:chExt cx="3475056" cy="627864"/>
            </a:xfrm>
          </p:grpSpPr>
          <p:pic>
            <p:nvPicPr>
              <p:cNvPr id="146" name="Graphic 145">
                <a:extLst>
                  <a:ext uri="{FF2B5EF4-FFF2-40B4-BE49-F238E27FC236}">
                    <a16:creationId xmlns:a16="http://schemas.microsoft.com/office/drawing/2014/main" id="{446F4977-7D60-4E19-9E06-5138A16DD7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856040" y="4260238"/>
                <a:ext cx="627864" cy="627864"/>
              </a:xfrm>
              <a:prstGeom prst="rect">
                <a:avLst/>
              </a:prstGeom>
            </p:spPr>
          </p:pic>
          <p:pic>
            <p:nvPicPr>
              <p:cNvPr id="147" name="Graphic 146">
                <a:extLst>
                  <a:ext uri="{FF2B5EF4-FFF2-40B4-BE49-F238E27FC236}">
                    <a16:creationId xmlns:a16="http://schemas.microsoft.com/office/drawing/2014/main" id="{B1B31B2A-7653-476C-999E-CDC8B7F1F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567838" y="4260238"/>
                <a:ext cx="627864" cy="627864"/>
              </a:xfrm>
              <a:prstGeom prst="rect">
                <a:avLst/>
              </a:prstGeom>
            </p:spPr>
          </p:pic>
          <p:pic>
            <p:nvPicPr>
              <p:cNvPr id="148" name="Graphic 147">
                <a:extLst>
                  <a:ext uri="{FF2B5EF4-FFF2-40B4-BE49-F238E27FC236}">
                    <a16:creationId xmlns:a16="http://schemas.microsoft.com/office/drawing/2014/main" id="{2B4B05C6-F4A1-4B0B-BFB9-B8D79506D1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279636" y="4260238"/>
                <a:ext cx="627864" cy="627864"/>
              </a:xfrm>
              <a:prstGeom prst="rect">
                <a:avLst/>
              </a:prstGeom>
            </p:spPr>
          </p:pic>
          <p:pic>
            <p:nvPicPr>
              <p:cNvPr id="149" name="Graphic 148">
                <a:extLst>
                  <a:ext uri="{FF2B5EF4-FFF2-40B4-BE49-F238E27FC236}">
                    <a16:creationId xmlns:a16="http://schemas.microsoft.com/office/drawing/2014/main" id="{08843F5C-C6B1-4D27-B12F-6FCF171BBC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2991434" y="4260238"/>
                <a:ext cx="627864" cy="627864"/>
              </a:xfrm>
              <a:prstGeom prst="rect">
                <a:avLst/>
              </a:prstGeom>
            </p:spPr>
          </p:pic>
          <p:pic>
            <p:nvPicPr>
              <p:cNvPr id="150" name="Graphic 149">
                <a:extLst>
                  <a:ext uri="{FF2B5EF4-FFF2-40B4-BE49-F238E27FC236}">
                    <a16:creationId xmlns:a16="http://schemas.microsoft.com/office/drawing/2014/main" id="{3F19F85E-0E9B-4A72-A308-1C7C7E102F3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703232" y="4260238"/>
                <a:ext cx="627864" cy="627864"/>
              </a:xfrm>
              <a:prstGeom prst="rect">
                <a:avLst/>
              </a:prstGeom>
            </p:spPr>
          </p:pic>
        </p:grpSp>
      </p:grpSp>
      <p:pic>
        <p:nvPicPr>
          <p:cNvPr id="152" name="Picture 4">
            <a:extLst>
              <a:ext uri="{FF2B5EF4-FFF2-40B4-BE49-F238E27FC236}">
                <a16:creationId xmlns:a16="http://schemas.microsoft.com/office/drawing/2014/main" id="{9362B2E3-1B06-451A-BFAF-AAF12CF3966D}"/>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1165132" y="2475487"/>
            <a:ext cx="723485" cy="723485"/>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Curved Connector 170">
            <a:extLst>
              <a:ext uri="{FF2B5EF4-FFF2-40B4-BE49-F238E27FC236}">
                <a16:creationId xmlns:a16="http://schemas.microsoft.com/office/drawing/2014/main" id="{A93C3EF2-68B2-40F7-AB08-35CBE96C5986}"/>
              </a:ext>
              <a:ext uri="{C183D7F6-B498-43B3-948B-1728B52AA6E4}">
                <adec:decorative xmlns:adec="http://schemas.microsoft.com/office/drawing/2017/decorative" val="1"/>
              </a:ext>
            </a:extLst>
          </p:cNvPr>
          <p:cNvCxnSpPr>
            <a:cxnSpLocks/>
            <a:stCxn id="138" idx="0"/>
          </p:cNvCxnSpPr>
          <p:nvPr/>
        </p:nvCxnSpPr>
        <p:spPr>
          <a:xfrm rot="16200000" flipV="1">
            <a:off x="7863983" y="1737282"/>
            <a:ext cx="819818" cy="2181074"/>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Curved Connector 170">
            <a:extLst>
              <a:ext uri="{FF2B5EF4-FFF2-40B4-BE49-F238E27FC236}">
                <a16:creationId xmlns:a16="http://schemas.microsoft.com/office/drawing/2014/main" id="{0EAF792B-EB38-4FC0-9A44-48FE69147C09}"/>
              </a:ext>
              <a:ext uri="{C183D7F6-B498-43B3-948B-1728B52AA6E4}">
                <adec:decorative xmlns:adec="http://schemas.microsoft.com/office/drawing/2017/decorative" val="1"/>
              </a:ext>
            </a:extLst>
          </p:cNvPr>
          <p:cNvCxnSpPr>
            <a:cxnSpLocks/>
            <a:stCxn id="57" idx="0"/>
          </p:cNvCxnSpPr>
          <p:nvPr/>
        </p:nvCxnSpPr>
        <p:spPr>
          <a:xfrm rot="5400000" flipH="1" flipV="1">
            <a:off x="3913831" y="1746255"/>
            <a:ext cx="801874" cy="2181073"/>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43E9636-02F9-42F7-9393-BC0ADE6BDCD3}"/>
              </a:ext>
            </a:extLst>
          </p:cNvPr>
          <p:cNvGrpSpPr/>
          <p:nvPr/>
        </p:nvGrpSpPr>
        <p:grpSpPr>
          <a:xfrm>
            <a:off x="5405305" y="2190700"/>
            <a:ext cx="1778051" cy="855706"/>
            <a:chOff x="5600933" y="2133486"/>
            <a:chExt cx="1778051" cy="855706"/>
          </a:xfrm>
        </p:grpSpPr>
        <p:sp>
          <p:nvSpPr>
            <p:cNvPr id="155" name="Rectangle 154">
              <a:extLst>
                <a:ext uri="{FF2B5EF4-FFF2-40B4-BE49-F238E27FC236}">
                  <a16:creationId xmlns:a16="http://schemas.microsoft.com/office/drawing/2014/main" id="{69F2CBFB-B02D-49DE-A2F0-03DFE0041B1F}"/>
                </a:ext>
              </a:extLst>
            </p:cNvPr>
            <p:cNvSpPr/>
            <p:nvPr/>
          </p:nvSpPr>
          <p:spPr>
            <a:xfrm>
              <a:off x="5600933" y="2133486"/>
              <a:ext cx="1778051" cy="4544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50" normalizeH="0" baseline="0" noProof="0">
                  <a:ln w="3175">
                    <a:noFill/>
                  </a:ln>
                  <a:solidFill>
                    <a:srgbClr val="FFFFFF"/>
                  </a:solidFill>
                  <a:effectLst/>
                  <a:uLnTx/>
                  <a:uFillTx/>
                  <a:latin typeface="Segoe UI Semibold"/>
                  <a:ea typeface="+mn-ea"/>
                  <a:cs typeface="Segoe UI" pitchFamily="34" charset="0"/>
                </a:rPr>
                <a:t>Azure Policy</a:t>
              </a:r>
            </a:p>
          </p:txBody>
        </p:sp>
        <p:pic>
          <p:nvPicPr>
            <p:cNvPr id="30" name="Graphic 29">
              <a:extLst>
                <a:ext uri="{FF2B5EF4-FFF2-40B4-BE49-F238E27FC236}">
                  <a16:creationId xmlns:a16="http://schemas.microsoft.com/office/drawing/2014/main" id="{086A60E7-9028-4D1B-9082-5B7319C0CB8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61358" y="2531992"/>
              <a:ext cx="457200" cy="457200"/>
            </a:xfrm>
            <a:prstGeom prst="rect">
              <a:avLst/>
            </a:prstGeom>
          </p:spPr>
        </p:pic>
      </p:grpSp>
      <p:grpSp>
        <p:nvGrpSpPr>
          <p:cNvPr id="170" name="Group 169">
            <a:extLst>
              <a:ext uri="{FF2B5EF4-FFF2-40B4-BE49-F238E27FC236}">
                <a16:creationId xmlns:a16="http://schemas.microsoft.com/office/drawing/2014/main" id="{B3786194-E3D5-4D87-91B7-1761F32FC246}"/>
              </a:ext>
            </a:extLst>
          </p:cNvPr>
          <p:cNvGrpSpPr/>
          <p:nvPr/>
        </p:nvGrpSpPr>
        <p:grpSpPr>
          <a:xfrm>
            <a:off x="9019014" y="2186772"/>
            <a:ext cx="2011680" cy="365760"/>
            <a:chOff x="8561608" y="2785729"/>
            <a:chExt cx="1405900" cy="265698"/>
          </a:xfrm>
        </p:grpSpPr>
        <p:pic>
          <p:nvPicPr>
            <p:cNvPr id="171" name="Picture 170" descr="A picture containing drawing&#10;&#10;Description automatically generated">
              <a:extLst>
                <a:ext uri="{FF2B5EF4-FFF2-40B4-BE49-F238E27FC236}">
                  <a16:creationId xmlns:a16="http://schemas.microsoft.com/office/drawing/2014/main" id="{2CCB8516-9936-44DD-87D5-F1A4621F9B66}"/>
                </a:ext>
              </a:extLst>
            </p:cNvPr>
            <p:cNvPicPr>
              <a:picLocks noChangeAspect="1"/>
            </p:cNvPicPr>
            <p:nvPr/>
          </p:nvPicPr>
          <p:blipFill rotWithShape="1">
            <a:blip r:embed="rId15">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72" name="Picture 171" descr="A picture containing drawing&#10;&#10;Description automatically generated">
              <a:extLst>
                <a:ext uri="{FF2B5EF4-FFF2-40B4-BE49-F238E27FC236}">
                  <a16:creationId xmlns:a16="http://schemas.microsoft.com/office/drawing/2014/main" id="{34AE9D53-64F0-497F-8006-6DB6C6832DFE}"/>
                </a:ext>
              </a:extLst>
            </p:cNvPr>
            <p:cNvPicPr>
              <a:picLocks noChangeAspect="1"/>
            </p:cNvPicPr>
            <p:nvPr/>
          </p:nvPicPr>
          <p:blipFill rotWithShape="1">
            <a:blip r:embed="rId16">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
        <p:nvSpPr>
          <p:cNvPr id="173" name="Rectangle 172">
            <a:extLst>
              <a:ext uri="{FF2B5EF4-FFF2-40B4-BE49-F238E27FC236}">
                <a16:creationId xmlns:a16="http://schemas.microsoft.com/office/drawing/2014/main" id="{75684C89-8A84-41BE-AF23-29335B345477}"/>
              </a:ext>
            </a:extLst>
          </p:cNvPr>
          <p:cNvSpPr/>
          <p:nvPr/>
        </p:nvSpPr>
        <p:spPr>
          <a:xfrm>
            <a:off x="1259109" y="3299304"/>
            <a:ext cx="3930243" cy="215444"/>
          </a:xfrm>
          <a:prstGeom prst="rect">
            <a:avLst/>
          </a:prstGeom>
        </p:spPr>
        <p:txBody>
          <a:bodyPr wrap="none" lIns="0" tIns="0" rIns="0" bIns="0">
            <a:spAutoFit/>
          </a:body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50 x Azure Arc enabled Servers + Azure Services</a:t>
            </a:r>
          </a:p>
        </p:txBody>
      </p:sp>
      <p:pic>
        <p:nvPicPr>
          <p:cNvPr id="174" name="Graphic 173">
            <a:extLst>
              <a:ext uri="{FF2B5EF4-FFF2-40B4-BE49-F238E27FC236}">
                <a16:creationId xmlns:a16="http://schemas.microsoft.com/office/drawing/2014/main" id="{680A3A04-51A4-43AB-8B1E-CDBFE677E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79462" y="4181031"/>
            <a:ext cx="457200" cy="457200"/>
          </a:xfrm>
          <a:prstGeom prst="rect">
            <a:avLst/>
          </a:prstGeom>
        </p:spPr>
      </p:pic>
      <p:pic>
        <p:nvPicPr>
          <p:cNvPr id="3" name="Graphic 2">
            <a:extLst>
              <a:ext uri="{FF2B5EF4-FFF2-40B4-BE49-F238E27FC236}">
                <a16:creationId xmlns:a16="http://schemas.microsoft.com/office/drawing/2014/main" id="{5FFFF2E5-937B-452D-8353-FA76F0B9D9B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73806" y="3575720"/>
            <a:ext cx="457200" cy="457200"/>
          </a:xfrm>
          <a:prstGeom prst="rect">
            <a:avLst/>
          </a:prstGeom>
        </p:spPr>
      </p:pic>
      <p:pic>
        <p:nvPicPr>
          <p:cNvPr id="7" name="Graphic 6">
            <a:extLst>
              <a:ext uri="{FF2B5EF4-FFF2-40B4-BE49-F238E27FC236}">
                <a16:creationId xmlns:a16="http://schemas.microsoft.com/office/drawing/2014/main" id="{5E918E71-14A5-41B1-9F19-18C2DB9DA7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05398" y="5351738"/>
            <a:ext cx="457200" cy="457200"/>
          </a:xfrm>
          <a:prstGeom prst="rect">
            <a:avLst/>
          </a:prstGeom>
        </p:spPr>
      </p:pic>
      <p:pic>
        <p:nvPicPr>
          <p:cNvPr id="9" name="Graphic 8">
            <a:extLst>
              <a:ext uri="{FF2B5EF4-FFF2-40B4-BE49-F238E27FC236}">
                <a16:creationId xmlns:a16="http://schemas.microsoft.com/office/drawing/2014/main" id="{0F47BE60-5AC3-49F0-AFAC-180D9B44A82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073806" y="4786342"/>
            <a:ext cx="457200" cy="457200"/>
          </a:xfrm>
          <a:prstGeom prst="rect">
            <a:avLst/>
          </a:prstGeom>
        </p:spPr>
      </p:pic>
      <p:pic>
        <p:nvPicPr>
          <p:cNvPr id="11" name="Graphic 10">
            <a:extLst>
              <a:ext uri="{FF2B5EF4-FFF2-40B4-BE49-F238E27FC236}">
                <a16:creationId xmlns:a16="http://schemas.microsoft.com/office/drawing/2014/main" id="{4BB269A6-934F-481E-ACAD-6DB628DA17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993684" y="5351738"/>
            <a:ext cx="457200" cy="457200"/>
          </a:xfrm>
          <a:prstGeom prst="rect">
            <a:avLst/>
          </a:prstGeom>
        </p:spPr>
      </p:pic>
      <p:cxnSp>
        <p:nvCxnSpPr>
          <p:cNvPr id="50" name="Straight Connector 49">
            <a:extLst>
              <a:ext uri="{FF2B5EF4-FFF2-40B4-BE49-F238E27FC236}">
                <a16:creationId xmlns:a16="http://schemas.microsoft.com/office/drawing/2014/main" id="{B9CBAC37-C6EC-46A5-BB1C-5BD200572F47}"/>
              </a:ext>
              <a:ext uri="{C183D7F6-B498-43B3-948B-1728B52AA6E4}">
                <adec:decorative xmlns:adec="http://schemas.microsoft.com/office/drawing/2017/decorative" val="1"/>
              </a:ext>
            </a:extLst>
          </p:cNvPr>
          <p:cNvCxnSpPr>
            <a:cxnSpLocks/>
          </p:cNvCxnSpPr>
          <p:nvPr/>
        </p:nvCxnSpPr>
        <p:spPr>
          <a:xfrm flipH="1">
            <a:off x="5873439" y="3611519"/>
            <a:ext cx="1411492" cy="0"/>
          </a:xfrm>
          <a:prstGeom prst="line">
            <a:avLst/>
          </a:prstGeom>
          <a:noFill/>
          <a:ln w="19050" cap="flat" cmpd="sng" algn="ctr">
            <a:solidFill>
              <a:schemeClr val="bg1"/>
            </a:solidFill>
            <a:prstDash val="solid"/>
            <a:headEnd type="arrow" w="med" len="med"/>
            <a:tailEnd type="none" w="lg" len="med"/>
          </a:ln>
          <a:effectLst/>
        </p:spPr>
      </p:cxnSp>
      <p:sp>
        <p:nvSpPr>
          <p:cNvPr id="51" name="TextBox 50">
            <a:extLst>
              <a:ext uri="{FF2B5EF4-FFF2-40B4-BE49-F238E27FC236}">
                <a16:creationId xmlns:a16="http://schemas.microsoft.com/office/drawing/2014/main" id="{A885745F-5CE8-420B-BF20-1B7851BC1342}"/>
              </a:ext>
            </a:extLst>
          </p:cNvPr>
          <p:cNvSpPr txBox="1"/>
          <p:nvPr/>
        </p:nvSpPr>
        <p:spPr>
          <a:xfrm>
            <a:off x="5985319" y="3237728"/>
            <a:ext cx="1175804" cy="338554"/>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Migration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8FFEE136-15E8-47ED-8D49-3FA9F4EAA0A9}"/>
              </a:ext>
            </a:extLst>
          </p:cNvPr>
          <p:cNvSpPr txBox="1"/>
          <p:nvPr/>
        </p:nvSpPr>
        <p:spPr>
          <a:xfrm>
            <a:off x="5712264" y="3695314"/>
            <a:ext cx="1731231" cy="461665"/>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ACR $ generated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From the migration</a:t>
            </a:r>
            <a:endParaRPr kumimoji="0" lang="en-US" sz="1200" b="0" i="0" u="none" strike="noStrike" kern="1200" cap="none" spc="0" normalizeH="0" baseline="0" noProof="0">
              <a:ln>
                <a:noFill/>
              </a:ln>
              <a:solidFill>
                <a:srgbClr val="9BF00B"/>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685573E-CB18-4462-9BF7-841AA98AB94C}"/>
              </a:ext>
            </a:extLst>
          </p:cNvPr>
          <p:cNvSpPr txBox="1"/>
          <p:nvPr/>
        </p:nvSpPr>
        <p:spPr>
          <a:xfrm>
            <a:off x="5702947" y="4090903"/>
            <a:ext cx="1731231" cy="461665"/>
          </a:xfrm>
          <a:prstGeom prst="rect">
            <a:avLst/>
          </a:prstGeom>
          <a:noFill/>
        </p:spPr>
        <p:txBody>
          <a:bodyPr wrap="square">
            <a:spAutoFit/>
          </a:bodyPr>
          <a:lstStyle>
            <a:defPPr>
              <a:defRPr lang="en-US"/>
            </a:defPPr>
            <a:lvl1pPr algn="ctr" defTabSz="896386">
              <a:defRPr sz="1200" spc="-50">
                <a:ln w="3175">
                  <a:noFill/>
                </a:ln>
                <a:solidFill>
                  <a:srgbClr val="9BF00B"/>
                </a:solidFill>
                <a:latin typeface="+mj-lt"/>
                <a:cs typeface="Segoe UI"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w="3175">
                  <a:noFill/>
                </a:ln>
                <a:solidFill>
                  <a:srgbClr val="9BF00B"/>
                </a:solidFill>
                <a:effectLst/>
                <a:uLnTx/>
                <a:uFillTx/>
                <a:latin typeface="Segoe UI Semibold"/>
                <a:ea typeface="+mn-ea"/>
                <a:cs typeface="Segoe UI" pitchFamily="34" charset="0"/>
              </a:rPr>
              <a:t>Sentinel ACR $</a:t>
            </a:r>
          </a:p>
        </p:txBody>
      </p:sp>
      <p:sp>
        <p:nvSpPr>
          <p:cNvPr id="54" name="TextBox 53">
            <a:extLst>
              <a:ext uri="{FF2B5EF4-FFF2-40B4-BE49-F238E27FC236}">
                <a16:creationId xmlns:a16="http://schemas.microsoft.com/office/drawing/2014/main" id="{00B6E8B3-CFE9-4689-B3B3-2FB080FA37A1}"/>
              </a:ext>
            </a:extLst>
          </p:cNvPr>
          <p:cNvSpPr txBox="1"/>
          <p:nvPr/>
        </p:nvSpPr>
        <p:spPr>
          <a:xfrm>
            <a:off x="3674882" y="2684983"/>
            <a:ext cx="2283171" cy="600164"/>
          </a:xfrm>
          <a:prstGeom prst="rect">
            <a:avLst/>
          </a:prstGeom>
          <a:noFill/>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$6/Azure Arc enabled server/month per Guest Config Policy</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50" normalizeH="0" baseline="0" noProof="0">
                <a:ln w="3175">
                  <a:noFill/>
                </a:ln>
                <a:solidFill>
                  <a:srgbClr val="9BF00B"/>
                </a:solidFill>
                <a:effectLst/>
                <a:uLnTx/>
                <a:uFillTx/>
                <a:latin typeface="Segoe UI Semibold"/>
                <a:ea typeface="+mn-ea"/>
                <a:cs typeface="Segoe UI" pitchFamily="34" charset="0"/>
              </a:rPr>
              <a:t>+ Sentinel ACR $</a:t>
            </a:r>
            <a:endParaRPr kumimoji="0" lang="en-US" sz="1100" b="0" i="0" u="none" strike="noStrike" kern="1200" cap="none" spc="0" normalizeH="0" baseline="0" noProof="0">
              <a:ln>
                <a:noFill/>
              </a:ln>
              <a:solidFill>
                <a:srgbClr val="9BF00B"/>
              </a:solidFill>
              <a:effectLst/>
              <a:uLnTx/>
              <a:uFillTx/>
              <a:latin typeface="Segoe UI Semibold"/>
              <a:ea typeface="+mn-ea"/>
              <a:cs typeface="+mn-cs"/>
            </a:endParaRPr>
          </a:p>
        </p:txBody>
      </p:sp>
    </p:spTree>
    <p:extLst>
      <p:ext uri="{BB962C8B-B14F-4D97-AF65-F5344CB8AC3E}">
        <p14:creationId xmlns:p14="http://schemas.microsoft.com/office/powerpoint/2010/main" val="2467894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180EA-C049-4589-9496-04EA5116C77D}"/>
              </a:ext>
            </a:extLst>
          </p:cNvPr>
          <p:cNvSpPr>
            <a:spLocks noGrp="1"/>
          </p:cNvSpPr>
          <p:nvPr>
            <p:ph type="title"/>
          </p:nvPr>
        </p:nvSpPr>
        <p:spPr>
          <a:xfrm>
            <a:off x="347409" y="328007"/>
            <a:ext cx="11758089" cy="492443"/>
          </a:xfrm>
        </p:spPr>
        <p:txBody>
          <a:bodyPr/>
          <a:lstStyle/>
          <a:p>
            <a:r>
              <a:rPr lang="en-IN" sz="3200">
                <a:solidFill>
                  <a:schemeClr val="bg1"/>
                </a:solidFill>
              </a:rPr>
              <a:t>Azure Arc Partner Opportunity</a:t>
            </a:r>
          </a:p>
        </p:txBody>
      </p:sp>
      <p:grpSp>
        <p:nvGrpSpPr>
          <p:cNvPr id="2" name="Group 1">
            <a:extLst>
              <a:ext uri="{FF2B5EF4-FFF2-40B4-BE49-F238E27FC236}">
                <a16:creationId xmlns:a16="http://schemas.microsoft.com/office/drawing/2014/main" id="{4E501706-2044-475E-B2FA-BC248EC31ABA}"/>
              </a:ext>
            </a:extLst>
          </p:cNvPr>
          <p:cNvGrpSpPr/>
          <p:nvPr/>
        </p:nvGrpSpPr>
        <p:grpSpPr>
          <a:xfrm>
            <a:off x="122812" y="1669924"/>
            <a:ext cx="11946375" cy="3518152"/>
            <a:chOff x="72585" y="1572654"/>
            <a:chExt cx="11946375" cy="3518152"/>
          </a:xfrm>
        </p:grpSpPr>
        <p:sp>
          <p:nvSpPr>
            <p:cNvPr id="73" name="Rectangle 72">
              <a:extLst>
                <a:ext uri="{FF2B5EF4-FFF2-40B4-BE49-F238E27FC236}">
                  <a16:creationId xmlns:a16="http://schemas.microsoft.com/office/drawing/2014/main" id="{8A946349-7457-4D46-B608-5B19EEA99525}"/>
                </a:ext>
              </a:extLst>
            </p:cNvPr>
            <p:cNvSpPr/>
            <p:nvPr/>
          </p:nvSpPr>
          <p:spPr>
            <a:xfrm>
              <a:off x="1356169" y="1572654"/>
              <a:ext cx="998991" cy="338554"/>
            </a:xfrm>
            <a:prstGeom prst="rect">
              <a:avLst/>
            </a:prstGeom>
          </p:spPr>
          <p:txBody>
            <a:bodyPr wrap="none" anchor="ct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lang="en-US" sz="1600" b="1">
                  <a:solidFill>
                    <a:srgbClr val="FFFFFF"/>
                  </a:solidFill>
                  <a:latin typeface="Segoe UI"/>
                </a:rPr>
                <a:t>Use case</a:t>
              </a:r>
              <a:endParaRPr kumimoji="0" lang="en-US" sz="1600" b="1" i="0" u="none" strike="noStrike" kern="1200" cap="none" spc="0" normalizeH="0" baseline="0" noProof="0">
                <a:ln>
                  <a:noFill/>
                </a:ln>
                <a:solidFill>
                  <a:srgbClr val="FFFFFF"/>
                </a:solidFill>
                <a:effectLst/>
                <a:uLnTx/>
                <a:uFillTx/>
                <a:latin typeface="Segoe UI"/>
                <a:ea typeface="+mn-ea"/>
                <a:cs typeface="+mn-cs"/>
              </a:endParaRPr>
            </a:p>
          </p:txBody>
        </p:sp>
        <p:sp>
          <p:nvSpPr>
            <p:cNvPr id="31" name="1 to Few">
              <a:extLst>
                <a:ext uri="{FF2B5EF4-FFF2-40B4-BE49-F238E27FC236}">
                  <a16:creationId xmlns:a16="http://schemas.microsoft.com/office/drawing/2014/main" id="{F0A51967-52C5-44A0-8AD9-7EDA6AAEE1F3}"/>
                </a:ext>
              </a:extLst>
            </p:cNvPr>
            <p:cNvSpPr/>
            <p:nvPr/>
          </p:nvSpPr>
          <p:spPr>
            <a:xfrm>
              <a:off x="72585" y="2079647"/>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600" b="1">
                  <a:solidFill>
                    <a:srgbClr val="50E6FF"/>
                  </a:solidFill>
                  <a:latin typeface="Segoe UI Semibold" charset="0"/>
                  <a:ea typeface="Segoe UI Semibold" charset="0"/>
                  <a:cs typeface="Segoe UI Semibold" charset="0"/>
                </a:rPr>
                <a:t>Organize and govern across environments</a:t>
              </a:r>
              <a:endParaRPr kumimoji="0" lang="en-US" sz="1600" b="1" i="0" u="none" strike="noStrike" kern="1200" cap="none" spc="0" normalizeH="0" baseline="0" noProof="0">
                <a:ln>
                  <a:noFill/>
                </a:ln>
                <a:solidFill>
                  <a:srgbClr val="50E6FF"/>
                </a:solidFill>
                <a:effectLst/>
                <a:uLnTx/>
                <a:uFillTx/>
                <a:latin typeface="Segoe UI Semibold" charset="0"/>
                <a:ea typeface="Segoe UI Semibold" charset="0"/>
                <a:cs typeface="Segoe UI Semibold" charset="0"/>
              </a:endParaRPr>
            </a:p>
          </p:txBody>
        </p:sp>
        <p:sp>
          <p:nvSpPr>
            <p:cNvPr id="28" name="1 to Few">
              <a:extLst>
                <a:ext uri="{FF2B5EF4-FFF2-40B4-BE49-F238E27FC236}">
                  <a16:creationId xmlns:a16="http://schemas.microsoft.com/office/drawing/2014/main" id="{0985A90F-4894-42A8-8EB5-DBD9091DA2A7}"/>
                </a:ext>
              </a:extLst>
            </p:cNvPr>
            <p:cNvSpPr/>
            <p:nvPr/>
          </p:nvSpPr>
          <p:spPr>
            <a:xfrm>
              <a:off x="4264509" y="2079647"/>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Segoe UI Semibold" charset="0"/>
                </a:rPr>
                <a:t>Azure Policy, Azure Monitor, Log Analytics, Security Center, Azure Sentinel,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i="0" u="none" strike="noStrike" kern="1200" cap="none" spc="0" normalizeH="0" baseline="0" noProof="0">
                  <a:ln>
                    <a:noFill/>
                  </a:ln>
                  <a:solidFill>
                    <a:srgbClr val="FFFFFF"/>
                  </a:solidFill>
                  <a:effectLst/>
                  <a:uLnTx/>
                  <a:uFillTx/>
                  <a:latin typeface="Segoe UI"/>
                  <a:ea typeface="+mn-ea"/>
                  <a:cs typeface="Segoe UI Semibold" charset="0"/>
                </a:rPr>
                <a:t>Azure Update Management</a:t>
              </a:r>
            </a:p>
          </p:txBody>
        </p:sp>
        <p:sp>
          <p:nvSpPr>
            <p:cNvPr id="29" name="1 to Few">
              <a:extLst>
                <a:ext uri="{FF2B5EF4-FFF2-40B4-BE49-F238E27FC236}">
                  <a16:creationId xmlns:a16="http://schemas.microsoft.com/office/drawing/2014/main" id="{87F04B74-D01B-4BDB-9339-8752EE0A8EA4}"/>
                </a:ext>
              </a:extLst>
            </p:cNvPr>
            <p:cNvSpPr/>
            <p:nvPr/>
          </p:nvSpPr>
          <p:spPr>
            <a:xfrm>
              <a:off x="4264509" y="3126714"/>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a:cs typeface="Segoe UI Semibold" charset="0"/>
                </a:rPr>
                <a:t>Azure K8s Config Management, </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a:cs typeface="Segoe UI Semibold" charset="0"/>
                </a:rPr>
                <a:t>Azure Policy for Kubernetes, </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a:cs typeface="Segoe UI Semibold" charset="0"/>
                </a:rPr>
                <a:t>Azure Monitor for Containers </a:t>
              </a:r>
            </a:p>
          </p:txBody>
        </p:sp>
        <p:sp>
          <p:nvSpPr>
            <p:cNvPr id="30" name="Rectangle 29">
              <a:extLst>
                <a:ext uri="{FF2B5EF4-FFF2-40B4-BE49-F238E27FC236}">
                  <a16:creationId xmlns:a16="http://schemas.microsoft.com/office/drawing/2014/main" id="{CE326CAA-BBE3-4290-A8EA-84F38BF6535C}"/>
                </a:ext>
              </a:extLst>
            </p:cNvPr>
            <p:cNvSpPr/>
            <p:nvPr/>
          </p:nvSpPr>
          <p:spPr>
            <a:xfrm>
              <a:off x="4170041" y="1572654"/>
              <a:ext cx="3755096" cy="338554"/>
            </a:xfrm>
            <a:prstGeom prst="rect">
              <a:avLst/>
            </a:prstGeom>
          </p:spPr>
          <p:txBody>
            <a:bodyPr wrap="square" anchor="ctr">
              <a:spAutoFit/>
            </a:bodyPr>
            <a:lstStyle/>
            <a:p>
              <a:pPr algn="ctr" defTabSz="914367">
                <a:spcAft>
                  <a:spcPts val="600"/>
                </a:spcAft>
                <a:defRPr/>
              </a:pPr>
              <a:r>
                <a:rPr lang="en-US" sz="1600" b="1">
                  <a:solidFill>
                    <a:srgbClr val="FFFFFF"/>
                  </a:solidFill>
                  <a:latin typeface="Segoe UI"/>
                </a:rPr>
                <a:t>Azure services enabled by Azure Arc</a:t>
              </a:r>
            </a:p>
          </p:txBody>
        </p:sp>
        <p:sp>
          <p:nvSpPr>
            <p:cNvPr id="33" name="Rectangle 32">
              <a:extLst>
                <a:ext uri="{FF2B5EF4-FFF2-40B4-BE49-F238E27FC236}">
                  <a16:creationId xmlns:a16="http://schemas.microsoft.com/office/drawing/2014/main" id="{FBCE228C-1178-42DF-B4E7-9FA54565640F}"/>
                </a:ext>
              </a:extLst>
            </p:cNvPr>
            <p:cNvSpPr/>
            <p:nvPr/>
          </p:nvSpPr>
          <p:spPr>
            <a:xfrm>
              <a:off x="9659055" y="1572654"/>
              <a:ext cx="1153649" cy="338554"/>
            </a:xfrm>
            <a:prstGeom prst="rect">
              <a:avLst/>
            </a:prstGeom>
          </p:spPr>
          <p:txBody>
            <a:bodyPr wrap="none" anchor="ct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lang="en-US" sz="1600" b="1">
                  <a:solidFill>
                    <a:srgbClr val="FFFFFF"/>
                  </a:solidFill>
                  <a:latin typeface="Segoe UI"/>
                </a:rPr>
                <a:t>Outcomes</a:t>
              </a:r>
            </a:p>
          </p:txBody>
        </p:sp>
        <p:sp>
          <p:nvSpPr>
            <p:cNvPr id="23" name="1 to Few">
              <a:extLst>
                <a:ext uri="{FF2B5EF4-FFF2-40B4-BE49-F238E27FC236}">
                  <a16:creationId xmlns:a16="http://schemas.microsoft.com/office/drawing/2014/main" id="{8A30B4ED-77F8-41FE-B9FD-319F6A3F1E4C}"/>
                </a:ext>
              </a:extLst>
            </p:cNvPr>
            <p:cNvSpPr/>
            <p:nvPr/>
          </p:nvSpPr>
          <p:spPr>
            <a:xfrm>
              <a:off x="72585" y="3126714"/>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600" b="1">
                  <a:solidFill>
                    <a:srgbClr val="50E6FF"/>
                  </a:solidFill>
                  <a:latin typeface="Segoe UI Semibold" charset="0"/>
                  <a:ea typeface="Segoe UI Semibold" charset="0"/>
                  <a:cs typeface="Segoe UI Semibold" charset="0"/>
                </a:rPr>
                <a:t>At-scale Kubernetes app management</a:t>
              </a:r>
              <a:endParaRPr kumimoji="0" lang="en-US" sz="1600" b="1" i="0" u="none" strike="noStrike" kern="1200" cap="none" spc="0" normalizeH="0" baseline="0" noProof="0">
                <a:ln>
                  <a:noFill/>
                </a:ln>
                <a:solidFill>
                  <a:srgbClr val="50E6FF"/>
                </a:solidFill>
                <a:effectLst/>
                <a:uLnTx/>
                <a:uFillTx/>
                <a:latin typeface="Segoe UI Semibold" charset="0"/>
                <a:ea typeface="Segoe UI Semibold" charset="0"/>
                <a:cs typeface="Segoe UI Semibold" charset="0"/>
              </a:endParaRPr>
            </a:p>
          </p:txBody>
        </p:sp>
        <p:sp>
          <p:nvSpPr>
            <p:cNvPr id="5" name="1 to Few">
              <a:extLst>
                <a:ext uri="{FF2B5EF4-FFF2-40B4-BE49-F238E27FC236}">
                  <a16:creationId xmlns:a16="http://schemas.microsoft.com/office/drawing/2014/main" id="{16787171-D234-4D5D-B355-4BAA8EA9866C}"/>
                </a:ext>
              </a:extLst>
            </p:cNvPr>
            <p:cNvSpPr/>
            <p:nvPr/>
          </p:nvSpPr>
          <p:spPr>
            <a:xfrm>
              <a:off x="72585" y="4173781"/>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charset="0"/>
                  <a:ea typeface="Segoe UI Semibold" charset="0"/>
                  <a:cs typeface="Segoe UI Semibold" charset="0"/>
                </a:rPr>
                <a:t>Run data services anywhere</a:t>
              </a:r>
              <a:endParaRPr lang="en-US" sz="1200">
                <a:solidFill>
                  <a:srgbClr val="FFFFFF"/>
                </a:solidFill>
                <a:cs typeface="Segoe UI Semibold" charset="0"/>
              </a:endParaRPr>
            </a:p>
          </p:txBody>
        </p:sp>
        <p:sp>
          <p:nvSpPr>
            <p:cNvPr id="6" name="1 to Few">
              <a:extLst>
                <a:ext uri="{FF2B5EF4-FFF2-40B4-BE49-F238E27FC236}">
                  <a16:creationId xmlns:a16="http://schemas.microsoft.com/office/drawing/2014/main" id="{E095BB12-C7C4-4814-9791-0A50574B121A}"/>
                </a:ext>
              </a:extLst>
            </p:cNvPr>
            <p:cNvSpPr/>
            <p:nvPr/>
          </p:nvSpPr>
          <p:spPr>
            <a:xfrm>
              <a:off x="4268837" y="4173781"/>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a:cs typeface="Segoe UI Semibold" charset="0"/>
                </a:rPr>
                <a:t>Azure SQL Managed Instance, </a:t>
              </a:r>
            </a:p>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a:cs typeface="Segoe UI Semibold" charset="0"/>
                </a:rPr>
                <a:t>Azure PostgreSQL Hyperscale</a:t>
              </a:r>
            </a:p>
          </p:txBody>
        </p:sp>
        <p:sp>
          <p:nvSpPr>
            <p:cNvPr id="15" name="Arrow: Up 14">
              <a:extLst>
                <a:ext uri="{FF2B5EF4-FFF2-40B4-BE49-F238E27FC236}">
                  <a16:creationId xmlns:a16="http://schemas.microsoft.com/office/drawing/2014/main" id="{3C545B9A-A01B-45D5-9EB1-2B8269615BBF}"/>
                </a:ext>
              </a:extLst>
            </p:cNvPr>
            <p:cNvSpPr/>
            <p:nvPr/>
          </p:nvSpPr>
          <p:spPr bwMode="auto">
            <a:xfrm rot="5400000">
              <a:off x="3792709" y="3395960"/>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16" name="Arrow: Up 15">
              <a:extLst>
                <a:ext uri="{FF2B5EF4-FFF2-40B4-BE49-F238E27FC236}">
                  <a16:creationId xmlns:a16="http://schemas.microsoft.com/office/drawing/2014/main" id="{92218A9C-661A-4725-8DA6-853A8B8B1076}"/>
                </a:ext>
              </a:extLst>
            </p:cNvPr>
            <p:cNvSpPr/>
            <p:nvPr/>
          </p:nvSpPr>
          <p:spPr bwMode="auto">
            <a:xfrm rot="5400000">
              <a:off x="3792709" y="2348892"/>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17" name="Arrow: Up 16">
              <a:extLst>
                <a:ext uri="{FF2B5EF4-FFF2-40B4-BE49-F238E27FC236}">
                  <a16:creationId xmlns:a16="http://schemas.microsoft.com/office/drawing/2014/main" id="{2A75850C-0C03-4A38-813E-79FE983EDD83}"/>
                </a:ext>
              </a:extLst>
            </p:cNvPr>
            <p:cNvSpPr/>
            <p:nvPr/>
          </p:nvSpPr>
          <p:spPr bwMode="auto">
            <a:xfrm rot="5400000">
              <a:off x="3792709" y="4443026"/>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19" name="1 to Few">
              <a:extLst>
                <a:ext uri="{FF2B5EF4-FFF2-40B4-BE49-F238E27FC236}">
                  <a16:creationId xmlns:a16="http://schemas.microsoft.com/office/drawing/2014/main" id="{41F5529E-5DE7-4215-9D10-A8DE8491A906}"/>
                </a:ext>
              </a:extLst>
            </p:cNvPr>
            <p:cNvSpPr/>
            <p:nvPr/>
          </p:nvSpPr>
          <p:spPr>
            <a:xfrm>
              <a:off x="8452800" y="2079647"/>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indent="-228600" algn="l">
                <a:buAutoNum type="arabicPeriod"/>
              </a:pPr>
              <a:r>
                <a:rPr lang="en-US" sz="1200">
                  <a:solidFill>
                    <a:srgbClr val="FFFFFF"/>
                  </a:solidFill>
                  <a:latin typeface="Segoe UI"/>
                  <a:cs typeface="Segoe UI Semibold" charset="0"/>
                </a:rPr>
                <a:t>Adoption services (x% revenue, y% margin)</a:t>
              </a:r>
            </a:p>
            <a:p>
              <a:pPr marL="228600" indent="-228600" algn="l">
                <a:buAutoNum type="arabicPeriod"/>
              </a:pPr>
              <a:r>
                <a:rPr lang="en-US" sz="1200">
                  <a:solidFill>
                    <a:srgbClr val="FFFFFF"/>
                  </a:solidFill>
                  <a:latin typeface="Segoe UI"/>
                  <a:cs typeface="Segoe UI Semibold" charset="0"/>
                </a:rPr>
                <a:t>Managed services (x% revenue, y% margin)</a:t>
              </a:r>
            </a:p>
            <a:p>
              <a:pPr marL="228600" indent="-228600">
                <a:buFontTx/>
                <a:buAutoNum type="arabicPeriod"/>
              </a:pPr>
              <a:r>
                <a:rPr lang="en-US" sz="1200">
                  <a:solidFill>
                    <a:srgbClr val="FFFFFF"/>
                  </a:solidFill>
                  <a:latin typeface="Segoe UI"/>
                  <a:cs typeface="Segoe UI Semibold" charset="0"/>
                </a:rPr>
                <a:t>Accelerators (x% revenue, y% margin)</a:t>
              </a:r>
            </a:p>
          </p:txBody>
        </p:sp>
        <p:sp>
          <p:nvSpPr>
            <p:cNvPr id="20" name="1 to Few">
              <a:extLst>
                <a:ext uri="{FF2B5EF4-FFF2-40B4-BE49-F238E27FC236}">
                  <a16:creationId xmlns:a16="http://schemas.microsoft.com/office/drawing/2014/main" id="{9C79886C-BA94-45F0-B2EE-1E7A96839C95}"/>
                </a:ext>
              </a:extLst>
            </p:cNvPr>
            <p:cNvSpPr/>
            <p:nvPr/>
          </p:nvSpPr>
          <p:spPr>
            <a:xfrm>
              <a:off x="8452800" y="3126714"/>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indent="-228600" algn="l">
                <a:buAutoNum type="arabicPeriod"/>
              </a:pPr>
              <a:r>
                <a:rPr lang="en-US" sz="1200">
                  <a:solidFill>
                    <a:srgbClr val="FFFFFF"/>
                  </a:solidFill>
                  <a:latin typeface="Segoe UI"/>
                  <a:cs typeface="Segoe UI Semibold" charset="0"/>
                </a:rPr>
                <a:t>Adoption services (x% revenue, y% margin)</a:t>
              </a:r>
            </a:p>
            <a:p>
              <a:pPr marL="228600" indent="-228600" algn="l">
                <a:buAutoNum type="arabicPeriod"/>
              </a:pPr>
              <a:r>
                <a:rPr lang="en-US" sz="1200">
                  <a:solidFill>
                    <a:srgbClr val="FFFFFF"/>
                  </a:solidFill>
                  <a:latin typeface="Segoe UI"/>
                  <a:cs typeface="Segoe UI Semibold" charset="0"/>
                </a:rPr>
                <a:t>Managed services (x% revenue, y% margin)</a:t>
              </a:r>
            </a:p>
            <a:p>
              <a:pPr marL="228600" indent="-228600">
                <a:buFontTx/>
                <a:buAutoNum type="arabicPeriod"/>
              </a:pPr>
              <a:r>
                <a:rPr lang="en-US" sz="1200">
                  <a:solidFill>
                    <a:srgbClr val="FFFFFF"/>
                  </a:solidFill>
                  <a:latin typeface="Segoe UI"/>
                  <a:cs typeface="Segoe UI Semibold" charset="0"/>
                </a:rPr>
                <a:t>Accelerators (x% revenue, y% margin)</a:t>
              </a:r>
            </a:p>
          </p:txBody>
        </p:sp>
        <p:sp>
          <p:nvSpPr>
            <p:cNvPr id="21" name="1 to Few">
              <a:extLst>
                <a:ext uri="{FF2B5EF4-FFF2-40B4-BE49-F238E27FC236}">
                  <a16:creationId xmlns:a16="http://schemas.microsoft.com/office/drawing/2014/main" id="{8C167311-5C92-4998-B3C3-18ACDC7F2AB2}"/>
                </a:ext>
              </a:extLst>
            </p:cNvPr>
            <p:cNvSpPr/>
            <p:nvPr/>
          </p:nvSpPr>
          <p:spPr>
            <a:xfrm>
              <a:off x="8452800" y="4176406"/>
              <a:ext cx="3566160" cy="9144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28600" indent="-228600" algn="l">
                <a:buAutoNum type="arabicPeriod"/>
              </a:pPr>
              <a:r>
                <a:rPr lang="en-US" sz="1200">
                  <a:solidFill>
                    <a:srgbClr val="FFFFFF"/>
                  </a:solidFill>
                  <a:latin typeface="Segoe UI"/>
                  <a:cs typeface="Segoe UI Semibold" charset="0"/>
                </a:rPr>
                <a:t>Adoption services (x% revenue, y% margin)</a:t>
              </a:r>
            </a:p>
            <a:p>
              <a:pPr marL="228600" indent="-228600" algn="l">
                <a:buAutoNum type="arabicPeriod"/>
              </a:pPr>
              <a:r>
                <a:rPr lang="en-US" sz="1200">
                  <a:solidFill>
                    <a:srgbClr val="FFFFFF"/>
                  </a:solidFill>
                  <a:latin typeface="Segoe UI"/>
                  <a:cs typeface="Segoe UI Semibold" charset="0"/>
                </a:rPr>
                <a:t>Managed services (x% revenue, y% margin)</a:t>
              </a:r>
            </a:p>
            <a:p>
              <a:pPr marL="228600" indent="-228600">
                <a:buFontTx/>
                <a:buAutoNum type="arabicPeriod"/>
              </a:pPr>
              <a:r>
                <a:rPr lang="en-US" sz="1200">
                  <a:solidFill>
                    <a:srgbClr val="FFFFFF"/>
                  </a:solidFill>
                  <a:latin typeface="Segoe UI"/>
                  <a:cs typeface="Segoe UI Semibold" charset="0"/>
                </a:rPr>
                <a:t>Accelerators (x% revenue, y% margin)</a:t>
              </a:r>
            </a:p>
          </p:txBody>
        </p:sp>
        <p:sp>
          <p:nvSpPr>
            <p:cNvPr id="22" name="Arrow: Up 21">
              <a:extLst>
                <a:ext uri="{FF2B5EF4-FFF2-40B4-BE49-F238E27FC236}">
                  <a16:creationId xmlns:a16="http://schemas.microsoft.com/office/drawing/2014/main" id="{AA806414-E858-479B-A0E2-EEC8DCA089B3}"/>
                </a:ext>
              </a:extLst>
            </p:cNvPr>
            <p:cNvSpPr/>
            <p:nvPr/>
          </p:nvSpPr>
          <p:spPr bwMode="auto">
            <a:xfrm rot="5400000">
              <a:off x="7986561" y="2348892"/>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26" name="Arrow: Up 25">
              <a:extLst>
                <a:ext uri="{FF2B5EF4-FFF2-40B4-BE49-F238E27FC236}">
                  <a16:creationId xmlns:a16="http://schemas.microsoft.com/office/drawing/2014/main" id="{1BBCB642-1A13-4D57-803C-DA975101774B}"/>
                </a:ext>
              </a:extLst>
            </p:cNvPr>
            <p:cNvSpPr/>
            <p:nvPr/>
          </p:nvSpPr>
          <p:spPr bwMode="auto">
            <a:xfrm rot="5400000">
              <a:off x="7986561" y="3396782"/>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sp>
          <p:nvSpPr>
            <p:cNvPr id="40" name="Arrow: Up 39">
              <a:extLst>
                <a:ext uri="{FF2B5EF4-FFF2-40B4-BE49-F238E27FC236}">
                  <a16:creationId xmlns:a16="http://schemas.microsoft.com/office/drawing/2014/main" id="{0CD8F7B1-3FD5-4C43-B1B6-AF812924207B}"/>
                </a:ext>
              </a:extLst>
            </p:cNvPr>
            <p:cNvSpPr/>
            <p:nvPr/>
          </p:nvSpPr>
          <p:spPr bwMode="auto">
            <a:xfrm rot="5400000">
              <a:off x="7986561" y="4443027"/>
              <a:ext cx="378753" cy="375910"/>
            </a:xfrm>
            <a:prstGeom prst="upArrow">
              <a:avLst/>
            </a:prstGeom>
            <a:solidFill>
              <a:srgbClr val="000000"/>
            </a:solidFill>
            <a:ln w="12700"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274320" rIns="0" bIns="146304" numCol="1" spcCol="0" rtlCol="0" fromWordArt="0" anchor="ctr" anchorCtr="0" forceAA="0" compatLnSpc="1">
              <a:prstTxWarp prst="textNoShape">
                <a:avLst/>
              </a:prstTxWarp>
              <a:noAutofit/>
            </a:bodyPr>
            <a:lstStyle/>
            <a:p>
              <a:endParaRPr lang="en-US" sz="1600" err="1">
                <a:solidFill>
                  <a:schemeClr val="accent5"/>
                </a:solidFill>
              </a:endParaRPr>
            </a:p>
          </p:txBody>
        </p:sp>
      </p:grpSp>
      <p:sp>
        <p:nvSpPr>
          <p:cNvPr id="42" name="TextBox 41">
            <a:extLst>
              <a:ext uri="{FF2B5EF4-FFF2-40B4-BE49-F238E27FC236}">
                <a16:creationId xmlns:a16="http://schemas.microsoft.com/office/drawing/2014/main" id="{F9FE5C0E-3CBD-4DE3-A9A0-7002C97671D6}"/>
              </a:ext>
            </a:extLst>
          </p:cNvPr>
          <p:cNvSpPr txBox="1"/>
          <p:nvPr/>
        </p:nvSpPr>
        <p:spPr>
          <a:xfrm>
            <a:off x="8565177" y="934439"/>
            <a:ext cx="3341406" cy="603770"/>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1079665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E180EA-C049-4589-9496-04EA5116C77D}"/>
              </a:ext>
            </a:extLst>
          </p:cNvPr>
          <p:cNvSpPr>
            <a:spLocks noGrp="1"/>
          </p:cNvSpPr>
          <p:nvPr>
            <p:ph type="title"/>
          </p:nvPr>
        </p:nvSpPr>
        <p:spPr>
          <a:xfrm>
            <a:off x="347409" y="328007"/>
            <a:ext cx="11758089" cy="492443"/>
          </a:xfrm>
        </p:spPr>
        <p:txBody>
          <a:bodyPr/>
          <a:lstStyle/>
          <a:p>
            <a:r>
              <a:rPr lang="en-US" sz="3200">
                <a:solidFill>
                  <a:schemeClr val="bg1"/>
                </a:solidFill>
              </a:rPr>
              <a:t>Contoso MSP delivering value with Azure Arc</a:t>
            </a:r>
            <a:endParaRPr lang="en-IN" sz="3200">
              <a:solidFill>
                <a:schemeClr val="bg1"/>
              </a:solidFill>
            </a:endParaRPr>
          </a:p>
        </p:txBody>
      </p:sp>
      <p:sp>
        <p:nvSpPr>
          <p:cNvPr id="42" name="TextBox 41">
            <a:extLst>
              <a:ext uri="{FF2B5EF4-FFF2-40B4-BE49-F238E27FC236}">
                <a16:creationId xmlns:a16="http://schemas.microsoft.com/office/drawing/2014/main" id="{F9FE5C0E-3CBD-4DE3-A9A0-7002C97671D6}"/>
              </a:ext>
            </a:extLst>
          </p:cNvPr>
          <p:cNvSpPr txBox="1"/>
          <p:nvPr/>
        </p:nvSpPr>
        <p:spPr>
          <a:xfrm>
            <a:off x="8565177" y="934439"/>
            <a:ext cx="3341406" cy="603770"/>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grpSp>
        <p:nvGrpSpPr>
          <p:cNvPr id="24" name="Group 23">
            <a:extLst>
              <a:ext uri="{FF2B5EF4-FFF2-40B4-BE49-F238E27FC236}">
                <a16:creationId xmlns:a16="http://schemas.microsoft.com/office/drawing/2014/main" id="{078DCB42-EF8A-4527-BD03-EDFE8555DEBC}"/>
              </a:ext>
            </a:extLst>
          </p:cNvPr>
          <p:cNvGrpSpPr/>
          <p:nvPr/>
        </p:nvGrpSpPr>
        <p:grpSpPr>
          <a:xfrm>
            <a:off x="6096000" y="754756"/>
            <a:ext cx="3887216" cy="4335634"/>
            <a:chOff x="4096928" y="1484277"/>
            <a:chExt cx="3854361" cy="4298986"/>
          </a:xfrm>
        </p:grpSpPr>
        <p:sp>
          <p:nvSpPr>
            <p:cNvPr id="25" name="Oval 24">
              <a:extLst>
                <a:ext uri="{FF2B5EF4-FFF2-40B4-BE49-F238E27FC236}">
                  <a16:creationId xmlns:a16="http://schemas.microsoft.com/office/drawing/2014/main" id="{50AC610C-92B4-4805-8454-0230ADF9E004}"/>
                </a:ext>
              </a:extLst>
            </p:cNvPr>
            <p:cNvSpPr/>
            <p:nvPr/>
          </p:nvSpPr>
          <p:spPr>
            <a:xfrm>
              <a:off x="4096928" y="1928902"/>
              <a:ext cx="3854361" cy="3854361"/>
            </a:xfrm>
            <a:prstGeom prst="ellipse">
              <a:avLst/>
            </a:prstGeom>
            <a:solidFill>
              <a:srgbClr val="000000"/>
            </a:solidFill>
            <a:ln w="12700" cap="flat" cmpd="sng" algn="ctr">
              <a:solidFill>
                <a:srgbClr val="0078D3"/>
              </a:solidFill>
              <a:prstDash val="solid"/>
            </a:ln>
            <a:effectLst/>
          </p:spPr>
          <p:txBody>
            <a:bodyPr lIns="986067" tIns="0" rIns="0" bIns="89642"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7" name="Oval 11">
              <a:extLst>
                <a:ext uri="{FF2B5EF4-FFF2-40B4-BE49-F238E27FC236}">
                  <a16:creationId xmlns:a16="http://schemas.microsoft.com/office/drawing/2014/main" id="{65537A28-8A68-4049-891E-C78B63381A04}"/>
                </a:ext>
              </a:extLst>
            </p:cNvPr>
            <p:cNvSpPr/>
            <p:nvPr/>
          </p:nvSpPr>
          <p:spPr>
            <a:xfrm rot="3728740">
              <a:off x="4942329" y="2447867"/>
              <a:ext cx="3854361" cy="1927181"/>
            </a:xfrm>
            <a:custGeom>
              <a:avLst/>
              <a:gdLst>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0 w 4518500"/>
                <a:gd name="connsiteY4" fmla="*/ 225925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91440 w 4518500"/>
                <a:gd name="connsiteY4" fmla="*/ 235069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0" fmla="*/ 0 w 4518500"/>
                <a:gd name="connsiteY0" fmla="*/ 2259250 h 2259250"/>
                <a:gd name="connsiteX1" fmla="*/ 2259250 w 4518500"/>
                <a:gd name="connsiteY1" fmla="*/ 0 h 2259250"/>
                <a:gd name="connsiteX2" fmla="*/ 4518500 w 4518500"/>
                <a:gd name="connsiteY2" fmla="*/ 2259250 h 2259250"/>
              </a:gdLst>
              <a:ahLst/>
              <a:cxnLst>
                <a:cxn ang="0">
                  <a:pos x="connsiteX0" y="connsiteY0"/>
                </a:cxn>
                <a:cxn ang="0">
                  <a:pos x="connsiteX1" y="connsiteY1"/>
                </a:cxn>
                <a:cxn ang="0">
                  <a:pos x="connsiteX2" y="connsiteY2"/>
                </a:cxn>
              </a:cxnLst>
              <a:rect l="l" t="t" r="r" b="b"/>
              <a:pathLst>
                <a:path w="4518500" h="2259250">
                  <a:moveTo>
                    <a:pt x="0" y="2259250"/>
                  </a:moveTo>
                  <a:cubicBezTo>
                    <a:pt x="0" y="1011501"/>
                    <a:pt x="1011501" y="0"/>
                    <a:pt x="2259250" y="0"/>
                  </a:cubicBezTo>
                  <a:cubicBezTo>
                    <a:pt x="3506999" y="0"/>
                    <a:pt x="4518500" y="1011501"/>
                    <a:pt x="4518500" y="2259250"/>
                  </a:cubicBezTo>
                </a:path>
              </a:pathLst>
            </a:custGeom>
            <a:noFill/>
            <a:ln w="101600" cap="flat" cmpd="sng" algn="ctr">
              <a:solidFill>
                <a:srgbClr val="50E6FF"/>
              </a:solidFill>
              <a:prstDash val="solid"/>
            </a:ln>
            <a:effectLst/>
          </p:spPr>
          <p:txBody>
            <a:bodyPr lIns="896425"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32" name="Group 31">
            <a:extLst>
              <a:ext uri="{FF2B5EF4-FFF2-40B4-BE49-F238E27FC236}">
                <a16:creationId xmlns:a16="http://schemas.microsoft.com/office/drawing/2014/main" id="{9F2B2045-B1FC-4417-86B4-510995506CB2}"/>
              </a:ext>
            </a:extLst>
          </p:cNvPr>
          <p:cNvGrpSpPr/>
          <p:nvPr/>
        </p:nvGrpSpPr>
        <p:grpSpPr>
          <a:xfrm>
            <a:off x="4300287" y="1775771"/>
            <a:ext cx="2988675" cy="3314620"/>
            <a:chOff x="2419189" y="2733712"/>
            <a:chExt cx="2749671" cy="3049551"/>
          </a:xfrm>
        </p:grpSpPr>
        <p:sp>
          <p:nvSpPr>
            <p:cNvPr id="34" name="Oval 33">
              <a:extLst>
                <a:ext uri="{FF2B5EF4-FFF2-40B4-BE49-F238E27FC236}">
                  <a16:creationId xmlns:a16="http://schemas.microsoft.com/office/drawing/2014/main" id="{86FBA8CE-2CB8-452A-A9E9-D245ECEF68D6}"/>
                </a:ext>
              </a:extLst>
            </p:cNvPr>
            <p:cNvSpPr/>
            <p:nvPr/>
          </p:nvSpPr>
          <p:spPr>
            <a:xfrm>
              <a:off x="2419189" y="3033592"/>
              <a:ext cx="2749671" cy="2749671"/>
            </a:xfrm>
            <a:prstGeom prst="ellipse">
              <a:avLst/>
            </a:prstGeom>
            <a:solidFill>
              <a:srgbClr val="000000"/>
            </a:solidFill>
            <a:ln w="12700" cap="flat" cmpd="sng" algn="ctr">
              <a:solidFill>
                <a:srgbClr val="0078D3"/>
              </a:solidFill>
              <a:prstDash val="solid"/>
            </a:ln>
            <a:effectLst/>
          </p:spPr>
          <p:txBody>
            <a:bodyPr lIns="268927" tIns="89642" bIns="0" rtlCol="0" anchor="ctr" anchorCtr="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Semibold" charset="0"/>
              </a:endParaRPr>
            </a:p>
          </p:txBody>
        </p:sp>
        <p:sp>
          <p:nvSpPr>
            <p:cNvPr id="35" name="Oval 11">
              <a:extLst>
                <a:ext uri="{FF2B5EF4-FFF2-40B4-BE49-F238E27FC236}">
                  <a16:creationId xmlns:a16="http://schemas.microsoft.com/office/drawing/2014/main" id="{31D8AAEC-6BC2-4556-8587-C0176A516941}"/>
                </a:ext>
              </a:extLst>
            </p:cNvPr>
            <p:cNvSpPr/>
            <p:nvPr/>
          </p:nvSpPr>
          <p:spPr>
            <a:xfrm rot="3852842">
              <a:off x="3050640" y="3418796"/>
              <a:ext cx="2740340" cy="1370171"/>
            </a:xfrm>
            <a:custGeom>
              <a:avLst/>
              <a:gdLst>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0 w 4518500"/>
                <a:gd name="connsiteY4" fmla="*/ 225925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91440 w 4518500"/>
                <a:gd name="connsiteY4" fmla="*/ 235069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0" fmla="*/ 0 w 4518500"/>
                <a:gd name="connsiteY0" fmla="*/ 2259250 h 2259250"/>
                <a:gd name="connsiteX1" fmla="*/ 2259250 w 4518500"/>
                <a:gd name="connsiteY1" fmla="*/ 0 h 2259250"/>
                <a:gd name="connsiteX2" fmla="*/ 4518500 w 4518500"/>
                <a:gd name="connsiteY2" fmla="*/ 2259250 h 2259250"/>
              </a:gdLst>
              <a:ahLst/>
              <a:cxnLst>
                <a:cxn ang="0">
                  <a:pos x="connsiteX0" y="connsiteY0"/>
                </a:cxn>
                <a:cxn ang="0">
                  <a:pos x="connsiteX1" y="connsiteY1"/>
                </a:cxn>
                <a:cxn ang="0">
                  <a:pos x="connsiteX2" y="connsiteY2"/>
                </a:cxn>
              </a:cxnLst>
              <a:rect l="l" t="t" r="r" b="b"/>
              <a:pathLst>
                <a:path w="4518500" h="2259250">
                  <a:moveTo>
                    <a:pt x="0" y="2259250"/>
                  </a:moveTo>
                  <a:cubicBezTo>
                    <a:pt x="0" y="1011501"/>
                    <a:pt x="1011501" y="0"/>
                    <a:pt x="2259250" y="0"/>
                  </a:cubicBezTo>
                  <a:cubicBezTo>
                    <a:pt x="3506999" y="0"/>
                    <a:pt x="4518500" y="1011501"/>
                    <a:pt x="4518500" y="2259250"/>
                  </a:cubicBezTo>
                </a:path>
              </a:pathLst>
            </a:custGeom>
            <a:noFill/>
            <a:ln w="101600" cap="flat" cmpd="sng" algn="ctr">
              <a:solidFill>
                <a:srgbClr val="50E6FF"/>
              </a:solidFill>
              <a:prstDash val="solid"/>
            </a:ln>
            <a:effectLst/>
          </p:spPr>
          <p:txBody>
            <a:bodyPr lIns="179285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36" name="Group 35">
            <a:extLst>
              <a:ext uri="{FF2B5EF4-FFF2-40B4-BE49-F238E27FC236}">
                <a16:creationId xmlns:a16="http://schemas.microsoft.com/office/drawing/2014/main" id="{4C100C27-C870-454E-94A5-3A69255EDF32}"/>
              </a:ext>
            </a:extLst>
          </p:cNvPr>
          <p:cNvGrpSpPr/>
          <p:nvPr/>
        </p:nvGrpSpPr>
        <p:grpSpPr>
          <a:xfrm>
            <a:off x="2545474" y="2925926"/>
            <a:ext cx="2087780" cy="2301875"/>
            <a:chOff x="1030414" y="4058478"/>
            <a:chExt cx="1590276" cy="1795057"/>
          </a:xfrm>
        </p:grpSpPr>
        <p:sp>
          <p:nvSpPr>
            <p:cNvPr id="37" name="Oval 36">
              <a:extLst>
                <a:ext uri="{FF2B5EF4-FFF2-40B4-BE49-F238E27FC236}">
                  <a16:creationId xmlns:a16="http://schemas.microsoft.com/office/drawing/2014/main" id="{AE3984A8-3DF1-4956-9755-0B190D59D99B}"/>
                </a:ext>
              </a:extLst>
            </p:cNvPr>
            <p:cNvSpPr/>
            <p:nvPr/>
          </p:nvSpPr>
          <p:spPr>
            <a:xfrm>
              <a:off x="1030414" y="4263259"/>
              <a:ext cx="1590276" cy="1590276"/>
            </a:xfrm>
            <a:prstGeom prst="ellipse">
              <a:avLst/>
            </a:prstGeom>
            <a:solidFill>
              <a:srgbClr val="000000"/>
            </a:solidFill>
            <a:ln w="12700" cap="flat" cmpd="sng" algn="ctr">
              <a:solidFill>
                <a:srgbClr val="0078D3"/>
              </a:solidFill>
              <a:prstDash val="solid"/>
            </a:ln>
            <a:effectLst/>
          </p:spPr>
          <p:txBody>
            <a:bodyPr lIns="179285"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Segoe UI Semibold" charset="0"/>
                </a:rPr>
                <a:t>Base VM management experiences extended on-premises</a:t>
              </a:r>
            </a:p>
          </p:txBody>
        </p:sp>
        <p:sp>
          <p:nvSpPr>
            <p:cNvPr id="38" name="Oval 11">
              <a:extLst>
                <a:ext uri="{FF2B5EF4-FFF2-40B4-BE49-F238E27FC236}">
                  <a16:creationId xmlns:a16="http://schemas.microsoft.com/office/drawing/2014/main" id="{69313A0B-DBB1-4E89-9F32-C94CDEEC1170}"/>
                </a:ext>
              </a:extLst>
            </p:cNvPr>
            <p:cNvSpPr/>
            <p:nvPr/>
          </p:nvSpPr>
          <p:spPr>
            <a:xfrm rot="3600000">
              <a:off x="1369111" y="4457032"/>
              <a:ext cx="1594216" cy="797108"/>
            </a:xfrm>
            <a:custGeom>
              <a:avLst/>
              <a:gdLst>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0 w 4518500"/>
                <a:gd name="connsiteY4" fmla="*/ 225925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4" fmla="*/ 91440 w 4518500"/>
                <a:gd name="connsiteY4" fmla="*/ 2350690 h 4518500"/>
                <a:gd name="connsiteX0" fmla="*/ 0 w 4518500"/>
                <a:gd name="connsiteY0" fmla="*/ 2259250 h 4518500"/>
                <a:gd name="connsiteX1" fmla="*/ 2259250 w 4518500"/>
                <a:gd name="connsiteY1" fmla="*/ 0 h 4518500"/>
                <a:gd name="connsiteX2" fmla="*/ 4518500 w 4518500"/>
                <a:gd name="connsiteY2" fmla="*/ 2259250 h 4518500"/>
                <a:gd name="connsiteX3" fmla="*/ 2259250 w 4518500"/>
                <a:gd name="connsiteY3" fmla="*/ 4518500 h 4518500"/>
                <a:gd name="connsiteX0" fmla="*/ 0 w 4518500"/>
                <a:gd name="connsiteY0" fmla="*/ 2259250 h 2259250"/>
                <a:gd name="connsiteX1" fmla="*/ 2259250 w 4518500"/>
                <a:gd name="connsiteY1" fmla="*/ 0 h 2259250"/>
                <a:gd name="connsiteX2" fmla="*/ 4518500 w 4518500"/>
                <a:gd name="connsiteY2" fmla="*/ 2259250 h 2259250"/>
              </a:gdLst>
              <a:ahLst/>
              <a:cxnLst>
                <a:cxn ang="0">
                  <a:pos x="connsiteX0" y="connsiteY0"/>
                </a:cxn>
                <a:cxn ang="0">
                  <a:pos x="connsiteX1" y="connsiteY1"/>
                </a:cxn>
                <a:cxn ang="0">
                  <a:pos x="connsiteX2" y="connsiteY2"/>
                </a:cxn>
              </a:cxnLst>
              <a:rect l="l" t="t" r="r" b="b"/>
              <a:pathLst>
                <a:path w="4518500" h="2259250">
                  <a:moveTo>
                    <a:pt x="0" y="2259250"/>
                  </a:moveTo>
                  <a:cubicBezTo>
                    <a:pt x="0" y="1011501"/>
                    <a:pt x="1011501" y="0"/>
                    <a:pt x="2259250" y="0"/>
                  </a:cubicBezTo>
                  <a:cubicBezTo>
                    <a:pt x="3506999" y="0"/>
                    <a:pt x="4518500" y="1011501"/>
                    <a:pt x="4518500" y="2259250"/>
                  </a:cubicBezTo>
                </a:path>
              </a:pathLst>
            </a:custGeom>
            <a:noFill/>
            <a:ln w="101600" cap="flat" cmpd="sng" algn="ctr">
              <a:solidFill>
                <a:srgbClr val="50E6FF"/>
              </a:solidFill>
              <a:prstDash val="solid"/>
            </a:ln>
            <a:effectLst/>
          </p:spPr>
          <p:txBody>
            <a:bodyPr lIns="179285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39" name="TextBox 38">
            <a:extLst>
              <a:ext uri="{FF2B5EF4-FFF2-40B4-BE49-F238E27FC236}">
                <a16:creationId xmlns:a16="http://schemas.microsoft.com/office/drawing/2014/main" id="{A1F1BCFC-611C-4A7A-A5E0-7DD8B88F835D}"/>
              </a:ext>
            </a:extLst>
          </p:cNvPr>
          <p:cNvSpPr txBox="1"/>
          <p:nvPr/>
        </p:nvSpPr>
        <p:spPr>
          <a:xfrm flipH="1">
            <a:off x="7579961" y="2235837"/>
            <a:ext cx="2337815" cy="1403461"/>
          </a:xfrm>
          <a:prstGeom prst="rect">
            <a:avLst/>
          </a:prstGeom>
          <a:noFill/>
        </p:spPr>
        <p:txBody>
          <a:bodyPr wrap="square" lIns="182880" tIns="146304" rIns="182880" bIns="146304" rtlCol="0">
            <a:spAutoFit/>
          </a:bodyPr>
          <a:lstStyle/>
          <a:p>
            <a:r>
              <a:rPr lang="en-US">
                <a:solidFill>
                  <a:srgbClr val="FFFFFF"/>
                </a:solidFill>
                <a:cs typeface="Segoe UI Semibold" charset="0"/>
              </a:rPr>
              <a:t>Complex IT management services extended on-premises</a:t>
            </a:r>
          </a:p>
        </p:txBody>
      </p:sp>
      <p:sp>
        <p:nvSpPr>
          <p:cNvPr id="41" name="TextBox 40">
            <a:extLst>
              <a:ext uri="{FF2B5EF4-FFF2-40B4-BE49-F238E27FC236}">
                <a16:creationId xmlns:a16="http://schemas.microsoft.com/office/drawing/2014/main" id="{EB6F8471-ACF9-44D3-8F13-1A09F0BDDB3C}"/>
              </a:ext>
            </a:extLst>
          </p:cNvPr>
          <p:cNvSpPr txBox="1"/>
          <p:nvPr/>
        </p:nvSpPr>
        <p:spPr>
          <a:xfrm flipH="1">
            <a:off x="5074481" y="3011173"/>
            <a:ext cx="1757803" cy="1372683"/>
          </a:xfrm>
          <a:prstGeom prst="rect">
            <a:avLst/>
          </a:prstGeom>
          <a:noFill/>
        </p:spPr>
        <p:txBody>
          <a:bodyPr wrap="square" lIns="182880" tIns="146304" rIns="182880" bIns="146304" rtlCol="0">
            <a:spAutoFit/>
          </a:bodyPr>
          <a:lstStyle/>
          <a:p>
            <a:r>
              <a:rPr lang="en-US" sz="1400">
                <a:solidFill>
                  <a:srgbClr val="FFFFFF"/>
                </a:solidFill>
                <a:cs typeface="Segoe UI Semibold" charset="0"/>
              </a:rPr>
              <a:t>Comprehensive VM management experiences extended on-premises</a:t>
            </a:r>
          </a:p>
        </p:txBody>
      </p:sp>
      <p:sp>
        <p:nvSpPr>
          <p:cNvPr id="43" name="TextBox 42">
            <a:extLst>
              <a:ext uri="{FF2B5EF4-FFF2-40B4-BE49-F238E27FC236}">
                <a16:creationId xmlns:a16="http://schemas.microsoft.com/office/drawing/2014/main" id="{86991E4E-7692-4309-A7EF-EC634DD780CB}"/>
              </a:ext>
            </a:extLst>
          </p:cNvPr>
          <p:cNvSpPr txBox="1"/>
          <p:nvPr/>
        </p:nvSpPr>
        <p:spPr>
          <a:xfrm>
            <a:off x="2979464" y="5539518"/>
            <a:ext cx="1584716" cy="646331"/>
          </a:xfrm>
          <a:prstGeom prst="rect">
            <a:avLst/>
          </a:prstGeom>
          <a:noFill/>
        </p:spPr>
        <p:txBody>
          <a:bodyPr wrap="square">
            <a:spAutoFit/>
          </a:bodyPr>
          <a:lstStyle/>
          <a:p>
            <a:r>
              <a:rPr lang="en-US" sz="1200" b="1">
                <a:solidFill>
                  <a:srgbClr val="50E6FF"/>
                </a:solidFill>
                <a:latin typeface="Segoe UI Semibold" charset="0"/>
                <a:cs typeface="Segoe UI Semibold" charset="0"/>
              </a:rPr>
              <a:t>Azure Policy, Azure Update Management</a:t>
            </a:r>
          </a:p>
        </p:txBody>
      </p:sp>
      <p:sp>
        <p:nvSpPr>
          <p:cNvPr id="44" name="TextBox 43">
            <a:extLst>
              <a:ext uri="{FF2B5EF4-FFF2-40B4-BE49-F238E27FC236}">
                <a16:creationId xmlns:a16="http://schemas.microsoft.com/office/drawing/2014/main" id="{4F4C5BC0-38EC-4006-B70C-E123ED8DD86E}"/>
              </a:ext>
            </a:extLst>
          </p:cNvPr>
          <p:cNvSpPr txBox="1"/>
          <p:nvPr/>
        </p:nvSpPr>
        <p:spPr>
          <a:xfrm>
            <a:off x="5152955" y="5514330"/>
            <a:ext cx="1685006" cy="1015663"/>
          </a:xfrm>
          <a:prstGeom prst="rect">
            <a:avLst/>
          </a:prstGeom>
          <a:noFill/>
        </p:spPr>
        <p:txBody>
          <a:bodyPr wrap="square">
            <a:spAutoFit/>
          </a:bodyPr>
          <a:lstStyle/>
          <a:p>
            <a:r>
              <a:rPr lang="en-US" sz="1200" b="1">
                <a:solidFill>
                  <a:srgbClr val="50E6FF"/>
                </a:solidFill>
                <a:latin typeface="Segoe UI Semibold" charset="0"/>
                <a:cs typeface="Segoe UI Semibold" charset="0"/>
              </a:rPr>
              <a:t>Azure Policy, Azure Security Center, Azure Sentinel, Azure Monitor, Azure Update Management</a:t>
            </a:r>
          </a:p>
        </p:txBody>
      </p:sp>
      <p:sp>
        <p:nvSpPr>
          <p:cNvPr id="45" name="TextBox 44">
            <a:extLst>
              <a:ext uri="{FF2B5EF4-FFF2-40B4-BE49-F238E27FC236}">
                <a16:creationId xmlns:a16="http://schemas.microsoft.com/office/drawing/2014/main" id="{5BA115CB-A55D-40C1-9C7C-939FB2D092CB}"/>
              </a:ext>
            </a:extLst>
          </p:cNvPr>
          <p:cNvSpPr txBox="1"/>
          <p:nvPr/>
        </p:nvSpPr>
        <p:spPr>
          <a:xfrm>
            <a:off x="7705541" y="5514329"/>
            <a:ext cx="1545135" cy="1015663"/>
          </a:xfrm>
          <a:prstGeom prst="rect">
            <a:avLst/>
          </a:prstGeom>
          <a:noFill/>
        </p:spPr>
        <p:txBody>
          <a:bodyPr wrap="square">
            <a:spAutoFit/>
          </a:bodyPr>
          <a:lstStyle/>
          <a:p>
            <a:r>
              <a:rPr lang="en-US" sz="1200" b="1">
                <a:solidFill>
                  <a:srgbClr val="50E6FF"/>
                </a:solidFill>
                <a:latin typeface="Segoe UI Semibold" charset="0"/>
                <a:cs typeface="Segoe UI Semibold" charset="0"/>
              </a:rPr>
              <a:t>VM management, At-scale Kubernetes app management, data services anywhere </a:t>
            </a:r>
            <a:endParaRPr lang="en-US" sz="1600" b="1">
              <a:solidFill>
                <a:srgbClr val="50E6FF"/>
              </a:solidFill>
              <a:latin typeface="Segoe UI Semibold" charset="0"/>
              <a:cs typeface="Segoe UI Semibold" charset="0"/>
            </a:endParaRPr>
          </a:p>
        </p:txBody>
      </p:sp>
    </p:spTree>
    <p:extLst>
      <p:ext uri="{BB962C8B-B14F-4D97-AF65-F5344CB8AC3E}">
        <p14:creationId xmlns:p14="http://schemas.microsoft.com/office/powerpoint/2010/main" val="390366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25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a:extLst>
              <a:ext uri="{FF2B5EF4-FFF2-40B4-BE49-F238E27FC236}">
                <a16:creationId xmlns:a16="http://schemas.microsoft.com/office/drawing/2014/main" id="{18E44FE2-A6DB-461F-98E0-EB968A820F6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Pricing for Arc enabled Kubernetes and data services</a:t>
            </a:r>
          </a:p>
        </p:txBody>
      </p:sp>
      <p:sp>
        <p:nvSpPr>
          <p:cNvPr id="2" name="TextBox 1">
            <a:extLst>
              <a:ext uri="{FF2B5EF4-FFF2-40B4-BE49-F238E27FC236}">
                <a16:creationId xmlns:a16="http://schemas.microsoft.com/office/drawing/2014/main" id="{0B9C97E3-FAC3-4F3A-A8AF-AF9BD2D49502}"/>
              </a:ext>
            </a:extLst>
          </p:cNvPr>
          <p:cNvSpPr txBox="1"/>
          <p:nvPr/>
        </p:nvSpPr>
        <p:spPr>
          <a:xfrm>
            <a:off x="843379" y="2154305"/>
            <a:ext cx="8289331" cy="1292662"/>
          </a:xfrm>
          <a:prstGeom prst="rect">
            <a:avLst/>
          </a:prstGeom>
          <a:noFill/>
        </p:spPr>
        <p:txBody>
          <a:bodyPr wrap="square" lIns="0" tIns="0" rIns="0" bIns="0" rtlCol="0">
            <a:spAutoFit/>
          </a:bodyPr>
          <a:lstStyle/>
          <a:p>
            <a:pPr algn="l"/>
            <a:r>
              <a:rPr lang="en-US" sz="2800"/>
              <a:t>Both Azure Arc enabled Kubernetes and Azure Arc enabled data services are in preview. We will announce pricing details closer to GA.</a:t>
            </a:r>
          </a:p>
        </p:txBody>
      </p:sp>
    </p:spTree>
    <p:extLst>
      <p:ext uri="{BB962C8B-B14F-4D97-AF65-F5344CB8AC3E}">
        <p14:creationId xmlns:p14="http://schemas.microsoft.com/office/powerpoint/2010/main" val="415801450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97C69-E8E6-4052-B685-C340EC6ABA5A}"/>
              </a:ext>
            </a:extLst>
          </p:cNvPr>
          <p:cNvSpPr>
            <a:spLocks noGrp="1"/>
          </p:cNvSpPr>
          <p:nvPr>
            <p:ph type="title"/>
          </p:nvPr>
        </p:nvSpPr>
        <p:spPr>
          <a:xfrm>
            <a:off x="588263" y="457200"/>
            <a:ext cx="11018520" cy="553998"/>
          </a:xfrm>
        </p:spPr>
        <p:txBody>
          <a:bodyPr/>
          <a:lstStyle/>
          <a:p>
            <a:pPr algn="ctr"/>
            <a:r>
              <a:rPr lang="en-US"/>
              <a:t>Azure Arc roadmap</a:t>
            </a:r>
          </a:p>
        </p:txBody>
      </p:sp>
      <p:sp>
        <p:nvSpPr>
          <p:cNvPr id="6" name="TextBox 5">
            <a:extLst>
              <a:ext uri="{FF2B5EF4-FFF2-40B4-BE49-F238E27FC236}">
                <a16:creationId xmlns:a16="http://schemas.microsoft.com/office/drawing/2014/main" id="{8B1957AD-33D8-4424-B3CE-F89E783FB943}"/>
              </a:ext>
            </a:extLst>
          </p:cNvPr>
          <p:cNvSpPr txBox="1"/>
          <p:nvPr/>
        </p:nvSpPr>
        <p:spPr>
          <a:xfrm>
            <a:off x="3080077" y="1976202"/>
            <a:ext cx="530273" cy="246221"/>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Today</a:t>
            </a:r>
          </a:p>
        </p:txBody>
      </p:sp>
      <p:sp>
        <p:nvSpPr>
          <p:cNvPr id="121" name="TextBox 120">
            <a:extLst>
              <a:ext uri="{FF2B5EF4-FFF2-40B4-BE49-F238E27FC236}">
                <a16:creationId xmlns:a16="http://schemas.microsoft.com/office/drawing/2014/main" id="{5B573503-12B8-445B-A957-EFCBFD7E661B}"/>
              </a:ext>
            </a:extLst>
          </p:cNvPr>
          <p:cNvSpPr txBox="1"/>
          <p:nvPr/>
        </p:nvSpPr>
        <p:spPr>
          <a:xfrm>
            <a:off x="8462067" y="1945936"/>
            <a:ext cx="769441" cy="246221"/>
          </a:xfrm>
          <a:prstGeom prst="rect">
            <a:avLst/>
          </a:prstGeom>
          <a:noFill/>
        </p:spPr>
        <p:txBody>
          <a:bodyPr wrap="square" lIns="0" tIns="0" rIns="0" bIns="0"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H1 CY21</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cxnSp>
        <p:nvCxnSpPr>
          <p:cNvPr id="138" name="Straight Connector 137">
            <a:extLst>
              <a:ext uri="{FF2B5EF4-FFF2-40B4-BE49-F238E27FC236}">
                <a16:creationId xmlns:a16="http://schemas.microsoft.com/office/drawing/2014/main" id="{7D4F45F7-0478-4435-8081-C8B6D3A20E2C}"/>
              </a:ext>
              <a:ext uri="{C183D7F6-B498-43B3-948B-1728B52AA6E4}">
                <adec:decorative xmlns:adec="http://schemas.microsoft.com/office/drawing/2017/decorative" val="1"/>
              </a:ext>
            </a:extLst>
          </p:cNvPr>
          <p:cNvCxnSpPr>
            <a:cxnSpLocks/>
          </p:cNvCxnSpPr>
          <p:nvPr/>
        </p:nvCxnSpPr>
        <p:spPr>
          <a:xfrm>
            <a:off x="594426" y="2160120"/>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6232E04-0533-4601-905E-FE2FB76AF3C0}"/>
              </a:ext>
              <a:ext uri="{C183D7F6-B498-43B3-948B-1728B52AA6E4}">
                <adec:decorative xmlns:adec="http://schemas.microsoft.com/office/drawing/2017/decorative" val="1"/>
              </a:ext>
            </a:extLst>
          </p:cNvPr>
          <p:cNvCxnSpPr>
            <a:cxnSpLocks/>
          </p:cNvCxnSpPr>
          <p:nvPr/>
        </p:nvCxnSpPr>
        <p:spPr>
          <a:xfrm>
            <a:off x="594426" y="2326211"/>
            <a:ext cx="10986867"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47F88FE-0ACF-4D55-83C4-B6C2696D016C}"/>
              </a:ext>
              <a:ext uri="{C183D7F6-B498-43B3-948B-1728B52AA6E4}">
                <adec:decorative xmlns:adec="http://schemas.microsoft.com/office/drawing/2017/decorative" val="1"/>
              </a:ext>
            </a:extLst>
          </p:cNvPr>
          <p:cNvCxnSpPr>
            <a:cxnSpLocks/>
          </p:cNvCxnSpPr>
          <p:nvPr/>
        </p:nvCxnSpPr>
        <p:spPr>
          <a:xfrm>
            <a:off x="6096000" y="2165619"/>
            <a:ext cx="0" cy="3431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FFF0339-3BE1-4B7F-8E75-E48F4667AC3B}"/>
              </a:ext>
              <a:ext uri="{C183D7F6-B498-43B3-948B-1728B52AA6E4}">
                <adec:decorative xmlns:adec="http://schemas.microsoft.com/office/drawing/2017/decorative" val="1"/>
              </a:ext>
            </a:extLst>
          </p:cNvPr>
          <p:cNvCxnSpPr>
            <a:cxnSpLocks/>
          </p:cNvCxnSpPr>
          <p:nvPr/>
        </p:nvCxnSpPr>
        <p:spPr>
          <a:xfrm>
            <a:off x="11597575" y="2154927"/>
            <a:ext cx="0" cy="30014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8A02FD82-9DB3-4550-A84F-A3D92CF9B602}"/>
              </a:ext>
            </a:extLst>
          </p:cNvPr>
          <p:cNvSpPr/>
          <p:nvPr/>
        </p:nvSpPr>
        <p:spPr bwMode="auto">
          <a:xfrm>
            <a:off x="1568854" y="2977781"/>
            <a:ext cx="3552719" cy="20326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marR="0" lvl="1"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Semibold"/>
                <a:ea typeface="+mj-ea"/>
                <a:cs typeface="Segoe UI" pitchFamily="34" charset="0"/>
              </a:rPr>
              <a:t>General availability</a:t>
            </a:r>
          </a:p>
          <a:p>
            <a:pPr marL="635000" marR="0" lvl="1" indent="-177800" defTabSz="932472" fontAlgn="base">
              <a:lnSpc>
                <a:spcPct val="90000"/>
              </a:lnSpc>
              <a:spcBef>
                <a:spcPct val="0"/>
              </a:spcBef>
              <a:spcAft>
                <a:spcPct val="0"/>
              </a:spcAft>
              <a:buClrTx/>
              <a:buSzTx/>
              <a:buFont typeface="Arial" panose="020B0604020202020204" pitchFamily="34" charset="0"/>
              <a:buChar char="•"/>
              <a:tabLst/>
              <a:defRPr/>
            </a:pPr>
            <a:r>
              <a:rPr lang="en-US" sz="1200" kern="0">
                <a:solidFill>
                  <a:srgbClr val="FFFFFF"/>
                </a:solidFill>
                <a:latin typeface="+mn-lt"/>
                <a:cs typeface="Segoe UI" pitchFamily="34" charset="0"/>
              </a:rPr>
              <a:t>Azure Arc enabled servers</a:t>
            </a:r>
          </a:p>
          <a:p>
            <a:pPr marL="457200" marR="0" lvl="1"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j-ea"/>
              <a:cs typeface="Segoe UI" pitchFamily="34" charset="0"/>
            </a:endParaRPr>
          </a:p>
          <a:p>
            <a:pPr marL="457200" lvl="1" defTabSz="932472" fontAlgn="base">
              <a:lnSpc>
                <a:spcPct val="90000"/>
              </a:lnSpc>
              <a:spcBef>
                <a:spcPct val="0"/>
              </a:spcBef>
              <a:spcAft>
                <a:spcPct val="0"/>
              </a:spcAft>
              <a:defRPr/>
            </a:pPr>
            <a:r>
              <a:rPr lang="en-US" sz="1200" kern="0">
                <a:solidFill>
                  <a:schemeClr val="accent1"/>
                </a:solidFill>
                <a:latin typeface="Segoe UI Semibold"/>
                <a:cs typeface="Segoe UI" pitchFamily="34" charset="0"/>
              </a:rPr>
              <a:t>Public preview</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a:solidFill>
                  <a:srgbClr val="FFFFFF"/>
                </a:solidFill>
                <a:latin typeface="+mn-lt"/>
                <a:cs typeface="Segoe UI" pitchFamily="34" charset="0"/>
              </a:rPr>
              <a:t>Azure Arc enabled SQL Server</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a:solidFill>
                  <a:srgbClr val="FFFFFF"/>
                </a:solidFill>
                <a:latin typeface="+mn-lt"/>
                <a:cs typeface="Segoe UI" pitchFamily="34" charset="0"/>
              </a:rPr>
              <a:t>Azure Arc enabled Kubernetes</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a:solidFill>
                  <a:srgbClr val="FFFFFF"/>
                </a:solidFill>
                <a:latin typeface="+mn-lt"/>
                <a:cs typeface="Segoe UI" pitchFamily="34" charset="0"/>
              </a:rPr>
              <a:t>Azure Arc enabled data services</a:t>
            </a:r>
          </a:p>
          <a:p>
            <a:pPr marL="800100" lvl="2" indent="-165100" defTabSz="932472" fontAlgn="base">
              <a:lnSpc>
                <a:spcPct val="90000"/>
              </a:lnSpc>
              <a:spcBef>
                <a:spcPct val="0"/>
              </a:spcBef>
              <a:spcAft>
                <a:spcPct val="0"/>
              </a:spcAft>
              <a:buFont typeface="Arial" panose="020B0604020202020204" pitchFamily="34" charset="0"/>
              <a:buChar char="•"/>
              <a:defRPr/>
            </a:pPr>
            <a:r>
              <a:rPr lang="en-US" sz="1100" kern="0">
                <a:solidFill>
                  <a:srgbClr val="FFFFFF"/>
                </a:solidFill>
                <a:latin typeface="+mn-lt"/>
                <a:cs typeface="Segoe UI" pitchFamily="34" charset="0"/>
              </a:rPr>
              <a:t>Azure SQL Managed Instance</a:t>
            </a:r>
          </a:p>
          <a:p>
            <a:pPr marL="800100" lvl="2" indent="-165100" defTabSz="932472" fontAlgn="base">
              <a:lnSpc>
                <a:spcPct val="90000"/>
              </a:lnSpc>
              <a:spcBef>
                <a:spcPct val="0"/>
              </a:spcBef>
              <a:spcAft>
                <a:spcPct val="0"/>
              </a:spcAft>
              <a:buFont typeface="Arial" panose="020B0604020202020204" pitchFamily="34" charset="0"/>
              <a:buChar char="•"/>
              <a:defRPr/>
            </a:pPr>
            <a:r>
              <a:rPr lang="en-US" sz="1100" kern="0">
                <a:solidFill>
                  <a:srgbClr val="FFFFFF"/>
                </a:solidFill>
                <a:latin typeface="+mn-lt"/>
                <a:cs typeface="Segoe UI" pitchFamily="34" charset="0"/>
              </a:rPr>
              <a:t>Azure PostgreSQL Hyperscale</a:t>
            </a:r>
          </a:p>
        </p:txBody>
      </p:sp>
      <p:sp>
        <p:nvSpPr>
          <p:cNvPr id="11" name="Rectangle 10">
            <a:extLst>
              <a:ext uri="{FF2B5EF4-FFF2-40B4-BE49-F238E27FC236}">
                <a16:creationId xmlns:a16="http://schemas.microsoft.com/office/drawing/2014/main" id="{CCAC323A-345C-4284-8F0D-19BA855B830B}"/>
              </a:ext>
            </a:extLst>
          </p:cNvPr>
          <p:cNvSpPr/>
          <p:nvPr/>
        </p:nvSpPr>
        <p:spPr bwMode="auto">
          <a:xfrm>
            <a:off x="7070428" y="2977780"/>
            <a:ext cx="3552719" cy="20326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274320" rIns="0" bIns="146304" numCol="1" spcCol="0" rtlCol="0" fromWordArt="0" anchor="t" anchorCtr="0" forceAA="0" compatLnSpc="1">
            <a:prstTxWarp prst="textNoShape">
              <a:avLst/>
            </a:prstTxWarp>
            <a:noAutofit/>
          </a:bodyPr>
          <a:lstStyle/>
          <a:p>
            <a:pPr marL="457200" lvl="1" defTabSz="932472" fontAlgn="base">
              <a:lnSpc>
                <a:spcPct val="90000"/>
              </a:lnSpc>
              <a:spcBef>
                <a:spcPct val="0"/>
              </a:spcBef>
              <a:spcAft>
                <a:spcPct val="0"/>
              </a:spcAft>
              <a:defRPr/>
            </a:pPr>
            <a:r>
              <a:rPr lang="en-US" sz="1200" kern="0" dirty="0">
                <a:solidFill>
                  <a:schemeClr val="accent1"/>
                </a:solidFill>
                <a:latin typeface="Segoe UI Semibold"/>
                <a:cs typeface="Segoe UI" pitchFamily="34" charset="0"/>
              </a:rPr>
              <a:t>General availability</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dirty="0">
                <a:solidFill>
                  <a:srgbClr val="FFFFFF"/>
                </a:solidFill>
                <a:latin typeface="+mn-lt"/>
                <a:cs typeface="Segoe UI" pitchFamily="34" charset="0"/>
              </a:rPr>
              <a:t>Azure Arc enabled SQL Server</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dirty="0">
                <a:solidFill>
                  <a:srgbClr val="FFFFFF"/>
                </a:solidFill>
                <a:latin typeface="+mn-lt"/>
                <a:cs typeface="Segoe UI" pitchFamily="34" charset="0"/>
              </a:rPr>
              <a:t>Azure Arc enabled Kubernetes</a:t>
            </a:r>
          </a:p>
          <a:p>
            <a:pPr marL="635000" lvl="1" indent="-177800" defTabSz="932472" fontAlgn="base">
              <a:lnSpc>
                <a:spcPct val="90000"/>
              </a:lnSpc>
              <a:spcBef>
                <a:spcPct val="0"/>
              </a:spcBef>
              <a:spcAft>
                <a:spcPct val="0"/>
              </a:spcAft>
              <a:buFont typeface="Arial" panose="020B0604020202020204" pitchFamily="34" charset="0"/>
              <a:buChar char="•"/>
              <a:defRPr/>
            </a:pPr>
            <a:r>
              <a:rPr lang="en-US" sz="1200" kern="0" dirty="0">
                <a:solidFill>
                  <a:srgbClr val="FFFFFF"/>
                </a:solidFill>
                <a:latin typeface="+mn-lt"/>
                <a:cs typeface="Segoe UI" pitchFamily="34" charset="0"/>
              </a:rPr>
              <a:t>Azure Arc enabled data services</a:t>
            </a:r>
          </a:p>
          <a:p>
            <a:pPr marL="800100" marR="0" lvl="2"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Segoe UI"/>
                <a:ea typeface="+mj-ea"/>
                <a:cs typeface="Segoe UI" pitchFamily="34" charset="0"/>
              </a:rPr>
              <a:t>Azure SQL Managed Instance</a:t>
            </a:r>
          </a:p>
          <a:p>
            <a:pPr marL="800100" marR="0" lvl="2" indent="-1651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Segoe UI"/>
                <a:ea typeface="+mj-ea"/>
                <a:cs typeface="Segoe UI" pitchFamily="34" charset="0"/>
              </a:rPr>
              <a:t>Azure PostgreSQL Hyperscale</a:t>
            </a:r>
          </a:p>
          <a:p>
            <a:pPr marL="635000" lvl="1" indent="-177800" defTabSz="932472" fontAlgn="base">
              <a:lnSpc>
                <a:spcPct val="90000"/>
              </a:lnSpc>
              <a:spcBef>
                <a:spcPct val="0"/>
              </a:spcBef>
              <a:spcAft>
                <a:spcPct val="0"/>
              </a:spcAft>
              <a:buFont typeface="Arial" panose="020B0604020202020204" pitchFamily="34" charset="0"/>
              <a:buChar char="•"/>
              <a:defRPr/>
            </a:pPr>
            <a:endParaRPr lang="en-US" sz="1200" kern="0" dirty="0">
              <a:solidFill>
                <a:srgbClr val="FFFFFF"/>
              </a:solidFill>
              <a:latin typeface="+mn-lt"/>
              <a:cs typeface="Segoe UI" pitchFamily="34" charset="0"/>
            </a:endParaRPr>
          </a:p>
        </p:txBody>
      </p:sp>
    </p:spTree>
    <p:extLst>
      <p:ext uri="{BB962C8B-B14F-4D97-AF65-F5344CB8AC3E}">
        <p14:creationId xmlns:p14="http://schemas.microsoft.com/office/powerpoint/2010/main" val="2357503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841CEC-42B3-4B5B-8C49-38A22F0D5D37}"/>
              </a:ext>
            </a:extLst>
          </p:cNvPr>
          <p:cNvSpPr>
            <a:spLocks noGrp="1"/>
          </p:cNvSpPr>
          <p:nvPr>
            <p:ph type="title"/>
          </p:nvPr>
        </p:nvSpPr>
        <p:spPr>
          <a:xfrm>
            <a:off x="588263" y="457200"/>
            <a:ext cx="11018520" cy="553998"/>
          </a:xfrm>
        </p:spPr>
        <p:txBody>
          <a:bodyPr/>
          <a:lstStyle/>
          <a:p>
            <a:r>
              <a:rPr lang="en-US"/>
              <a:t>What do we hear from customers?</a:t>
            </a:r>
          </a:p>
        </p:txBody>
      </p:sp>
      <p:sp>
        <p:nvSpPr>
          <p:cNvPr id="18" name="Speech Bubble: Oval 17">
            <a:extLst>
              <a:ext uri="{FF2B5EF4-FFF2-40B4-BE49-F238E27FC236}">
                <a16:creationId xmlns:a16="http://schemas.microsoft.com/office/drawing/2014/main" id="{C44C45C8-87E3-4DC5-A497-689562A18421}"/>
              </a:ext>
            </a:extLst>
          </p:cNvPr>
          <p:cNvSpPr/>
          <p:nvPr/>
        </p:nvSpPr>
        <p:spPr bwMode="auto">
          <a:xfrm>
            <a:off x="414678"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“I need to </a:t>
            </a:r>
            <a:r>
              <a:rPr kumimoji="0" lang="en-US" sz="1050" b="0" u="none" strike="noStrike" kern="1200" cap="none" spc="0" normalizeH="0" baseline="0" noProof="0">
                <a:ln>
                  <a:noFill/>
                </a:ln>
                <a:solidFill>
                  <a:srgbClr val="50E6FF"/>
                </a:solidFill>
                <a:effectLst/>
                <a:uLnTx/>
                <a:uFillTx/>
                <a:latin typeface="+mn-lt"/>
                <a:ea typeface="+mj-ea"/>
                <a:cs typeface="+mj-cs"/>
              </a:rPr>
              <a:t>manage security and incident management </a:t>
            </a:r>
            <a:r>
              <a:rPr kumimoji="0" lang="en-US" sz="1050" b="0" u="none" strike="noStrike" kern="1200" cap="none" spc="0" normalizeH="0" baseline="0" noProof="0">
                <a:ln>
                  <a:noFill/>
                </a:ln>
                <a:solidFill>
                  <a:srgbClr val="FFFFFF"/>
                </a:solidFill>
                <a:effectLst/>
                <a:uLnTx/>
                <a:uFillTx/>
                <a:latin typeface="+mn-lt"/>
                <a:ea typeface="+mj-ea"/>
                <a:cs typeface="+mj-cs"/>
              </a:rPr>
              <a:t>across my public cloud and datacenter assets through </a:t>
            </a:r>
            <a:r>
              <a:rPr kumimoji="0" lang="en-US" sz="1050" b="0" u="none" strike="noStrike" kern="1200" cap="none" spc="0" normalizeH="0" baseline="0" noProof="0">
                <a:ln>
                  <a:noFill/>
                </a:ln>
                <a:solidFill>
                  <a:srgbClr val="50E6FF"/>
                </a:solidFill>
                <a:effectLst/>
                <a:uLnTx/>
                <a:uFillTx/>
                <a:latin typeface="+mn-lt"/>
                <a:ea typeface="+mj-ea"/>
                <a:cs typeface="+mj-cs"/>
              </a:rPr>
              <a:t>policy enforcement and automation</a:t>
            </a:r>
            <a:r>
              <a:rPr lang="en-US" sz="1050">
                <a:latin typeface="+mn-lt"/>
              </a:rPr>
              <a:t>.”</a:t>
            </a:r>
          </a:p>
        </p:txBody>
      </p:sp>
      <p:sp>
        <p:nvSpPr>
          <p:cNvPr id="2" name="Speech Bubble: Oval 1">
            <a:extLst>
              <a:ext uri="{FF2B5EF4-FFF2-40B4-BE49-F238E27FC236}">
                <a16:creationId xmlns:a16="http://schemas.microsoft.com/office/drawing/2014/main" id="{A247F5E3-2D58-49C9-8B0B-1B5ED8D78DD0}"/>
              </a:ext>
            </a:extLst>
          </p:cNvPr>
          <p:cNvSpPr/>
          <p:nvPr/>
        </p:nvSpPr>
        <p:spPr bwMode="auto">
          <a:xfrm>
            <a:off x="4393849"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 Managed Service Provider,</a:t>
            </a:r>
            <a:br>
              <a:rPr kumimoji="0" lang="en-US" sz="1050" b="0" u="none" strike="noStrike" kern="1200" cap="none" spc="0" normalizeH="0" baseline="0" noProof="0">
                <a:ln>
                  <a:noFill/>
                </a:ln>
                <a:solidFill>
                  <a:srgbClr val="FFFFFF"/>
                </a:solidFill>
                <a:effectLst/>
                <a:uLnTx/>
                <a:uFillTx/>
                <a:latin typeface="+mn-lt"/>
                <a:ea typeface="+mj-ea"/>
                <a:cs typeface="+mj-cs"/>
              </a:rPr>
            </a:br>
            <a:r>
              <a:rPr kumimoji="0" lang="en-US" sz="1050" b="0" u="none" strike="noStrike" kern="1200" cap="none" spc="0" normalizeH="0" baseline="0" noProof="0">
                <a:ln>
                  <a:noFill/>
                </a:ln>
                <a:solidFill>
                  <a:srgbClr val="FFFFFF"/>
                </a:solidFill>
                <a:effectLst/>
                <a:uLnTx/>
                <a:uFillTx/>
                <a:latin typeface="+mn-lt"/>
                <a:ea typeface="+mj-ea"/>
                <a:cs typeface="+mj-cs"/>
              </a:rPr>
              <a:t>I need to </a:t>
            </a:r>
            <a:r>
              <a:rPr kumimoji="0" lang="en-US" sz="1050" b="0" u="none" strike="noStrike" kern="1200" cap="none" spc="0" normalizeH="0" baseline="0" noProof="0">
                <a:ln>
                  <a:noFill/>
                </a:ln>
                <a:solidFill>
                  <a:srgbClr val="50E6FF"/>
                </a:solidFill>
                <a:effectLst/>
                <a:uLnTx/>
                <a:uFillTx/>
                <a:latin typeface="+mn-lt"/>
                <a:ea typeface="+mj-ea"/>
                <a:cs typeface="+mj-cs"/>
              </a:rPr>
              <a:t>operate and govern my customer’s Azure ,on-premises and other clouds environments</a:t>
            </a:r>
            <a:r>
              <a:rPr lang="en-US" sz="1050">
                <a:latin typeface="+mn-lt"/>
              </a:rPr>
              <a:t>.”</a:t>
            </a:r>
          </a:p>
        </p:txBody>
      </p:sp>
      <p:sp>
        <p:nvSpPr>
          <p:cNvPr id="3" name="Speech Bubble: Oval 2">
            <a:extLst>
              <a:ext uri="{FF2B5EF4-FFF2-40B4-BE49-F238E27FC236}">
                <a16:creationId xmlns:a16="http://schemas.microsoft.com/office/drawing/2014/main" id="{DDCD505B-C8FE-4B0B-BB71-DB9047A42D18}"/>
              </a:ext>
            </a:extLst>
          </p:cNvPr>
          <p:cNvSpPr/>
          <p:nvPr/>
        </p:nvSpPr>
        <p:spPr bwMode="auto">
          <a:xfrm>
            <a:off x="8373020" y="2017713"/>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“I want my on-premises servers to have </a:t>
            </a:r>
            <a:r>
              <a:rPr kumimoji="0" lang="en-US" sz="1050" b="0" u="none" strike="noStrike" kern="1200" cap="none" spc="0" normalizeH="0" baseline="0" noProof="0">
                <a:ln>
                  <a:noFill/>
                </a:ln>
                <a:solidFill>
                  <a:srgbClr val="50E6FF"/>
                </a:solidFill>
                <a:effectLst/>
                <a:uLnTx/>
                <a:uFillTx/>
                <a:latin typeface="+mn-lt"/>
                <a:ea typeface="+mj-ea"/>
                <a:cs typeface="+mj-cs"/>
              </a:rPr>
              <a:t>strong integration with Azure and tools like Security Center and Sentinel</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mj-ea"/>
                <a:cs typeface="+mj-cs"/>
              </a:rPr>
              <a:t>”</a:t>
            </a:r>
            <a:endParaRPr kumimoji="0" lang="en-US" sz="1050" b="0" u="none" strike="noStrike" kern="0" cap="none" spc="0" normalizeH="0" baseline="0" noProof="0">
              <a:ln>
                <a:noFill/>
              </a:ln>
              <a:solidFill>
                <a:srgbClr val="FFFFFF"/>
              </a:solidFill>
              <a:effectLst/>
              <a:uLnTx/>
              <a:uFillTx/>
              <a:latin typeface="+mn-lt"/>
              <a:ea typeface="+mj-ea"/>
              <a:cs typeface="Segoe UI" pitchFamily="34" charset="0"/>
            </a:endParaRPr>
          </a:p>
        </p:txBody>
      </p:sp>
      <p:sp>
        <p:nvSpPr>
          <p:cNvPr id="4" name="Speech Bubble: Oval 3">
            <a:extLst>
              <a:ext uri="{FF2B5EF4-FFF2-40B4-BE49-F238E27FC236}">
                <a16:creationId xmlns:a16="http://schemas.microsoft.com/office/drawing/2014/main" id="{27CA4B15-26F4-4407-B6B9-5BBD4930014E}"/>
              </a:ext>
            </a:extLst>
          </p:cNvPr>
          <p:cNvSpPr/>
          <p:nvPr/>
        </p:nvSpPr>
        <p:spPr bwMode="auto">
          <a:xfrm>
            <a:off x="414678"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 DevOps Engineer, I would like for all my applications in our existing and future production Kubernetes clusters, to be </a:t>
            </a:r>
            <a:r>
              <a:rPr kumimoji="0" lang="en-US" sz="1050" b="0" u="none" strike="noStrike" kern="1200" cap="none" spc="0" normalizeH="0" baseline="0" noProof="0">
                <a:ln>
                  <a:noFill/>
                </a:ln>
                <a:solidFill>
                  <a:srgbClr val="50E6FF"/>
                </a:solidFill>
                <a:effectLst/>
                <a:uLnTx/>
                <a:uFillTx/>
                <a:latin typeface="+mn-lt"/>
                <a:ea typeface="+mj-ea"/>
                <a:cs typeface="+mj-cs"/>
              </a:rPr>
              <a:t>deployed with same versioning and with no configuration drift</a:t>
            </a:r>
            <a:r>
              <a:rPr kumimoji="0" lang="en-US" sz="1050" b="0" u="none" strike="noStrike" kern="1200" cap="none" spc="0" normalizeH="0" baseline="0" noProof="0">
                <a:ln>
                  <a:noFill/>
                </a:ln>
                <a:effectLst/>
                <a:uLnTx/>
                <a:uFillTx/>
                <a:latin typeface="+mn-lt"/>
                <a:ea typeface="+mj-ea"/>
                <a:cs typeface="+mj-cs"/>
              </a:rPr>
              <a:t>.</a:t>
            </a:r>
            <a:r>
              <a:rPr kumimoji="0" lang="en-US" sz="1050" b="0" u="none" strike="noStrike" kern="1200" cap="none" spc="0" normalizeH="0" baseline="0" noProof="0">
                <a:ln>
                  <a:noFill/>
                </a:ln>
                <a:solidFill>
                  <a:srgbClr val="FFFFFF"/>
                </a:solidFill>
                <a:effectLst/>
                <a:uLnTx/>
                <a:uFillTx/>
                <a:latin typeface="+mn-lt"/>
                <a:ea typeface="+mj-ea"/>
                <a:cs typeface="+mj-cs"/>
              </a:rPr>
              <a:t>”</a:t>
            </a:r>
          </a:p>
        </p:txBody>
      </p:sp>
      <p:sp>
        <p:nvSpPr>
          <p:cNvPr id="9" name="Speech Bubble: Oval 8">
            <a:extLst>
              <a:ext uri="{FF2B5EF4-FFF2-40B4-BE49-F238E27FC236}">
                <a16:creationId xmlns:a16="http://schemas.microsoft.com/office/drawing/2014/main" id="{6D1BD072-7685-4509-BB59-502A83371F12}"/>
              </a:ext>
            </a:extLst>
          </p:cNvPr>
          <p:cNvSpPr/>
          <p:nvPr/>
        </p:nvSpPr>
        <p:spPr bwMode="auto">
          <a:xfrm>
            <a:off x="4393849"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mj-ea"/>
                <a:cs typeface="+mj-cs"/>
              </a:rPr>
              <a:t>“As an SRE (Site Reliability Engineer),</a:t>
            </a:r>
            <a:br>
              <a:rPr kumimoji="0" lang="en-US" sz="1050" b="0" u="none" strike="noStrike" kern="1200" cap="none" spc="0" normalizeH="0" baseline="0" noProof="0">
                <a:ln>
                  <a:noFill/>
                </a:ln>
                <a:solidFill>
                  <a:srgbClr val="FFFFFF"/>
                </a:solidFill>
                <a:effectLst/>
                <a:uLnTx/>
                <a:uFillTx/>
                <a:latin typeface="+mn-lt"/>
                <a:ea typeface="+mj-ea"/>
                <a:cs typeface="+mj-cs"/>
              </a:rPr>
            </a:br>
            <a:r>
              <a:rPr kumimoji="0" lang="en-US" sz="1050" b="0" u="none" strike="noStrike" kern="1200" cap="none" spc="0" normalizeH="0" baseline="0" noProof="0">
                <a:ln>
                  <a:noFill/>
                </a:ln>
                <a:solidFill>
                  <a:srgbClr val="FFFFFF"/>
                </a:solidFill>
                <a:effectLst/>
                <a:uLnTx/>
                <a:uFillTx/>
                <a:latin typeface="+mn-lt"/>
                <a:ea typeface="+mj-ea"/>
                <a:cs typeface="+mj-cs"/>
              </a:rPr>
              <a:t>I need to have </a:t>
            </a:r>
            <a:r>
              <a:rPr kumimoji="0" lang="en-US" sz="1050" b="0" u="none" strike="noStrike" kern="1200" cap="none" spc="0" normalizeH="0" baseline="0" noProof="0">
                <a:ln>
                  <a:noFill/>
                </a:ln>
                <a:solidFill>
                  <a:srgbClr val="50E6FF"/>
                </a:solidFill>
                <a:effectLst/>
                <a:uLnTx/>
                <a:uFillTx/>
                <a:latin typeface="+mn-lt"/>
                <a:ea typeface="+mj-ea"/>
                <a:cs typeface="+mj-cs"/>
              </a:rPr>
              <a:t>health visibility in single pane of glass</a:t>
            </a:r>
            <a:r>
              <a:rPr kumimoji="0" lang="en-US" sz="1050" b="0" u="none" strike="noStrike" kern="1200" cap="none" spc="0" normalizeH="0" baseline="0" noProof="0">
                <a:ln>
                  <a:noFill/>
                </a:ln>
                <a:solidFill>
                  <a:srgbClr val="FFFFFF"/>
                </a:solidFill>
                <a:effectLst/>
                <a:uLnTx/>
                <a:uFillTx/>
                <a:latin typeface="+mn-lt"/>
                <a:ea typeface="+mj-ea"/>
                <a:cs typeface="+mj-cs"/>
              </a:rPr>
              <a:t> fashion to all my existing and future </a:t>
            </a:r>
            <a:r>
              <a:rPr kumimoji="0" lang="en-US" sz="1050" b="0" u="none" strike="noStrike" kern="1200" cap="none" spc="0" normalizeH="0" baseline="0" noProof="0">
                <a:ln>
                  <a:noFill/>
                </a:ln>
                <a:solidFill>
                  <a:srgbClr val="50E6FF"/>
                </a:solidFill>
                <a:effectLst/>
                <a:uLnTx/>
                <a:uFillTx/>
                <a:latin typeface="+mn-lt"/>
                <a:ea typeface="+mj-ea"/>
                <a:cs typeface="+mj-cs"/>
              </a:rPr>
              <a:t>Kubernetes clusters, infrastructure and applications</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mj-ea"/>
                <a:cs typeface="+mj-cs"/>
              </a:rPr>
              <a:t>”</a:t>
            </a:r>
          </a:p>
        </p:txBody>
      </p:sp>
      <p:sp>
        <p:nvSpPr>
          <p:cNvPr id="10" name="Speech Bubble: Oval 9">
            <a:extLst>
              <a:ext uri="{FF2B5EF4-FFF2-40B4-BE49-F238E27FC236}">
                <a16:creationId xmlns:a16="http://schemas.microsoft.com/office/drawing/2014/main" id="{1791D66C-8ADD-4794-8150-FB7A7E72E964}"/>
              </a:ext>
            </a:extLst>
          </p:cNvPr>
          <p:cNvSpPr/>
          <p:nvPr/>
        </p:nvSpPr>
        <p:spPr bwMode="auto">
          <a:xfrm>
            <a:off x="8373020" y="4240345"/>
            <a:ext cx="3404302" cy="1302268"/>
          </a:xfrm>
          <a:prstGeom prst="wedgeEllipseCallou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“We use SQL Server to integrate with</a:t>
            </a:r>
            <a:b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b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our mission critical application platform, but the DB layer </a:t>
            </a:r>
            <a:r>
              <a:rPr kumimoji="0" lang="en-US" sz="1050" b="0" u="none" strike="noStrike" kern="1200" cap="none" spc="0" normalizeH="0" baseline="0" noProof="0">
                <a:ln>
                  <a:noFill/>
                </a:ln>
                <a:solidFill>
                  <a:srgbClr val="50E6FF"/>
                </a:solidFill>
                <a:effectLst/>
                <a:uLnTx/>
                <a:uFillTx/>
                <a:latin typeface="+mn-lt"/>
                <a:ea typeface="Calibri" panose="020F0502020204030204" pitchFamily="34" charset="0"/>
                <a:cs typeface="Segoe UI" panose="020B0502040204020203" pitchFamily="34" charset="0"/>
              </a:rPr>
              <a:t>must remain on-premises due to sensitive patient data and data availability needs</a:t>
            </a:r>
            <a:r>
              <a:rPr lang="en-US" sz="1050">
                <a:latin typeface="+mn-lt"/>
              </a:rPr>
              <a:t>.</a:t>
            </a:r>
            <a:r>
              <a:rPr kumimoji="0" lang="en-US" sz="1050" b="0" u="none" strike="noStrike" kern="1200" cap="none" spc="0" normalizeH="0" baseline="0" noProof="0">
                <a:ln>
                  <a:noFill/>
                </a:ln>
                <a:solidFill>
                  <a:srgbClr val="FFFFFF"/>
                </a:solidFill>
                <a:effectLst/>
                <a:uLnTx/>
                <a:uFillTx/>
                <a:latin typeface="+mn-lt"/>
                <a:ea typeface="Calibri" panose="020F0502020204030204" pitchFamily="34" charset="0"/>
                <a:cs typeface="Segoe UI" panose="020B0502040204020203" pitchFamily="34" charset="0"/>
              </a:rPr>
              <a:t>”</a:t>
            </a:r>
          </a:p>
        </p:txBody>
      </p:sp>
    </p:spTree>
    <p:extLst>
      <p:ext uri="{BB962C8B-B14F-4D97-AF65-F5344CB8AC3E}">
        <p14:creationId xmlns:p14="http://schemas.microsoft.com/office/powerpoint/2010/main" val="1879524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6" name="Elbow Connector 164">
            <a:extLst>
              <a:ext uri="{FF2B5EF4-FFF2-40B4-BE49-F238E27FC236}">
                <a16:creationId xmlns:a16="http://schemas.microsoft.com/office/drawing/2014/main" id="{B4ACB7C7-1611-B042-883B-692A8F1F3D65}"/>
              </a:ext>
              <a:ext uri="{C183D7F6-B498-43B3-948B-1728B52AA6E4}">
                <adec:decorative xmlns:adec="http://schemas.microsoft.com/office/drawing/2017/decorative" val="1"/>
              </a:ext>
            </a:extLst>
          </p:cNvPr>
          <p:cNvCxnSpPr>
            <a:cxnSpLocks/>
            <a:stCxn id="157" idx="2"/>
            <a:endCxn id="135" idx="2"/>
          </p:cNvCxnSpPr>
          <p:nvPr/>
        </p:nvCxnSpPr>
        <p:spPr>
          <a:xfrm rot="5400000" flipH="1">
            <a:off x="2751557" y="-672780"/>
            <a:ext cx="4573283" cy="8331845"/>
          </a:xfrm>
          <a:prstGeom prst="bentConnector3">
            <a:avLst>
              <a:gd name="adj1" fmla="val -4999"/>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0DAF9B64-EDAD-0344-8872-63FE4A5C000B}"/>
              </a:ext>
              <a:ext uri="{C183D7F6-B498-43B3-948B-1728B52AA6E4}">
                <adec:decorative xmlns:adec="http://schemas.microsoft.com/office/drawing/2017/decorative" val="1"/>
              </a:ext>
            </a:extLst>
          </p:cNvPr>
          <p:cNvSpPr/>
          <p:nvPr/>
        </p:nvSpPr>
        <p:spPr bwMode="auto">
          <a:xfrm>
            <a:off x="3641929" y="273668"/>
            <a:ext cx="2581072" cy="550611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8" name="Rectangle 117">
            <a:extLst>
              <a:ext uri="{FF2B5EF4-FFF2-40B4-BE49-F238E27FC236}">
                <a16:creationId xmlns:a16="http://schemas.microsoft.com/office/drawing/2014/main" id="{01DA8AB3-C657-324A-BDD7-629C8456AED9}"/>
              </a:ext>
              <a:ext uri="{C183D7F6-B498-43B3-948B-1728B52AA6E4}">
                <adec:decorative xmlns:adec="http://schemas.microsoft.com/office/drawing/2017/decorative" val="1"/>
              </a:ext>
            </a:extLst>
          </p:cNvPr>
          <p:cNvSpPr/>
          <p:nvPr/>
        </p:nvSpPr>
        <p:spPr bwMode="auto">
          <a:xfrm>
            <a:off x="4647120" y="1456625"/>
            <a:ext cx="7486515" cy="247334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sp>
        <p:nvSpPr>
          <p:cNvPr id="113" name="Rectangle 112">
            <a:extLst>
              <a:ext uri="{FF2B5EF4-FFF2-40B4-BE49-F238E27FC236}">
                <a16:creationId xmlns:a16="http://schemas.microsoft.com/office/drawing/2014/main" id="{56DC5651-44CD-884F-B6F3-1D4F8ADD36D1}"/>
              </a:ext>
              <a:ext uri="{C183D7F6-B498-43B3-948B-1728B52AA6E4}">
                <adec:decorative xmlns:adec="http://schemas.microsoft.com/office/drawing/2017/decorative" val="1"/>
              </a:ext>
            </a:extLst>
          </p:cNvPr>
          <p:cNvSpPr/>
          <p:nvPr/>
        </p:nvSpPr>
        <p:spPr bwMode="auto">
          <a:xfrm>
            <a:off x="4647120" y="528400"/>
            <a:ext cx="7486515" cy="8380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rPr>
              <a:t>Management Services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50E6FF"/>
              </a:solidFill>
              <a:effectLst/>
              <a:uLnTx/>
              <a:uFillTx/>
              <a:latin typeface="Segoe UI Semibold"/>
              <a:ea typeface="+mj-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Monitoring | Update | Containers | Backup | Security Center | More…</a:t>
            </a:r>
          </a:p>
        </p:txBody>
      </p:sp>
      <p:grpSp>
        <p:nvGrpSpPr>
          <p:cNvPr id="3" name="Group 2">
            <a:extLst>
              <a:ext uri="{FF2B5EF4-FFF2-40B4-BE49-F238E27FC236}">
                <a16:creationId xmlns:a16="http://schemas.microsoft.com/office/drawing/2014/main" id="{E22FAD7F-D632-4E47-8A8E-FF4B6DE76149}"/>
              </a:ext>
              <a:ext uri="{C183D7F6-B498-43B3-948B-1728B52AA6E4}">
                <adec:decorative xmlns:adec="http://schemas.microsoft.com/office/drawing/2017/decorative" val="1"/>
              </a:ext>
            </a:extLst>
          </p:cNvPr>
          <p:cNvGrpSpPr/>
          <p:nvPr/>
        </p:nvGrpSpPr>
        <p:grpSpPr>
          <a:xfrm>
            <a:off x="6008990" y="1548434"/>
            <a:ext cx="6008453" cy="2001862"/>
            <a:chOff x="4156951" y="2597285"/>
            <a:chExt cx="6008453" cy="2001862"/>
          </a:xfrm>
        </p:grpSpPr>
        <p:sp>
          <p:nvSpPr>
            <p:cNvPr id="114" name="Rectangle 113">
              <a:extLst>
                <a:ext uri="{FF2B5EF4-FFF2-40B4-BE49-F238E27FC236}">
                  <a16:creationId xmlns:a16="http://schemas.microsoft.com/office/drawing/2014/main" id="{4321D308-D2B2-304B-964E-A75F646CC870}"/>
                </a:ext>
              </a:extLst>
            </p:cNvPr>
            <p:cNvSpPr/>
            <p:nvPr/>
          </p:nvSpPr>
          <p:spPr bwMode="auto">
            <a:xfrm>
              <a:off x="4156952" y="2597285"/>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Access and Security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RBAC | MSPs | Subscriptions</a:t>
              </a:r>
              <a:endParaRPr kumimoji="0" lang="en-US" sz="1000" b="0" i="0" u="none" strike="noStrike" kern="1200" cap="none" spc="0" normalizeH="0" baseline="0" noProof="0">
                <a:ln>
                  <a:noFill/>
                </a:ln>
                <a:solidFill>
                  <a:srgbClr val="FFFFFF"/>
                </a:solidFill>
                <a:effectLst/>
                <a:uLnTx/>
                <a:uFillTx/>
                <a:latin typeface="Segoe UI"/>
                <a:ea typeface="+mj-ea"/>
                <a:cs typeface="+mj-cs"/>
              </a:endParaRPr>
            </a:p>
          </p:txBody>
        </p:sp>
        <p:sp>
          <p:nvSpPr>
            <p:cNvPr id="115" name="Rectangle 114">
              <a:extLst>
                <a:ext uri="{FF2B5EF4-FFF2-40B4-BE49-F238E27FC236}">
                  <a16:creationId xmlns:a16="http://schemas.microsoft.com/office/drawing/2014/main" id="{39655D29-71B0-A14E-BE74-A43FD94FC017}"/>
                </a:ext>
              </a:extLst>
            </p:cNvPr>
            <p:cNvSpPr/>
            <p:nvPr/>
          </p:nvSpPr>
          <p:spPr bwMode="auto">
            <a:xfrm>
              <a:off x="7227649" y="2598906"/>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Search | Index | Groups | Tags </a:t>
              </a:r>
            </a:p>
          </p:txBody>
        </p:sp>
        <p:sp>
          <p:nvSpPr>
            <p:cNvPr id="116" name="Rectangle 115">
              <a:extLst>
                <a:ext uri="{FF2B5EF4-FFF2-40B4-BE49-F238E27FC236}">
                  <a16:creationId xmlns:a16="http://schemas.microsoft.com/office/drawing/2014/main" id="{B12E6F5C-6A2E-8947-BD7E-B2C0CB76881D}"/>
                </a:ext>
              </a:extLst>
            </p:cNvPr>
            <p:cNvSpPr/>
            <p:nvPr/>
          </p:nvSpPr>
          <p:spPr bwMode="auto">
            <a:xfrm>
              <a:off x="4156951"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Templates | Extensions</a:t>
              </a:r>
            </a:p>
          </p:txBody>
        </p:sp>
        <p:sp>
          <p:nvSpPr>
            <p:cNvPr id="117" name="Rectangle 116">
              <a:extLst>
                <a:ext uri="{FF2B5EF4-FFF2-40B4-BE49-F238E27FC236}">
                  <a16:creationId xmlns:a16="http://schemas.microsoft.com/office/drawing/2014/main" id="{FDA1B88C-980B-A54E-B1AD-FB49E5DAF4BE}"/>
                </a:ext>
              </a:extLst>
            </p:cNvPr>
            <p:cNvSpPr/>
            <p:nvPr/>
          </p:nvSpPr>
          <p:spPr bwMode="auto">
            <a:xfrm>
              <a:off x="7227649" y="3662463"/>
              <a:ext cx="2937755" cy="93668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j-ea"/>
                  <a:cs typeface="+mj-cs"/>
                </a:rPr>
                <a:t>Logs | Policy | Blueprints</a:t>
              </a:r>
            </a:p>
          </p:txBody>
        </p:sp>
      </p:grpSp>
      <p:sp>
        <p:nvSpPr>
          <p:cNvPr id="2" name="Rectangle 1">
            <a:extLst>
              <a:ext uri="{FF2B5EF4-FFF2-40B4-BE49-F238E27FC236}">
                <a16:creationId xmlns:a16="http://schemas.microsoft.com/office/drawing/2014/main" id="{401934B0-90FB-7A41-9BB9-F218F65125EE}"/>
              </a:ext>
              <a:ext uri="{C183D7F6-B498-43B3-948B-1728B52AA6E4}">
                <adec:decorative xmlns:adec="http://schemas.microsoft.com/office/drawing/2017/decorative" val="1"/>
              </a:ext>
            </a:extLst>
          </p:cNvPr>
          <p:cNvSpPr/>
          <p:nvPr/>
        </p:nvSpPr>
        <p:spPr>
          <a:xfrm>
            <a:off x="4523901" y="2062348"/>
            <a:ext cx="1491574" cy="978729"/>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Azure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Resource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Segoe UI" pitchFamily="34" charset="0"/>
              </a:rPr>
              <a:t>(ARM)</a:t>
            </a:r>
          </a:p>
        </p:txBody>
      </p:sp>
      <p:grpSp>
        <p:nvGrpSpPr>
          <p:cNvPr id="122" name="Group 121">
            <a:extLst>
              <a:ext uri="{FF2B5EF4-FFF2-40B4-BE49-F238E27FC236}">
                <a16:creationId xmlns:a16="http://schemas.microsoft.com/office/drawing/2014/main" id="{C3800BC6-83ED-D14B-9813-13FFA59EC086}"/>
              </a:ext>
              <a:ext uri="{C183D7F6-B498-43B3-948B-1728B52AA6E4}">
                <adec:decorative xmlns:adec="http://schemas.microsoft.com/office/drawing/2017/decorative" val="1"/>
              </a:ext>
            </a:extLst>
          </p:cNvPr>
          <p:cNvGrpSpPr/>
          <p:nvPr/>
        </p:nvGrpSpPr>
        <p:grpSpPr>
          <a:xfrm>
            <a:off x="4262998" y="5429407"/>
            <a:ext cx="1338931" cy="256388"/>
            <a:chOff x="8433304" y="2569966"/>
            <a:chExt cx="1685926" cy="311236"/>
          </a:xfrm>
        </p:grpSpPr>
        <p:pic>
          <p:nvPicPr>
            <p:cNvPr id="124" name="Picture 123" descr="A picture containing drawing&#10;&#10;Description automatically generated">
              <a:extLst>
                <a:ext uri="{FF2B5EF4-FFF2-40B4-BE49-F238E27FC236}">
                  <a16:creationId xmlns:a16="http://schemas.microsoft.com/office/drawing/2014/main" id="{00DF28BD-3CBD-6A4E-9010-30CABDCB7AC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25" name="Picture 124" descr="A picture containing drawing&#10;&#10;Description automatically generated">
              <a:extLst>
                <a:ext uri="{FF2B5EF4-FFF2-40B4-BE49-F238E27FC236}">
                  <a16:creationId xmlns:a16="http://schemas.microsoft.com/office/drawing/2014/main" id="{40178F26-D13D-9245-B0C1-346A455296C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grpSp>
        <p:nvGrpSpPr>
          <p:cNvPr id="5" name="Group 4">
            <a:extLst>
              <a:ext uri="{FF2B5EF4-FFF2-40B4-BE49-F238E27FC236}">
                <a16:creationId xmlns:a16="http://schemas.microsoft.com/office/drawing/2014/main" id="{8545270A-A9C7-474A-8435-1F3A6A6CBCFD}"/>
              </a:ext>
              <a:ext uri="{C183D7F6-B498-43B3-948B-1728B52AA6E4}">
                <adec:decorative xmlns:adec="http://schemas.microsoft.com/office/drawing/2017/decorative" val="1"/>
              </a:ext>
            </a:extLst>
          </p:cNvPr>
          <p:cNvGrpSpPr/>
          <p:nvPr/>
        </p:nvGrpSpPr>
        <p:grpSpPr>
          <a:xfrm>
            <a:off x="3838777" y="3732321"/>
            <a:ext cx="2187375" cy="1512567"/>
            <a:chOff x="5896472" y="4064623"/>
            <a:chExt cx="2187375" cy="1512567"/>
          </a:xfrm>
        </p:grpSpPr>
        <p:sp>
          <p:nvSpPr>
            <p:cNvPr id="134" name="Rectangle 133">
              <a:extLst>
                <a:ext uri="{FF2B5EF4-FFF2-40B4-BE49-F238E27FC236}">
                  <a16:creationId xmlns:a16="http://schemas.microsoft.com/office/drawing/2014/main" id="{D9230E48-FF4E-C54B-8F28-F0ABFA0DBD8D}"/>
                </a:ext>
              </a:extLst>
            </p:cNvPr>
            <p:cNvSpPr/>
            <p:nvPr/>
          </p:nvSpPr>
          <p:spPr bwMode="auto">
            <a:xfrm>
              <a:off x="5896472" y="4064623"/>
              <a:ext cx="2187375" cy="151256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Resources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grpSp>
          <p:nvGrpSpPr>
            <p:cNvPr id="4" name="Group 3">
              <a:extLst>
                <a:ext uri="{FF2B5EF4-FFF2-40B4-BE49-F238E27FC236}">
                  <a16:creationId xmlns:a16="http://schemas.microsoft.com/office/drawing/2014/main" id="{F629B78B-061D-0240-B38F-CA4218A283F3}"/>
                </a:ext>
              </a:extLst>
            </p:cNvPr>
            <p:cNvGrpSpPr/>
            <p:nvPr/>
          </p:nvGrpSpPr>
          <p:grpSpPr>
            <a:xfrm>
              <a:off x="6201601" y="4550635"/>
              <a:ext cx="1633265" cy="877533"/>
              <a:chOff x="6165449" y="5315005"/>
              <a:chExt cx="1633265" cy="877533"/>
            </a:xfrm>
          </p:grpSpPr>
          <p:pic>
            <p:nvPicPr>
              <p:cNvPr id="126" name="Graphic 125">
                <a:extLst>
                  <a:ext uri="{FF2B5EF4-FFF2-40B4-BE49-F238E27FC236}">
                    <a16:creationId xmlns:a16="http://schemas.microsoft.com/office/drawing/2014/main" id="{F0FB636D-537D-B445-864E-528A4638BF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5449" y="5354013"/>
                <a:ext cx="365760" cy="365760"/>
              </a:xfrm>
              <a:prstGeom prst="rect">
                <a:avLst/>
              </a:prstGeom>
            </p:spPr>
          </p:pic>
          <p:pic>
            <p:nvPicPr>
              <p:cNvPr id="127" name="Graphic 126">
                <a:extLst>
                  <a:ext uri="{FF2B5EF4-FFF2-40B4-BE49-F238E27FC236}">
                    <a16:creationId xmlns:a16="http://schemas.microsoft.com/office/drawing/2014/main" id="{42C3DEB6-9232-A743-AE4D-F2DD758802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88248" y="5315005"/>
                <a:ext cx="365760" cy="365760"/>
              </a:xfrm>
              <a:prstGeom prst="rect">
                <a:avLst/>
              </a:prstGeom>
            </p:spPr>
          </p:pic>
          <p:pic>
            <p:nvPicPr>
              <p:cNvPr id="128" name="Graphic 127">
                <a:extLst>
                  <a:ext uri="{FF2B5EF4-FFF2-40B4-BE49-F238E27FC236}">
                    <a16:creationId xmlns:a16="http://schemas.microsoft.com/office/drawing/2014/main" id="{399B94B4-4D9C-F84C-866E-200DBCA289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65449" y="5811583"/>
                <a:ext cx="365760" cy="365760"/>
              </a:xfrm>
              <a:prstGeom prst="rect">
                <a:avLst/>
              </a:prstGeom>
            </p:spPr>
          </p:pic>
          <p:pic>
            <p:nvPicPr>
              <p:cNvPr id="129" name="Graphic 128">
                <a:extLst>
                  <a:ext uri="{FF2B5EF4-FFF2-40B4-BE49-F238E27FC236}">
                    <a16:creationId xmlns:a16="http://schemas.microsoft.com/office/drawing/2014/main" id="{C3084536-BB7C-AB41-B601-F5EAA1B41B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11047" y="5811583"/>
                <a:ext cx="365760" cy="365760"/>
              </a:xfrm>
              <a:prstGeom prst="rect">
                <a:avLst/>
              </a:prstGeom>
            </p:spPr>
          </p:pic>
          <p:pic>
            <p:nvPicPr>
              <p:cNvPr id="130" name="Graphic 129">
                <a:extLst>
                  <a:ext uri="{FF2B5EF4-FFF2-40B4-BE49-F238E27FC236}">
                    <a16:creationId xmlns:a16="http://schemas.microsoft.com/office/drawing/2014/main" id="{EC9AE296-7CFC-084D-AD44-C6C44316964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8248" y="5811583"/>
                <a:ext cx="365760" cy="365760"/>
              </a:xfrm>
              <a:prstGeom prst="rect">
                <a:avLst/>
              </a:prstGeom>
            </p:spPr>
          </p:pic>
          <p:pic>
            <p:nvPicPr>
              <p:cNvPr id="131" name="Graphic 130">
                <a:extLst>
                  <a:ext uri="{FF2B5EF4-FFF2-40B4-BE49-F238E27FC236}">
                    <a16:creationId xmlns:a16="http://schemas.microsoft.com/office/drawing/2014/main" id="{33F63EF1-0B4A-944A-B3A5-CA3D8190D7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2954" y="5826778"/>
                <a:ext cx="365760" cy="365760"/>
              </a:xfrm>
              <a:prstGeom prst="rect">
                <a:avLst/>
              </a:prstGeom>
            </p:spPr>
          </p:pic>
          <p:pic>
            <p:nvPicPr>
              <p:cNvPr id="132" name="Graphic 131">
                <a:extLst>
                  <a:ext uri="{FF2B5EF4-FFF2-40B4-BE49-F238E27FC236}">
                    <a16:creationId xmlns:a16="http://schemas.microsoft.com/office/drawing/2014/main" id="{6E0F6C0A-8A5E-D947-AD23-6EC153864A2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428413" y="5350373"/>
                <a:ext cx="365760" cy="365760"/>
              </a:xfrm>
              <a:prstGeom prst="rect">
                <a:avLst/>
              </a:prstGeom>
            </p:spPr>
          </p:pic>
          <p:pic>
            <p:nvPicPr>
              <p:cNvPr id="133" name="Graphic 132">
                <a:extLst>
                  <a:ext uri="{FF2B5EF4-FFF2-40B4-BE49-F238E27FC236}">
                    <a16:creationId xmlns:a16="http://schemas.microsoft.com/office/drawing/2014/main" id="{CFD15DC9-A60D-7E4F-8244-FCF8DBFDD77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05614" y="5315005"/>
                <a:ext cx="365760" cy="365760"/>
              </a:xfrm>
              <a:prstGeom prst="rect">
                <a:avLst/>
              </a:prstGeom>
            </p:spPr>
          </p:pic>
        </p:grpSp>
      </p:grpSp>
      <p:sp>
        <p:nvSpPr>
          <p:cNvPr id="135" name="Title 134">
            <a:extLst>
              <a:ext uri="{FF2B5EF4-FFF2-40B4-BE49-F238E27FC236}">
                <a16:creationId xmlns:a16="http://schemas.microsoft.com/office/drawing/2014/main" id="{9F647443-9E16-C542-88E9-B5A5E8B0D326}"/>
              </a:ext>
              <a:ext uri="{C183D7F6-B498-43B3-948B-1728B52AA6E4}">
                <adec:decorative xmlns:adec="http://schemas.microsoft.com/office/drawing/2017/decorative" val="1"/>
              </a:ext>
            </a:extLst>
          </p:cNvPr>
          <p:cNvSpPr>
            <a:spLocks noGrp="1"/>
          </p:cNvSpPr>
          <p:nvPr>
            <p:ph type="title" idx="4294967295"/>
          </p:nvPr>
        </p:nvSpPr>
        <p:spPr bwMode="auto">
          <a:xfrm>
            <a:off x="117419" y="114300"/>
            <a:ext cx="1509713" cy="109220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Azure Customer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BF00B"/>
              </a:solidFill>
              <a:effectLst/>
              <a:uLnTx/>
              <a:uFillTx/>
              <a:latin typeface="Segoe UI"/>
              <a:ea typeface="+mj-ea"/>
              <a:cs typeface="+mj-cs"/>
            </a:endParaRPr>
          </a:p>
        </p:txBody>
      </p:sp>
      <p:pic>
        <p:nvPicPr>
          <p:cNvPr id="7" name="Graphic 6">
            <a:extLst>
              <a:ext uri="{FF2B5EF4-FFF2-40B4-BE49-F238E27FC236}">
                <a16:creationId xmlns:a16="http://schemas.microsoft.com/office/drawing/2014/main" id="{6AD3B740-1DD3-EA4A-AF60-E5D83D8A48DC}"/>
              </a:ext>
              <a:ext uri="{C183D7F6-B498-43B3-948B-1728B52AA6E4}">
                <adec:decorative xmlns:adec="http://schemas.microsoft.com/office/drawing/2017/decorative" val="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03194" y="551363"/>
            <a:ext cx="538164" cy="538164"/>
          </a:xfrm>
          <a:prstGeom prst="rect">
            <a:avLst/>
          </a:prstGeom>
        </p:spPr>
      </p:pic>
      <p:grpSp>
        <p:nvGrpSpPr>
          <p:cNvPr id="12" name="Group 11">
            <a:extLst>
              <a:ext uri="{FF2B5EF4-FFF2-40B4-BE49-F238E27FC236}">
                <a16:creationId xmlns:a16="http://schemas.microsoft.com/office/drawing/2014/main" id="{2051830C-79CA-BD4C-8210-D7EC320AB57A}"/>
              </a:ext>
              <a:ext uri="{C183D7F6-B498-43B3-948B-1728B52AA6E4}">
                <adec:decorative xmlns:adec="http://schemas.microsoft.com/office/drawing/2017/decorative" val="1"/>
              </a:ext>
            </a:extLst>
          </p:cNvPr>
          <p:cNvGrpSpPr/>
          <p:nvPr/>
        </p:nvGrpSpPr>
        <p:grpSpPr>
          <a:xfrm>
            <a:off x="945121" y="1730316"/>
            <a:ext cx="2506223" cy="1923438"/>
            <a:chOff x="702957" y="1941686"/>
            <a:chExt cx="2506223" cy="1923438"/>
          </a:xfrm>
        </p:grpSpPr>
        <p:sp>
          <p:nvSpPr>
            <p:cNvPr id="136" name="Rectangle 135">
              <a:extLst>
                <a:ext uri="{FF2B5EF4-FFF2-40B4-BE49-F238E27FC236}">
                  <a16:creationId xmlns:a16="http://schemas.microsoft.com/office/drawing/2014/main" id="{C6C7BD80-0BB8-A54E-9EA9-506C65A5E14A}"/>
                </a:ext>
              </a:extLst>
            </p:cNvPr>
            <p:cNvSpPr/>
            <p:nvPr/>
          </p:nvSpPr>
          <p:spPr bwMode="auto">
            <a:xfrm>
              <a:off x="702957" y="1941686"/>
              <a:ext cx="2506223" cy="19234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Tools and Experiences</a:t>
              </a:r>
            </a:p>
          </p:txBody>
        </p:sp>
        <p:grpSp>
          <p:nvGrpSpPr>
            <p:cNvPr id="11" name="Group 10">
              <a:extLst>
                <a:ext uri="{FF2B5EF4-FFF2-40B4-BE49-F238E27FC236}">
                  <a16:creationId xmlns:a16="http://schemas.microsoft.com/office/drawing/2014/main" id="{6E6149B0-50CD-DC4B-B5F6-21DE2092F787}"/>
                </a:ext>
              </a:extLst>
            </p:cNvPr>
            <p:cNvGrpSpPr/>
            <p:nvPr/>
          </p:nvGrpSpPr>
          <p:grpSpPr>
            <a:xfrm>
              <a:off x="822416" y="2447769"/>
              <a:ext cx="2254784" cy="1292055"/>
              <a:chOff x="6704864" y="4282490"/>
              <a:chExt cx="2254784" cy="1292055"/>
            </a:xfrm>
          </p:grpSpPr>
          <p:sp>
            <p:nvSpPr>
              <p:cNvPr id="137" name="Rectangle 136">
                <a:extLst>
                  <a:ext uri="{FF2B5EF4-FFF2-40B4-BE49-F238E27FC236}">
                    <a16:creationId xmlns:a16="http://schemas.microsoft.com/office/drawing/2014/main" id="{12544D86-B8F8-4A4A-89E3-204062A7E5B4}"/>
                  </a:ext>
                </a:extLst>
              </p:cNvPr>
              <p:cNvSpPr/>
              <p:nvPr/>
            </p:nvSpPr>
            <p:spPr bwMode="auto">
              <a:xfrm>
                <a:off x="6704864" y="5300225"/>
                <a:ext cx="2254784"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Marketplace</a:t>
                </a:r>
              </a:p>
            </p:txBody>
          </p:sp>
          <p:sp>
            <p:nvSpPr>
              <p:cNvPr id="8" name="Rectangle 7">
                <a:extLst>
                  <a:ext uri="{FF2B5EF4-FFF2-40B4-BE49-F238E27FC236}">
                    <a16:creationId xmlns:a16="http://schemas.microsoft.com/office/drawing/2014/main" id="{AE3B7842-2F0E-FE40-AFD3-6FA189CFA0B1}"/>
                  </a:ext>
                </a:extLst>
              </p:cNvPr>
              <p:cNvSpPr/>
              <p:nvPr/>
            </p:nvSpPr>
            <p:spPr>
              <a:xfrm>
                <a:off x="6704864"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Portal</a:t>
                </a:r>
              </a:p>
            </p:txBody>
          </p:sp>
          <p:sp>
            <p:nvSpPr>
              <p:cNvPr id="9" name="Rectangle 8">
                <a:extLst>
                  <a:ext uri="{FF2B5EF4-FFF2-40B4-BE49-F238E27FC236}">
                    <a16:creationId xmlns:a16="http://schemas.microsoft.com/office/drawing/2014/main" id="{CF5575CE-6C7D-9A4E-9B30-A24F97AAAAE9}"/>
                  </a:ext>
                </a:extLst>
              </p:cNvPr>
              <p:cNvSpPr/>
              <p:nvPr/>
            </p:nvSpPr>
            <p:spPr>
              <a:xfrm>
                <a:off x="7862368" y="428249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PowerShell</a:t>
                </a:r>
              </a:p>
            </p:txBody>
          </p:sp>
          <p:sp>
            <p:nvSpPr>
              <p:cNvPr id="10" name="Rectangle 9">
                <a:extLst>
                  <a:ext uri="{FF2B5EF4-FFF2-40B4-BE49-F238E27FC236}">
                    <a16:creationId xmlns:a16="http://schemas.microsoft.com/office/drawing/2014/main" id="{C055AE7F-0CA6-E54F-B2E0-EC3855FC5CF7}"/>
                  </a:ext>
                </a:extLst>
              </p:cNvPr>
              <p:cNvSpPr/>
              <p:nvPr/>
            </p:nvSpPr>
            <p:spPr>
              <a:xfrm>
                <a:off x="6704864"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SDK</a:t>
                </a:r>
              </a:p>
            </p:txBody>
          </p:sp>
          <p:sp>
            <p:nvSpPr>
              <p:cNvPr id="140" name="Rectangle 139">
                <a:extLst>
                  <a:ext uri="{FF2B5EF4-FFF2-40B4-BE49-F238E27FC236}">
                    <a16:creationId xmlns:a16="http://schemas.microsoft.com/office/drawing/2014/main" id="{46F45166-EE08-E54F-A977-2896D356FAB5}"/>
                  </a:ext>
                </a:extLst>
              </p:cNvPr>
              <p:cNvSpPr/>
              <p:nvPr/>
            </p:nvSpPr>
            <p:spPr>
              <a:xfrm>
                <a:off x="6704864" y="4621735"/>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CLI</a:t>
                </a:r>
              </a:p>
            </p:txBody>
          </p:sp>
          <p:sp>
            <p:nvSpPr>
              <p:cNvPr id="141" name="Rectangle 140">
                <a:extLst>
                  <a:ext uri="{FF2B5EF4-FFF2-40B4-BE49-F238E27FC236}">
                    <a16:creationId xmlns:a16="http://schemas.microsoft.com/office/drawing/2014/main" id="{828147C7-B58F-C246-BC96-31C949FB9B37}"/>
                  </a:ext>
                </a:extLst>
              </p:cNvPr>
              <p:cNvSpPr/>
              <p:nvPr/>
            </p:nvSpPr>
            <p:spPr>
              <a:xfrm>
                <a:off x="7862368" y="4619372"/>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API</a:t>
                </a:r>
              </a:p>
            </p:txBody>
          </p:sp>
          <p:sp>
            <p:nvSpPr>
              <p:cNvPr id="143" name="Rectangle 142">
                <a:extLst>
                  <a:ext uri="{FF2B5EF4-FFF2-40B4-BE49-F238E27FC236}">
                    <a16:creationId xmlns:a16="http://schemas.microsoft.com/office/drawing/2014/main" id="{9A807B87-20C1-7148-96C8-E9713762901F}"/>
                  </a:ext>
                </a:extLst>
              </p:cNvPr>
              <p:cNvSpPr/>
              <p:nvPr/>
            </p:nvSpPr>
            <p:spPr>
              <a:xfrm>
                <a:off x="7862368" y="4960980"/>
                <a:ext cx="10972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j-ea"/>
                    <a:cs typeface="+mj-cs"/>
                  </a:rPr>
                  <a:t>Ecosystem</a:t>
                </a:r>
              </a:p>
            </p:txBody>
          </p:sp>
        </p:grpSp>
      </p:grpSp>
      <p:cxnSp>
        <p:nvCxnSpPr>
          <p:cNvPr id="147" name="Straight Arrow Connector 146">
            <a:extLst>
              <a:ext uri="{FF2B5EF4-FFF2-40B4-BE49-F238E27FC236}">
                <a16:creationId xmlns:a16="http://schemas.microsoft.com/office/drawing/2014/main" id="{8AF20386-EE32-6049-8478-B3C57C6D5A12}"/>
              </a:ext>
              <a:ext uri="{C183D7F6-B498-43B3-948B-1728B52AA6E4}">
                <adec:decorative xmlns:adec="http://schemas.microsoft.com/office/drawing/2017/decorative" val="1"/>
              </a:ext>
            </a:extLst>
          </p:cNvPr>
          <p:cNvCxnSpPr>
            <a:cxnSpLocks/>
            <a:stCxn id="136" idx="3"/>
            <a:endCxn id="118" idx="1"/>
          </p:cNvCxnSpPr>
          <p:nvPr/>
        </p:nvCxnSpPr>
        <p:spPr>
          <a:xfrm>
            <a:off x="3451344" y="2692035"/>
            <a:ext cx="1195776" cy="1265"/>
          </a:xfrm>
          <a:prstGeom prst="straightConnector1">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0" name="Elbow Connector 164">
            <a:extLst>
              <a:ext uri="{FF2B5EF4-FFF2-40B4-BE49-F238E27FC236}">
                <a16:creationId xmlns:a16="http://schemas.microsoft.com/office/drawing/2014/main" id="{18EC1EDF-D463-F040-992E-DB3DCA470313}"/>
              </a:ext>
              <a:ext uri="{C183D7F6-B498-43B3-948B-1728B52AA6E4}">
                <adec:decorative xmlns:adec="http://schemas.microsoft.com/office/drawing/2017/decorative" val="1"/>
              </a:ext>
            </a:extLst>
          </p:cNvPr>
          <p:cNvCxnSpPr>
            <a:cxnSpLocks/>
            <a:stCxn id="136" idx="0"/>
            <a:endCxn id="135" idx="3"/>
          </p:cNvCxnSpPr>
          <p:nvPr/>
        </p:nvCxnSpPr>
        <p:spPr>
          <a:xfrm rot="16200000" flipV="1">
            <a:off x="1377725" y="909807"/>
            <a:ext cx="1069916" cy="571101"/>
          </a:xfrm>
          <a:prstGeom prst="bentConnector2">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125FC7D0-AE09-0E41-BC52-48F21F36E52E}"/>
              </a:ext>
              <a:ext uri="{C183D7F6-B498-43B3-948B-1728B52AA6E4}">
                <adec:decorative xmlns:adec="http://schemas.microsoft.com/office/drawing/2017/decorative" val="1"/>
              </a:ext>
            </a:extLst>
          </p:cNvPr>
          <p:cNvSpPr/>
          <p:nvPr/>
        </p:nvSpPr>
        <p:spPr bwMode="auto">
          <a:xfrm>
            <a:off x="6274607" y="4253701"/>
            <a:ext cx="5859028" cy="152608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58" name="Rectangle 157">
            <a:extLst>
              <a:ext uri="{FF2B5EF4-FFF2-40B4-BE49-F238E27FC236}">
                <a16:creationId xmlns:a16="http://schemas.microsoft.com/office/drawing/2014/main" id="{11D7FE0C-95E5-C944-BF2F-E0E573847CE2}"/>
              </a:ext>
            </a:extLst>
          </p:cNvPr>
          <p:cNvSpPr/>
          <p:nvPr/>
        </p:nvSpPr>
        <p:spPr bwMode="auto">
          <a:xfrm>
            <a:off x="6697406" y="4376854"/>
            <a:ext cx="2237768"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159" name="Group 158">
            <a:extLst>
              <a:ext uri="{FF2B5EF4-FFF2-40B4-BE49-F238E27FC236}">
                <a16:creationId xmlns:a16="http://schemas.microsoft.com/office/drawing/2014/main" id="{1CF25525-B829-6B48-AEE1-C19E75C5CA32}"/>
              </a:ext>
            </a:extLst>
          </p:cNvPr>
          <p:cNvGrpSpPr/>
          <p:nvPr/>
        </p:nvGrpSpPr>
        <p:grpSpPr>
          <a:xfrm>
            <a:off x="6895392" y="4453430"/>
            <a:ext cx="1934780" cy="267260"/>
            <a:chOff x="9407658" y="4919350"/>
            <a:chExt cx="1934780" cy="267260"/>
          </a:xfrm>
        </p:grpSpPr>
        <p:pic>
          <p:nvPicPr>
            <p:cNvPr id="160" name="Picture 2" descr="Fortanix - Runtime Encryption® with Intel® SGX">
              <a:extLst>
                <a:ext uri="{FF2B5EF4-FFF2-40B4-BE49-F238E27FC236}">
                  <a16:creationId xmlns:a16="http://schemas.microsoft.com/office/drawing/2014/main" id="{5B5EB927-E00D-4541-9C83-0CBB32E37F7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57355" y="4919350"/>
              <a:ext cx="1385083" cy="238062"/>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66" descr="A picture containing drawing&#10;&#10;Description automatically generated">
              <a:extLst>
                <a:ext uri="{FF2B5EF4-FFF2-40B4-BE49-F238E27FC236}">
                  <a16:creationId xmlns:a16="http://schemas.microsoft.com/office/drawing/2014/main" id="{E9ED2E25-DF5A-DD47-93A8-756636BD20D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407658" y="4919350"/>
              <a:ext cx="369770" cy="267260"/>
            </a:xfrm>
            <a:prstGeom prst="rect">
              <a:avLst/>
            </a:prstGeom>
          </p:spPr>
        </p:pic>
      </p:grpSp>
      <p:sp>
        <p:nvSpPr>
          <p:cNvPr id="251" name="Rectangle 250">
            <a:extLst>
              <a:ext uri="{FF2B5EF4-FFF2-40B4-BE49-F238E27FC236}">
                <a16:creationId xmlns:a16="http://schemas.microsoft.com/office/drawing/2014/main" id="{22CC8FBF-5ED8-E245-963C-0D1B66BAD12A}"/>
              </a:ext>
            </a:extLst>
          </p:cNvPr>
          <p:cNvSpPr/>
          <p:nvPr/>
        </p:nvSpPr>
        <p:spPr bwMode="auto">
          <a:xfrm>
            <a:off x="9246305" y="4376854"/>
            <a:ext cx="2240280" cy="102452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3" name="Group 22">
            <a:extLst>
              <a:ext uri="{FF2B5EF4-FFF2-40B4-BE49-F238E27FC236}">
                <a16:creationId xmlns:a16="http://schemas.microsoft.com/office/drawing/2014/main" id="{B7193514-8D74-6C45-8A8B-57D8064DA2DE}"/>
              </a:ext>
            </a:extLst>
          </p:cNvPr>
          <p:cNvGrpSpPr/>
          <p:nvPr/>
        </p:nvGrpSpPr>
        <p:grpSpPr>
          <a:xfrm>
            <a:off x="9863497" y="4488604"/>
            <a:ext cx="1044893" cy="318483"/>
            <a:chOff x="9674466" y="4659728"/>
            <a:chExt cx="1044893" cy="318483"/>
          </a:xfrm>
        </p:grpSpPr>
        <p:pic>
          <p:nvPicPr>
            <p:cNvPr id="255" name="Graphic 254">
              <a:extLst>
                <a:ext uri="{FF2B5EF4-FFF2-40B4-BE49-F238E27FC236}">
                  <a16:creationId xmlns:a16="http://schemas.microsoft.com/office/drawing/2014/main" id="{0AA8E200-D210-E346-9C4B-B631CFEA55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256" name="Graphic 255">
              <a:extLst>
                <a:ext uri="{FF2B5EF4-FFF2-40B4-BE49-F238E27FC236}">
                  <a16:creationId xmlns:a16="http://schemas.microsoft.com/office/drawing/2014/main" id="{D02A3992-E1BD-8F41-8713-0A8A07C83E2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257" name="Graphic 256">
              <a:extLst>
                <a:ext uri="{FF2B5EF4-FFF2-40B4-BE49-F238E27FC236}">
                  <a16:creationId xmlns:a16="http://schemas.microsoft.com/office/drawing/2014/main" id="{D74B3AC0-E5E9-DA4A-B88F-D975D225377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258" name="Rectangle 257">
            <a:extLst>
              <a:ext uri="{FF2B5EF4-FFF2-40B4-BE49-F238E27FC236}">
                <a16:creationId xmlns:a16="http://schemas.microsoft.com/office/drawing/2014/main" id="{7FA02850-9B09-6D49-8181-E9288B181F63}"/>
              </a:ext>
              <a:ext uri="{C183D7F6-B498-43B3-948B-1728B52AA6E4}">
                <adec:decorative xmlns:adec="http://schemas.microsoft.com/office/drawing/2017/decorative" val="1"/>
              </a:ext>
            </a:extLst>
          </p:cNvPr>
          <p:cNvSpPr/>
          <p:nvPr/>
        </p:nvSpPr>
        <p:spPr bwMode="auto">
          <a:xfrm>
            <a:off x="7302779" y="3650444"/>
            <a:ext cx="3439533" cy="36737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0E6FF"/>
                </a:solidFill>
                <a:effectLst/>
                <a:uLnTx/>
                <a:uFillTx/>
                <a:latin typeface="Segoe UI"/>
                <a:ea typeface="+mj-ea"/>
                <a:cs typeface="+mj-cs"/>
              </a:rPr>
              <a:t>Azure Arc</a:t>
            </a:r>
          </a:p>
        </p:txBody>
      </p:sp>
      <p:cxnSp>
        <p:nvCxnSpPr>
          <p:cNvPr id="259" name="Elbow Connector 164">
            <a:extLst>
              <a:ext uri="{FF2B5EF4-FFF2-40B4-BE49-F238E27FC236}">
                <a16:creationId xmlns:a16="http://schemas.microsoft.com/office/drawing/2014/main" id="{32524CDF-A417-ED42-B1F8-78D47943C6C5}"/>
              </a:ext>
              <a:ext uri="{C183D7F6-B498-43B3-948B-1728B52AA6E4}">
                <adec:decorative xmlns:adec="http://schemas.microsoft.com/office/drawing/2017/decorative" val="1"/>
              </a:ext>
            </a:extLst>
          </p:cNvPr>
          <p:cNvCxnSpPr>
            <a:cxnSpLocks/>
            <a:stCxn id="158" idx="0"/>
            <a:endCxn id="258" idx="2"/>
          </p:cNvCxnSpPr>
          <p:nvPr/>
        </p:nvCxnSpPr>
        <p:spPr>
          <a:xfrm rot="5400000" flipH="1" flipV="1">
            <a:off x="8239899" y="3594207"/>
            <a:ext cx="359039" cy="1206256"/>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60" name="Elbow Connector 164">
            <a:extLst>
              <a:ext uri="{FF2B5EF4-FFF2-40B4-BE49-F238E27FC236}">
                <a16:creationId xmlns:a16="http://schemas.microsoft.com/office/drawing/2014/main" id="{B76F5160-F078-7349-A64A-BBEB79189B10}"/>
              </a:ext>
              <a:ext uri="{C183D7F6-B498-43B3-948B-1728B52AA6E4}">
                <adec:decorative xmlns:adec="http://schemas.microsoft.com/office/drawing/2017/decorative" val="1"/>
              </a:ext>
            </a:extLst>
          </p:cNvPr>
          <p:cNvCxnSpPr>
            <a:cxnSpLocks/>
            <a:stCxn id="251" idx="0"/>
            <a:endCxn id="258" idx="2"/>
          </p:cNvCxnSpPr>
          <p:nvPr/>
        </p:nvCxnSpPr>
        <p:spPr>
          <a:xfrm rot="16200000" flipV="1">
            <a:off x="9514977" y="3525385"/>
            <a:ext cx="359039" cy="1343899"/>
          </a:xfrm>
          <a:prstGeom prst="bentConnector3">
            <a:avLst>
              <a:gd name="adj1" fmla="val 50000"/>
            </a:avLst>
          </a:prstGeom>
          <a:ln w="15875">
            <a:solidFill>
              <a:schemeClr val="accent1"/>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F6BC430-FBBE-4A45-90A6-C9784849A9F7}"/>
              </a:ext>
              <a:ext uri="{C183D7F6-B498-43B3-948B-1728B52AA6E4}">
                <adec:decorative xmlns:adec="http://schemas.microsoft.com/office/drawing/2017/decorative" val="1"/>
              </a:ext>
            </a:extLst>
          </p:cNvPr>
          <p:cNvGrpSpPr/>
          <p:nvPr/>
        </p:nvGrpSpPr>
        <p:grpSpPr>
          <a:xfrm>
            <a:off x="945121" y="5454381"/>
            <a:ext cx="2499959" cy="1003505"/>
            <a:chOff x="9001011" y="5846904"/>
            <a:chExt cx="2510378" cy="1003505"/>
          </a:xfrm>
        </p:grpSpPr>
        <p:sp>
          <p:nvSpPr>
            <p:cNvPr id="261" name="Rectangle 260">
              <a:extLst>
                <a:ext uri="{FF2B5EF4-FFF2-40B4-BE49-F238E27FC236}">
                  <a16:creationId xmlns:a16="http://schemas.microsoft.com/office/drawing/2014/main" id="{DFC1E326-934D-A14F-A2A6-93F8C10708EA}"/>
                </a:ext>
              </a:extLst>
            </p:cNvPr>
            <p:cNvSpPr/>
            <p:nvPr/>
          </p:nvSpPr>
          <p:spPr bwMode="auto">
            <a:xfrm>
              <a:off x="9001011" y="5846904"/>
              <a:ext cx="2510378" cy="10035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grpSp>
          <p:nvGrpSpPr>
            <p:cNvPr id="29" name="Group 28">
              <a:extLst>
                <a:ext uri="{FF2B5EF4-FFF2-40B4-BE49-F238E27FC236}">
                  <a16:creationId xmlns:a16="http://schemas.microsoft.com/office/drawing/2014/main" id="{E17A85CB-3CC1-C14B-8006-6C37A41F90E0}"/>
                </a:ext>
              </a:extLst>
            </p:cNvPr>
            <p:cNvGrpSpPr/>
            <p:nvPr/>
          </p:nvGrpSpPr>
          <p:grpSpPr>
            <a:xfrm>
              <a:off x="9891286" y="5895017"/>
              <a:ext cx="1554481" cy="894932"/>
              <a:chOff x="525223" y="4605830"/>
              <a:chExt cx="1554481" cy="894932"/>
            </a:xfrm>
          </p:grpSpPr>
          <p:sp>
            <p:nvSpPr>
              <p:cNvPr id="262" name="Rectangle 261">
                <a:extLst>
                  <a:ext uri="{FF2B5EF4-FFF2-40B4-BE49-F238E27FC236}">
                    <a16:creationId xmlns:a16="http://schemas.microsoft.com/office/drawing/2014/main" id="{D569E315-ADA7-5046-9C05-74C1B4A2C946}"/>
                  </a:ext>
                </a:extLst>
              </p:cNvPr>
              <p:cNvSpPr/>
              <p:nvPr/>
            </p:nvSpPr>
            <p:spPr>
              <a:xfrm>
                <a:off x="525224" y="4605830"/>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Azure Data Studio</a:t>
                </a:r>
              </a:p>
            </p:txBody>
          </p:sp>
          <p:sp>
            <p:nvSpPr>
              <p:cNvPr id="263" name="Rectangle 262">
                <a:extLst>
                  <a:ext uri="{FF2B5EF4-FFF2-40B4-BE49-F238E27FC236}">
                    <a16:creationId xmlns:a16="http://schemas.microsoft.com/office/drawing/2014/main" id="{A2A83A18-7B7E-3E42-8786-0B709EFF16C5}"/>
                  </a:ext>
                </a:extLst>
              </p:cNvPr>
              <p:cNvSpPr/>
              <p:nvPr/>
            </p:nvSpPr>
            <p:spPr>
              <a:xfrm>
                <a:off x="525223" y="4916136"/>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Kubernetes Tools</a:t>
                </a:r>
              </a:p>
            </p:txBody>
          </p:sp>
          <p:sp>
            <p:nvSpPr>
              <p:cNvPr id="264" name="Rectangle 263">
                <a:extLst>
                  <a:ext uri="{FF2B5EF4-FFF2-40B4-BE49-F238E27FC236}">
                    <a16:creationId xmlns:a16="http://schemas.microsoft.com/office/drawing/2014/main" id="{D7F36F38-3985-D941-9118-B7A80EB61958}"/>
                  </a:ext>
                </a:extLst>
              </p:cNvPr>
              <p:cNvSpPr/>
              <p:nvPr/>
            </p:nvSpPr>
            <p:spPr>
              <a:xfrm>
                <a:off x="525223" y="5226442"/>
                <a:ext cx="1554480" cy="27432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j-ea"/>
                    <a:cs typeface="+mj-cs"/>
                  </a:rPr>
                  <a:t>Server Admin Tools</a:t>
                </a:r>
              </a:p>
            </p:txBody>
          </p:sp>
        </p:grpSp>
        <p:sp>
          <p:nvSpPr>
            <p:cNvPr id="30" name="Rectangle 29">
              <a:extLst>
                <a:ext uri="{FF2B5EF4-FFF2-40B4-BE49-F238E27FC236}">
                  <a16:creationId xmlns:a16="http://schemas.microsoft.com/office/drawing/2014/main" id="{5F3DB7E9-A916-3442-A691-57940356A1D6}"/>
                </a:ext>
              </a:extLst>
            </p:cNvPr>
            <p:cNvSpPr/>
            <p:nvPr/>
          </p:nvSpPr>
          <p:spPr>
            <a:xfrm>
              <a:off x="9024811" y="6105607"/>
              <a:ext cx="792287"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50E6FF"/>
                  </a:solidFill>
                  <a:latin typeface="Segoe UI"/>
                </a:rPr>
                <a:t>Existing</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mn-cs"/>
                </a:rPr>
                <a:t>Tools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4DCFCD4F-CA3A-4711-AA5A-91BE4E0AACC8}"/>
              </a:ext>
            </a:extLst>
          </p:cNvPr>
          <p:cNvSpPr txBox="1"/>
          <p:nvPr/>
        </p:nvSpPr>
        <p:spPr>
          <a:xfrm>
            <a:off x="7357049" y="5135440"/>
            <a:ext cx="1033328"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Multi-Cloud</a:t>
            </a:r>
          </a:p>
        </p:txBody>
      </p:sp>
      <p:pic>
        <p:nvPicPr>
          <p:cNvPr id="67" name="Picture 66" descr="A picture containing logo, icon&#10;&#10;Description automatically generated">
            <a:extLst>
              <a:ext uri="{FF2B5EF4-FFF2-40B4-BE49-F238E27FC236}">
                <a16:creationId xmlns:a16="http://schemas.microsoft.com/office/drawing/2014/main" id="{48F3D272-434C-4B0C-852E-A8E404E2DABE}"/>
              </a:ext>
            </a:extLst>
          </p:cNvPr>
          <p:cNvPicPr>
            <a:picLocks noChangeAspect="1"/>
          </p:cNvPicPr>
          <p:nvPr/>
        </p:nvPicPr>
        <p:blipFill>
          <a:blip r:embed="rId28"/>
          <a:stretch>
            <a:fillRect/>
          </a:stretch>
        </p:blipFill>
        <p:spPr>
          <a:xfrm>
            <a:off x="6759933" y="4899759"/>
            <a:ext cx="768020" cy="100492"/>
          </a:xfrm>
          <a:prstGeom prst="rect">
            <a:avLst/>
          </a:prstGeom>
        </p:spPr>
      </p:pic>
      <p:pic>
        <p:nvPicPr>
          <p:cNvPr id="68" name="Picture 67" descr="A picture containing logo&#10;&#10;Description automatically generated">
            <a:extLst>
              <a:ext uri="{FF2B5EF4-FFF2-40B4-BE49-F238E27FC236}">
                <a16:creationId xmlns:a16="http://schemas.microsoft.com/office/drawing/2014/main" id="{480C1619-0F17-4878-A6DC-979C0A2D470A}"/>
              </a:ext>
            </a:extLst>
          </p:cNvPr>
          <p:cNvPicPr>
            <a:picLocks noChangeAspect="1"/>
          </p:cNvPicPr>
          <p:nvPr/>
        </p:nvPicPr>
        <p:blipFill>
          <a:blip r:embed="rId29"/>
          <a:stretch>
            <a:fillRect/>
          </a:stretch>
        </p:blipFill>
        <p:spPr>
          <a:xfrm>
            <a:off x="7680168" y="4778662"/>
            <a:ext cx="1148791" cy="266677"/>
          </a:xfrm>
          <a:prstGeom prst="rect">
            <a:avLst/>
          </a:prstGeom>
        </p:spPr>
      </p:pic>
      <p:sp>
        <p:nvSpPr>
          <p:cNvPr id="72" name="TextBox 71">
            <a:extLst>
              <a:ext uri="{FF2B5EF4-FFF2-40B4-BE49-F238E27FC236}">
                <a16:creationId xmlns:a16="http://schemas.microsoft.com/office/drawing/2014/main" id="{FF377BB2-F10D-440A-8911-AC5DC3A75FCA}"/>
              </a:ext>
            </a:extLst>
          </p:cNvPr>
          <p:cNvSpPr txBox="1"/>
          <p:nvPr/>
        </p:nvSpPr>
        <p:spPr>
          <a:xfrm>
            <a:off x="9246306" y="5132711"/>
            <a:ext cx="2279277"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j-ea"/>
                <a:cs typeface="+mj-cs"/>
              </a:rPr>
              <a:t>On–Premises / Hosted Services </a:t>
            </a:r>
          </a:p>
        </p:txBody>
      </p:sp>
      <p:grpSp>
        <p:nvGrpSpPr>
          <p:cNvPr id="74" name="Group 73">
            <a:extLst>
              <a:ext uri="{FF2B5EF4-FFF2-40B4-BE49-F238E27FC236}">
                <a16:creationId xmlns:a16="http://schemas.microsoft.com/office/drawing/2014/main" id="{4EA3D334-FAC7-4874-ADDD-A44F78F2F696}"/>
              </a:ext>
            </a:extLst>
          </p:cNvPr>
          <p:cNvGrpSpPr/>
          <p:nvPr/>
        </p:nvGrpSpPr>
        <p:grpSpPr>
          <a:xfrm>
            <a:off x="9863496" y="4850536"/>
            <a:ext cx="1044893" cy="318483"/>
            <a:chOff x="9674466" y="4659728"/>
            <a:chExt cx="1044893" cy="318483"/>
          </a:xfrm>
        </p:grpSpPr>
        <p:pic>
          <p:nvPicPr>
            <p:cNvPr id="75" name="Graphic 74">
              <a:extLst>
                <a:ext uri="{FF2B5EF4-FFF2-40B4-BE49-F238E27FC236}">
                  <a16:creationId xmlns:a16="http://schemas.microsoft.com/office/drawing/2014/main" id="{3EB74070-7288-4CED-9F4A-3B61FC0CC81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74466" y="4659728"/>
              <a:ext cx="306113" cy="306113"/>
            </a:xfrm>
            <a:prstGeom prst="rect">
              <a:avLst/>
            </a:prstGeom>
          </p:spPr>
        </p:pic>
        <p:pic>
          <p:nvPicPr>
            <p:cNvPr id="76" name="Graphic 75">
              <a:extLst>
                <a:ext uri="{FF2B5EF4-FFF2-40B4-BE49-F238E27FC236}">
                  <a16:creationId xmlns:a16="http://schemas.microsoft.com/office/drawing/2014/main" id="{A6A8E690-6B52-46A3-91E5-2B76C712939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043856" y="4665913"/>
              <a:ext cx="306113" cy="306113"/>
            </a:xfrm>
            <a:prstGeom prst="rect">
              <a:avLst/>
            </a:prstGeom>
          </p:spPr>
        </p:pic>
        <p:pic>
          <p:nvPicPr>
            <p:cNvPr id="77" name="Graphic 76">
              <a:extLst>
                <a:ext uri="{FF2B5EF4-FFF2-40B4-BE49-F238E27FC236}">
                  <a16:creationId xmlns:a16="http://schemas.microsoft.com/office/drawing/2014/main" id="{623422E5-379D-43A3-B22C-DB121243961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413246" y="4672098"/>
              <a:ext cx="306113" cy="306113"/>
            </a:xfrm>
            <a:prstGeom prst="rect">
              <a:avLst/>
            </a:prstGeom>
          </p:spPr>
        </p:pic>
      </p:grpSp>
      <p:sp>
        <p:nvSpPr>
          <p:cNvPr id="79" name="TextBox 78">
            <a:extLst>
              <a:ext uri="{FF2B5EF4-FFF2-40B4-BE49-F238E27FC236}">
                <a16:creationId xmlns:a16="http://schemas.microsoft.com/office/drawing/2014/main" id="{1B87796D-4D7A-45D6-B2FF-AA9DE8047FAF}"/>
              </a:ext>
            </a:extLst>
          </p:cNvPr>
          <p:cNvSpPr txBox="1"/>
          <p:nvPr/>
        </p:nvSpPr>
        <p:spPr>
          <a:xfrm>
            <a:off x="7910824" y="5394782"/>
            <a:ext cx="2758053"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j-ea"/>
                <a:cs typeface="+mj-cs"/>
              </a:rPr>
              <a:t>Customer Environments</a:t>
            </a:r>
          </a:p>
        </p:txBody>
      </p:sp>
    </p:spTree>
    <p:extLst>
      <p:ext uri="{BB962C8B-B14F-4D97-AF65-F5344CB8AC3E}">
        <p14:creationId xmlns:p14="http://schemas.microsoft.com/office/powerpoint/2010/main" val="451537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fade">
                                      <p:cBhvr>
                                        <p:cTn id="10" dur="500"/>
                                        <p:tgtEl>
                                          <p:spTgt spid="15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500"/>
                                        <p:tgtEl>
                                          <p:spTgt spid="259"/>
                                        </p:tgtEl>
                                      </p:cBhvr>
                                    </p:animEffect>
                                  </p:childTnLst>
                                </p:cTn>
                              </p:par>
                              <p:par>
                                <p:cTn id="19" presetID="10" presetClass="entr" presetSubtype="0" fill="hold" nodeType="withEffect">
                                  <p:stCondLst>
                                    <p:cond delay="0"/>
                                  </p:stCondLst>
                                  <p:childTnLst>
                                    <p:set>
                                      <p:cBhvr>
                                        <p:cTn id="20" dur="1" fill="hold">
                                          <p:stCondLst>
                                            <p:cond delay="0"/>
                                          </p:stCondLst>
                                        </p:cTn>
                                        <p:tgtEl>
                                          <p:spTgt spid="260"/>
                                        </p:tgtEl>
                                        <p:attrNameLst>
                                          <p:attrName>style.visibility</p:attrName>
                                        </p:attrNameLst>
                                      </p:cBhvr>
                                      <p:to>
                                        <p:strVal val="visible"/>
                                      </p:to>
                                    </p:set>
                                    <p:animEffect transition="in" filter="fade">
                                      <p:cBhvr>
                                        <p:cTn id="21" dur="500"/>
                                        <p:tgtEl>
                                          <p:spTgt spid="26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8"/>
                                        </p:tgtEl>
                                        <p:attrNameLst>
                                          <p:attrName>style.visibility</p:attrName>
                                        </p:attrNameLst>
                                      </p:cBhvr>
                                      <p:to>
                                        <p:strVal val="visible"/>
                                      </p:to>
                                    </p:set>
                                    <p:animEffect transition="in" filter="fade">
                                      <p:cBhvr>
                                        <p:cTn id="24"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25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042222" y="1965444"/>
            <a:ext cx="7645283"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149463" y="2161927"/>
            <a:ext cx="5849197"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457200" marR="0" lvl="1"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mj-lt"/>
                <a:ea typeface="+mn-ea"/>
                <a:cs typeface="+mn-cs"/>
              </a:rPr>
              <a:t>Manage &amp; Operate</a:t>
            </a:r>
            <a:r>
              <a:rPr kumimoji="0" lang="en-US" sz="1400" b="0" i="0" u="none" strike="noStrike" kern="1200" cap="none" spc="0" normalizeH="0" baseline="0" noProof="0">
                <a:ln>
                  <a:noFill/>
                </a:ln>
                <a:solidFill>
                  <a:schemeClr val="tx1"/>
                </a:solidFill>
                <a:effectLst/>
                <a:uLnTx/>
                <a:uFillTx/>
                <a:latin typeface="+mn-lt"/>
                <a:ea typeface="+mn-ea"/>
                <a:cs typeface="+mn-cs"/>
              </a:rPr>
              <a:t> your infrastructure from the Azure control plane and </a:t>
            </a:r>
            <a:r>
              <a:rPr kumimoji="0" lang="en-US" sz="1400" b="0" i="0" u="none" strike="noStrike" kern="1200" cap="none" spc="0" normalizeH="0" baseline="0" noProof="0">
                <a:ln>
                  <a:noFill/>
                </a:ln>
                <a:solidFill>
                  <a:schemeClr val="accent1"/>
                </a:solidFill>
                <a:effectLst/>
                <a:uLnTx/>
                <a:uFillTx/>
                <a:latin typeface="+mj-lt"/>
                <a:ea typeface="+mn-ea"/>
                <a:cs typeface="+mn-cs"/>
              </a:rPr>
              <a:t>run</a:t>
            </a:r>
            <a:r>
              <a:rPr kumimoji="0" lang="en-US" sz="1400" b="0" i="0" u="none" strike="noStrike" kern="1200" cap="none" spc="0" normalizeH="0" baseline="0" noProof="0">
                <a:ln>
                  <a:noFill/>
                </a:ln>
                <a:solidFill>
                  <a:schemeClr val="tx1"/>
                </a:solidFill>
                <a:effectLst/>
                <a:uLnTx/>
                <a:uFillTx/>
                <a:latin typeface="+mn-lt"/>
                <a:ea typeface="+mn-ea"/>
                <a:cs typeface="+mn-cs"/>
              </a:rPr>
              <a:t> Azure services on your infrastructure</a:t>
            </a:r>
          </a:p>
        </p:txBody>
      </p:sp>
      <p:grpSp>
        <p:nvGrpSpPr>
          <p:cNvPr id="5" name="Group 4">
            <a:extLst>
              <a:ext uri="{FF2B5EF4-FFF2-40B4-BE49-F238E27FC236}">
                <a16:creationId xmlns:a16="http://schemas.microsoft.com/office/drawing/2014/main" id="{90E1CA20-2D89-404F-9A31-8A1CA55E2E83}"/>
              </a:ext>
            </a:extLst>
          </p:cNvPr>
          <p:cNvGrpSpPr/>
          <p:nvPr/>
        </p:nvGrpSpPr>
        <p:grpSpPr>
          <a:xfrm>
            <a:off x="6174615" y="5144164"/>
            <a:ext cx="3798891" cy="842261"/>
            <a:chOff x="6019198" y="5236776"/>
            <a:chExt cx="3798891" cy="842261"/>
          </a:xfrm>
        </p:grpSpPr>
        <p:sp>
          <p:nvSpPr>
            <p:cNvPr id="30" name="Rectangle 29">
              <a:extLst>
                <a:ext uri="{FF2B5EF4-FFF2-40B4-BE49-F238E27FC236}">
                  <a16:creationId xmlns:a16="http://schemas.microsoft.com/office/drawing/2014/main" id="{1D7C338E-10A8-4D4D-BF01-0B5CA30D9C1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3" name="Group 2">
              <a:extLst>
                <a:ext uri="{FF2B5EF4-FFF2-40B4-BE49-F238E27FC236}">
                  <a16:creationId xmlns:a16="http://schemas.microsoft.com/office/drawing/2014/main" id="{398E343F-8800-45DF-99FF-D71B019C9D6B}"/>
                </a:ext>
              </a:extLst>
            </p:cNvPr>
            <p:cNvGrpSpPr/>
            <p:nvPr/>
          </p:nvGrpSpPr>
          <p:grpSpPr>
            <a:xfrm>
              <a:off x="6343322" y="5428291"/>
              <a:ext cx="3037433" cy="500498"/>
              <a:chOff x="6343322" y="5428291"/>
              <a:chExt cx="3037433" cy="500498"/>
            </a:xfrm>
          </p:grpSpPr>
          <p:grpSp>
            <p:nvGrpSpPr>
              <p:cNvPr id="11" name="Group 10" descr="Multi-cloud">
                <a:extLst>
                  <a:ext uri="{FF2B5EF4-FFF2-40B4-BE49-F238E27FC236}">
                    <a16:creationId xmlns:a16="http://schemas.microsoft.com/office/drawing/2014/main" id="{027CA0A4-F8A3-4F74-A2B6-9C1A1E3ED800}"/>
                  </a:ext>
                </a:extLst>
              </p:cNvPr>
              <p:cNvGrpSpPr/>
              <p:nvPr/>
            </p:nvGrpSpPr>
            <p:grpSpPr>
              <a:xfrm>
                <a:off x="6343322" y="5444669"/>
                <a:ext cx="817531" cy="484120"/>
                <a:chOff x="6764620" y="5811979"/>
                <a:chExt cx="817531" cy="484120"/>
              </a:xfrm>
            </p:grpSpPr>
            <p:sp>
              <p:nvSpPr>
                <p:cNvPr id="52" name="Rectangle 51">
                  <a:extLst>
                    <a:ext uri="{FF2B5EF4-FFF2-40B4-BE49-F238E27FC236}">
                      <a16:creationId xmlns:a16="http://schemas.microsoft.com/office/drawing/2014/main" id="{8D010561-3CBD-4253-BB6F-DEDC5FD86039}"/>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53" name="Group 52">
                  <a:extLst>
                    <a:ext uri="{FF2B5EF4-FFF2-40B4-BE49-F238E27FC236}">
                      <a16:creationId xmlns:a16="http://schemas.microsoft.com/office/drawing/2014/main" id="{A6BDAE76-54D5-40CD-B0CC-5EC49B9489C3}"/>
                    </a:ext>
                  </a:extLst>
                </p:cNvPr>
                <p:cNvGrpSpPr/>
                <p:nvPr/>
              </p:nvGrpSpPr>
              <p:grpSpPr>
                <a:xfrm>
                  <a:off x="6955186" y="5811979"/>
                  <a:ext cx="436399" cy="243012"/>
                  <a:chOff x="8293891" y="5276034"/>
                  <a:chExt cx="575789" cy="320633"/>
                </a:xfrm>
              </p:grpSpPr>
              <p:sp>
                <p:nvSpPr>
                  <p:cNvPr id="54" name="Cloud">
                    <a:extLst>
                      <a:ext uri="{FF2B5EF4-FFF2-40B4-BE49-F238E27FC236}">
                        <a16:creationId xmlns:a16="http://schemas.microsoft.com/office/drawing/2014/main" id="{153F0240-52D3-438E-B843-C7176CF29DF9}"/>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Cloud">
                    <a:extLst>
                      <a:ext uri="{FF2B5EF4-FFF2-40B4-BE49-F238E27FC236}">
                        <a16:creationId xmlns:a16="http://schemas.microsoft.com/office/drawing/2014/main" id="{8457D254-3A50-4861-9E58-A856B924B93E}"/>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 name="Group 9" descr="Datacenter">
                <a:extLst>
                  <a:ext uri="{FF2B5EF4-FFF2-40B4-BE49-F238E27FC236}">
                    <a16:creationId xmlns:a16="http://schemas.microsoft.com/office/drawing/2014/main" id="{8D4546B6-E42E-4FCB-A43A-1954283626C5}"/>
                  </a:ext>
                </a:extLst>
              </p:cNvPr>
              <p:cNvGrpSpPr/>
              <p:nvPr/>
            </p:nvGrpSpPr>
            <p:grpSpPr>
              <a:xfrm>
                <a:off x="7618326" y="5431874"/>
                <a:ext cx="765338" cy="496915"/>
                <a:chOff x="7925127" y="5808392"/>
                <a:chExt cx="765338" cy="496915"/>
              </a:xfrm>
            </p:grpSpPr>
            <p:sp>
              <p:nvSpPr>
                <p:cNvPr id="57" name="Rectangle 56">
                  <a:extLst>
                    <a:ext uri="{FF2B5EF4-FFF2-40B4-BE49-F238E27FC236}">
                      <a16:creationId xmlns:a16="http://schemas.microsoft.com/office/drawing/2014/main" id="{62319FD4-F0EE-4B0A-8860-0EAF91B15492}"/>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8" name="Picture 57">
                  <a:extLst>
                    <a:ext uri="{FF2B5EF4-FFF2-40B4-BE49-F238E27FC236}">
                      <a16:creationId xmlns:a16="http://schemas.microsoft.com/office/drawing/2014/main" id="{192B857A-9AC3-4EF4-A337-7D9B24DB2A8B}"/>
                    </a:ext>
                  </a:extLst>
                </p:cNvPr>
                <p:cNvPicPr>
                  <a:picLocks noChangeAspect="1"/>
                </p:cNvPicPr>
                <p:nvPr/>
              </p:nvPicPr>
              <p:blipFill>
                <a:blip r:embed="rId3"/>
                <a:srcRect/>
                <a:stretch/>
              </p:blipFill>
              <p:spPr>
                <a:xfrm>
                  <a:off x="8170298" y="5808392"/>
                  <a:ext cx="274997" cy="274997"/>
                </a:xfrm>
                <a:prstGeom prst="rect">
                  <a:avLst/>
                </a:prstGeom>
              </p:spPr>
            </p:pic>
          </p:grpSp>
          <p:grpSp>
            <p:nvGrpSpPr>
              <p:cNvPr id="6" name="Group 5" descr="Edge">
                <a:extLst>
                  <a:ext uri="{FF2B5EF4-FFF2-40B4-BE49-F238E27FC236}">
                    <a16:creationId xmlns:a16="http://schemas.microsoft.com/office/drawing/2014/main" id="{3D87E5B7-7DE9-4E3F-9493-F91AF6E9AB44}"/>
                  </a:ext>
                </a:extLst>
              </p:cNvPr>
              <p:cNvGrpSpPr/>
              <p:nvPr/>
            </p:nvGrpSpPr>
            <p:grpSpPr>
              <a:xfrm>
                <a:off x="9032903" y="5428291"/>
                <a:ext cx="347852" cy="500498"/>
                <a:chOff x="9264400" y="5792951"/>
                <a:chExt cx="347852" cy="500498"/>
              </a:xfrm>
            </p:grpSpPr>
            <p:sp>
              <p:nvSpPr>
                <p:cNvPr id="60" name="Rectangle 59">
                  <a:extLst>
                    <a:ext uri="{FF2B5EF4-FFF2-40B4-BE49-F238E27FC236}">
                      <a16:creationId xmlns:a16="http://schemas.microsoft.com/office/drawing/2014/main" id="{A4EA0027-7F58-40E4-818A-7F30C3E6AF5E}"/>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61" name="Group 60" descr="factory, manufacturing">
                  <a:extLst>
                    <a:ext uri="{FF2B5EF4-FFF2-40B4-BE49-F238E27FC236}">
                      <a16:creationId xmlns:a16="http://schemas.microsoft.com/office/drawing/2014/main" id="{E3810441-5809-49BF-9F99-9CB1B3C3D99F}"/>
                    </a:ext>
                  </a:extLst>
                </p:cNvPr>
                <p:cNvGrpSpPr/>
                <p:nvPr/>
              </p:nvGrpSpPr>
              <p:grpSpPr>
                <a:xfrm>
                  <a:off x="9274428" y="5792951"/>
                  <a:ext cx="327797" cy="229616"/>
                  <a:chOff x="4298951" y="1169989"/>
                  <a:chExt cx="328613" cy="230188"/>
                </a:xfrm>
              </p:grpSpPr>
              <p:sp>
                <p:nvSpPr>
                  <p:cNvPr id="62" name="Rectangle 61">
                    <a:extLst>
                      <a:ext uri="{FF2B5EF4-FFF2-40B4-BE49-F238E27FC236}">
                        <a16:creationId xmlns:a16="http://schemas.microsoft.com/office/drawing/2014/main" id="{D2D615D1-7D77-4441-8B68-E63CFFCDD614}"/>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9ED42341-701A-4B78-BA82-0C0B04343E70}"/>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1CE0204-4626-4057-976B-B7F8DF796595}"/>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1DB1D69B-3D5F-4FFE-9D7F-9A21F4FCB625}"/>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4803BD6B-C7FD-4501-8408-C1FB39C585B7}"/>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cxnSp>
        <p:nvCxnSpPr>
          <p:cNvPr id="9" name="Straight Connector 8">
            <a:extLst>
              <a:ext uri="{FF2B5EF4-FFF2-40B4-BE49-F238E27FC236}">
                <a16:creationId xmlns:a16="http://schemas.microsoft.com/office/drawing/2014/main" id="{08369979-2085-4425-B6C5-52C323A26721}"/>
              </a:ext>
              <a:ext uri="{C183D7F6-B498-43B3-948B-1728B52AA6E4}">
                <adec:decorative xmlns:adec="http://schemas.microsoft.com/office/drawing/2017/decorative" val="1"/>
              </a:ext>
            </a:extLst>
          </p:cNvPr>
          <p:cNvCxnSpPr>
            <a:cxnSpLocks/>
          </p:cNvCxnSpPr>
          <p:nvPr/>
        </p:nvCxnSpPr>
        <p:spPr>
          <a:xfrm>
            <a:off x="8258779" y="2871218"/>
            <a:ext cx="0" cy="447122"/>
          </a:xfrm>
          <a:prstGeom prst="line">
            <a:avLst/>
          </a:prstGeom>
          <a:noFill/>
          <a:ln w="19050" cap="flat" cmpd="sng" algn="ctr">
            <a:solidFill>
              <a:srgbClr val="50E6FF"/>
            </a:solidFill>
            <a:prstDash val="solid"/>
            <a:headEnd type="arrow"/>
            <a:tailEnd type="none"/>
          </a:ln>
          <a:effectLst/>
        </p:spPr>
      </p:cxnSp>
      <p:pic>
        <p:nvPicPr>
          <p:cNvPr id="73" name="Graphic 72" descr="Azure Arc logo">
            <a:extLst>
              <a:ext uri="{FF2B5EF4-FFF2-40B4-BE49-F238E27FC236}">
                <a16:creationId xmlns:a16="http://schemas.microsoft.com/office/drawing/2014/main" id="{DCFE43F5-E2DE-4405-9293-767AFD7F3B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79695" y="3384308"/>
            <a:ext cx="588737" cy="588737"/>
          </a:xfrm>
          <a:prstGeom prst="rect">
            <a:avLst/>
          </a:prstGeom>
        </p:spPr>
      </p:pic>
      <p:cxnSp>
        <p:nvCxnSpPr>
          <p:cNvPr id="74" name="Straight Connector 73">
            <a:extLst>
              <a:ext uri="{FF2B5EF4-FFF2-40B4-BE49-F238E27FC236}">
                <a16:creationId xmlns:a16="http://schemas.microsoft.com/office/drawing/2014/main" id="{AA16E116-7973-4DB5-834D-31F48A97E19E}"/>
              </a:ext>
              <a:ext uri="{C183D7F6-B498-43B3-948B-1728B52AA6E4}">
                <adec:decorative xmlns:adec="http://schemas.microsoft.com/office/drawing/2017/decorative" val="1"/>
              </a:ext>
            </a:extLst>
          </p:cNvPr>
          <p:cNvCxnSpPr>
            <a:cxnSpLocks/>
          </p:cNvCxnSpPr>
          <p:nvPr/>
        </p:nvCxnSpPr>
        <p:spPr>
          <a:xfrm flipV="1">
            <a:off x="7918644" y="2871218"/>
            <a:ext cx="0" cy="463527"/>
          </a:xfrm>
          <a:prstGeom prst="line">
            <a:avLst/>
          </a:prstGeom>
          <a:noFill/>
          <a:ln w="19050" cap="flat" cmpd="sng" algn="ctr">
            <a:solidFill>
              <a:schemeClr val="accent1"/>
            </a:solidFill>
            <a:prstDash val="solid"/>
            <a:headEnd type="arrow"/>
            <a:tailEnd type="none"/>
          </a:ln>
          <a:effectLst/>
        </p:spPr>
      </p:cxnSp>
      <p:sp>
        <p:nvSpPr>
          <p:cNvPr id="77" name="TextBox 76">
            <a:extLst>
              <a:ext uri="{FF2B5EF4-FFF2-40B4-BE49-F238E27FC236}">
                <a16:creationId xmlns:a16="http://schemas.microsoft.com/office/drawing/2014/main" id="{759C7C9D-D201-4961-B7BB-42535B763590}"/>
              </a:ext>
            </a:extLst>
          </p:cNvPr>
          <p:cNvSpPr txBox="1"/>
          <p:nvPr/>
        </p:nvSpPr>
        <p:spPr>
          <a:xfrm>
            <a:off x="7642694" y="397304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cxnSp>
        <p:nvCxnSpPr>
          <p:cNvPr id="7" name="Curved Connector 170">
            <a:extLst>
              <a:ext uri="{FF2B5EF4-FFF2-40B4-BE49-F238E27FC236}">
                <a16:creationId xmlns:a16="http://schemas.microsoft.com/office/drawing/2014/main" id="{698A2B09-22F6-4B47-92B3-ABE9EFE648B3}"/>
              </a:ext>
              <a:ext uri="{C183D7F6-B498-43B3-948B-1728B52AA6E4}">
                <adec:decorative xmlns:adec="http://schemas.microsoft.com/office/drawing/2017/decorative" val="1"/>
              </a:ext>
            </a:extLst>
          </p:cNvPr>
          <p:cNvCxnSpPr>
            <a:cxnSpLocks/>
          </p:cNvCxnSpPr>
          <p:nvPr/>
        </p:nvCxnSpPr>
        <p:spPr>
          <a:xfrm rot="10800000" flipV="1">
            <a:off x="7086950" y="3802369"/>
            <a:ext cx="504892" cy="328727"/>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Curved Connector 171">
            <a:extLst>
              <a:ext uri="{FF2B5EF4-FFF2-40B4-BE49-F238E27FC236}">
                <a16:creationId xmlns:a16="http://schemas.microsoft.com/office/drawing/2014/main" id="{D0A8D74F-9234-4B42-B5A4-1772444E9F41}"/>
              </a:ext>
              <a:ext uri="{C183D7F6-B498-43B3-948B-1728B52AA6E4}">
                <adec:decorative xmlns:adec="http://schemas.microsoft.com/office/drawing/2017/decorative" val="1"/>
              </a:ext>
            </a:extLst>
          </p:cNvPr>
          <p:cNvCxnSpPr>
            <a:cxnSpLocks/>
          </p:cNvCxnSpPr>
          <p:nvPr/>
        </p:nvCxnSpPr>
        <p:spPr>
          <a:xfrm>
            <a:off x="8505430" y="3782816"/>
            <a:ext cx="510343" cy="328728"/>
          </a:xfrm>
          <a:prstGeom prst="curvedConnector2">
            <a:avLst/>
          </a:prstGeom>
          <a:ln w="19050">
            <a:solidFill>
              <a:srgbClr val="50E6FF"/>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descr="Azure Arc enabled">
            <a:extLst>
              <a:ext uri="{FF2B5EF4-FFF2-40B4-BE49-F238E27FC236}">
                <a16:creationId xmlns:a16="http://schemas.microsoft.com/office/drawing/2014/main" id="{10195A68-277D-4249-9F43-686FADA67E8A}"/>
              </a:ext>
            </a:extLst>
          </p:cNvPr>
          <p:cNvGrpSpPr/>
          <p:nvPr/>
        </p:nvGrpSpPr>
        <p:grpSpPr>
          <a:xfrm>
            <a:off x="6473479" y="4444974"/>
            <a:ext cx="3055032" cy="372484"/>
            <a:chOff x="2119687" y="4792002"/>
            <a:chExt cx="3055032" cy="372484"/>
          </a:xfrm>
        </p:grpSpPr>
        <p:pic>
          <p:nvPicPr>
            <p:cNvPr id="13" name="Graphic 12">
              <a:extLst>
                <a:ext uri="{FF2B5EF4-FFF2-40B4-BE49-F238E27FC236}">
                  <a16:creationId xmlns:a16="http://schemas.microsoft.com/office/drawing/2014/main" id="{C75CCEDC-95FC-4A9E-BAF9-03B9133D5C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19687" y="4792002"/>
              <a:ext cx="365760" cy="365760"/>
            </a:xfrm>
            <a:prstGeom prst="rect">
              <a:avLst/>
            </a:prstGeom>
          </p:spPr>
        </p:pic>
        <p:pic>
          <p:nvPicPr>
            <p:cNvPr id="14" name="Graphic 13">
              <a:extLst>
                <a:ext uri="{FF2B5EF4-FFF2-40B4-BE49-F238E27FC236}">
                  <a16:creationId xmlns:a16="http://schemas.microsoft.com/office/drawing/2014/main" id="{19515CED-B342-4C2E-B18E-6D125E10EE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39967" y="4792002"/>
              <a:ext cx="365760" cy="365760"/>
            </a:xfrm>
            <a:prstGeom prst="rect">
              <a:avLst/>
            </a:prstGeom>
          </p:spPr>
        </p:pic>
        <p:pic>
          <p:nvPicPr>
            <p:cNvPr id="15" name="Graphic 14">
              <a:extLst>
                <a:ext uri="{FF2B5EF4-FFF2-40B4-BE49-F238E27FC236}">
                  <a16:creationId xmlns:a16="http://schemas.microsoft.com/office/drawing/2014/main" id="{0AF4A84D-5FD7-42FA-8A28-0B5AE183B7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89162" y="4794901"/>
              <a:ext cx="365760" cy="365760"/>
            </a:xfrm>
            <a:prstGeom prst="rect">
              <a:avLst/>
            </a:prstGeom>
          </p:spPr>
        </p:pic>
        <p:pic>
          <p:nvPicPr>
            <p:cNvPr id="16" name="Graphic 15">
              <a:extLst>
                <a:ext uri="{FF2B5EF4-FFF2-40B4-BE49-F238E27FC236}">
                  <a16:creationId xmlns:a16="http://schemas.microsoft.com/office/drawing/2014/main" id="{39C63621-C0B6-4106-83D4-62E2C7DA27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63232" y="4798726"/>
              <a:ext cx="365760" cy="365760"/>
            </a:xfrm>
            <a:prstGeom prst="rect">
              <a:avLst/>
            </a:prstGeom>
          </p:spPr>
        </p:pic>
        <p:pic>
          <p:nvPicPr>
            <p:cNvPr id="17" name="Graphic 16">
              <a:extLst>
                <a:ext uri="{FF2B5EF4-FFF2-40B4-BE49-F238E27FC236}">
                  <a16:creationId xmlns:a16="http://schemas.microsoft.com/office/drawing/2014/main" id="{934317FA-9FD8-43BE-885C-34687EC250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08959" y="4792002"/>
              <a:ext cx="365760" cy="365760"/>
            </a:xfrm>
            <a:prstGeom prst="rect">
              <a:avLst/>
            </a:prstGeom>
          </p:spPr>
        </p:pic>
        <p:pic>
          <p:nvPicPr>
            <p:cNvPr id="18" name="Graphic 17">
              <a:extLst>
                <a:ext uri="{FF2B5EF4-FFF2-40B4-BE49-F238E27FC236}">
                  <a16:creationId xmlns:a16="http://schemas.microsoft.com/office/drawing/2014/main" id="{3F98A22F-BB64-4348-9678-970137E0D1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1622" y="4792002"/>
              <a:ext cx="365760" cy="365760"/>
            </a:xfrm>
            <a:prstGeom prst="rect">
              <a:avLst/>
            </a:prstGeom>
          </p:spPr>
        </p:pic>
        <p:pic>
          <p:nvPicPr>
            <p:cNvPr id="19" name="Graphic 18">
              <a:extLst>
                <a:ext uri="{FF2B5EF4-FFF2-40B4-BE49-F238E27FC236}">
                  <a16:creationId xmlns:a16="http://schemas.microsoft.com/office/drawing/2014/main" id="{DCBBDF2C-5D73-484B-873A-27E15FEE7B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12427" y="4792002"/>
              <a:ext cx="365760" cy="365760"/>
            </a:xfrm>
            <a:prstGeom prst="rect">
              <a:avLst/>
            </a:prstGeom>
          </p:spPr>
        </p:pic>
      </p:grpSp>
      <p:sp>
        <p:nvSpPr>
          <p:cNvPr id="4"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endParaRPr lang="en-US"/>
          </a:p>
        </p:txBody>
      </p:sp>
      <p:grpSp>
        <p:nvGrpSpPr>
          <p:cNvPr id="119" name="Group 118">
            <a:extLst>
              <a:ext uri="{FF2B5EF4-FFF2-40B4-BE49-F238E27FC236}">
                <a16:creationId xmlns:a16="http://schemas.microsoft.com/office/drawing/2014/main" id="{0B6DF372-D009-D84F-9DD4-EA472A2B74F7}"/>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16">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spTree>
    <p:extLst>
      <p:ext uri="{BB962C8B-B14F-4D97-AF65-F5344CB8AC3E}">
        <p14:creationId xmlns:p14="http://schemas.microsoft.com/office/powerpoint/2010/main" val="3620452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56D1-3F5B-4A5F-A757-BCEDA0263E8F}"/>
              </a:ext>
            </a:extLst>
          </p:cNvPr>
          <p:cNvSpPr>
            <a:spLocks noGrp="1"/>
          </p:cNvSpPr>
          <p:nvPr>
            <p:ph type="title"/>
          </p:nvPr>
        </p:nvSpPr>
        <p:spPr/>
        <p:txBody>
          <a:bodyPr/>
          <a:lstStyle/>
          <a:p>
            <a:r>
              <a:rPr lang="en-US">
                <a:solidFill>
                  <a:schemeClr val="tx1"/>
                </a:solidFill>
              </a:rPr>
              <a:t>Azure Arc Architecture</a:t>
            </a:r>
          </a:p>
        </p:txBody>
      </p:sp>
      <p:sp>
        <p:nvSpPr>
          <p:cNvPr id="77" name="Rectangle 76">
            <a:extLst>
              <a:ext uri="{FF2B5EF4-FFF2-40B4-BE49-F238E27FC236}">
                <a16:creationId xmlns:a16="http://schemas.microsoft.com/office/drawing/2014/main" id="{28250B10-4A5D-48EB-B30A-BA019FB7C6F5}"/>
              </a:ext>
            </a:extLst>
          </p:cNvPr>
          <p:cNvSpPr/>
          <p:nvPr/>
        </p:nvSpPr>
        <p:spPr>
          <a:xfrm>
            <a:off x="606466" y="6431858"/>
            <a:ext cx="1843188" cy="1538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t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Azure Arc Components</a:t>
            </a:r>
          </a:p>
        </p:txBody>
      </p:sp>
      <p:sp>
        <p:nvSpPr>
          <p:cNvPr id="172" name="Rectangle 171">
            <a:extLst>
              <a:ext uri="{FF2B5EF4-FFF2-40B4-BE49-F238E27FC236}">
                <a16:creationId xmlns:a16="http://schemas.microsoft.com/office/drawing/2014/main" id="{750FBACC-5F4F-4573-853E-0C93F98723C3}"/>
              </a:ext>
              <a:ext uri="{C183D7F6-B498-43B3-948B-1728B52AA6E4}">
                <adec:decorative xmlns:adec="http://schemas.microsoft.com/office/drawing/2017/decorative" val="1"/>
              </a:ext>
            </a:extLst>
          </p:cNvPr>
          <p:cNvSpPr/>
          <p:nvPr/>
        </p:nvSpPr>
        <p:spPr>
          <a:xfrm>
            <a:off x="403900" y="6407520"/>
            <a:ext cx="202566" cy="202566"/>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grpSp>
        <p:nvGrpSpPr>
          <p:cNvPr id="60" name="Group 59" descr="Azure Arc architecture diagram">
            <a:extLst>
              <a:ext uri="{FF2B5EF4-FFF2-40B4-BE49-F238E27FC236}">
                <a16:creationId xmlns:a16="http://schemas.microsoft.com/office/drawing/2014/main" id="{3EC7A567-1431-49C7-8516-BD59D92E10D4}"/>
              </a:ext>
            </a:extLst>
          </p:cNvPr>
          <p:cNvGrpSpPr/>
          <p:nvPr/>
        </p:nvGrpSpPr>
        <p:grpSpPr>
          <a:xfrm>
            <a:off x="403900" y="1244841"/>
            <a:ext cx="11384200" cy="4832351"/>
            <a:chOff x="225188" y="1436688"/>
            <a:chExt cx="11384200" cy="4832351"/>
          </a:xfrm>
        </p:grpSpPr>
        <p:sp>
          <p:nvSpPr>
            <p:cNvPr id="69" name="TextBox 68">
              <a:extLst>
                <a:ext uri="{FF2B5EF4-FFF2-40B4-BE49-F238E27FC236}">
                  <a16:creationId xmlns:a16="http://schemas.microsoft.com/office/drawing/2014/main" id="{F6512433-254A-4ADA-9EFF-28CDBD668EAD}"/>
                </a:ext>
              </a:extLst>
            </p:cNvPr>
            <p:cNvSpPr txBox="1"/>
            <p:nvPr/>
          </p:nvSpPr>
          <p:spPr>
            <a:xfrm>
              <a:off x="9378111" y="1436689"/>
              <a:ext cx="2231277"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Resource specific tools</a:t>
              </a:r>
            </a:p>
          </p:txBody>
        </p:sp>
        <p:sp>
          <p:nvSpPr>
            <p:cNvPr id="70" name="TextBox 69">
              <a:extLst>
                <a:ext uri="{FF2B5EF4-FFF2-40B4-BE49-F238E27FC236}">
                  <a16:creationId xmlns:a16="http://schemas.microsoft.com/office/drawing/2014/main" id="{2CA879CA-2505-447B-BC0A-730B43F88A49}"/>
                </a:ext>
              </a:extLst>
            </p:cNvPr>
            <p:cNvSpPr txBox="1"/>
            <p:nvPr/>
          </p:nvSpPr>
          <p:spPr>
            <a:xfrm>
              <a:off x="225188" y="1436688"/>
              <a:ext cx="5013175"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p:txBody>
        </p:sp>
        <p:sp>
          <p:nvSpPr>
            <p:cNvPr id="71" name="Rectangle 70">
              <a:extLst>
                <a:ext uri="{FF2B5EF4-FFF2-40B4-BE49-F238E27FC236}">
                  <a16:creationId xmlns:a16="http://schemas.microsoft.com/office/drawing/2014/main" id="{C253915D-EF11-4F01-8D75-88B8CF5FFDC4}"/>
                </a:ext>
              </a:extLst>
            </p:cNvPr>
            <p:cNvSpPr/>
            <p:nvPr/>
          </p:nvSpPr>
          <p:spPr>
            <a:xfrm>
              <a:off x="1942638" y="1963793"/>
              <a:ext cx="1627175" cy="40602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Resource Manager (ARM)</a:t>
              </a:r>
            </a:p>
          </p:txBody>
        </p:sp>
        <p:sp>
          <p:nvSpPr>
            <p:cNvPr id="72" name="TextBox 71">
              <a:extLst>
                <a:ext uri="{FF2B5EF4-FFF2-40B4-BE49-F238E27FC236}">
                  <a16:creationId xmlns:a16="http://schemas.microsoft.com/office/drawing/2014/main" id="{ECAE01A9-2792-4B22-9F81-AADD7672A2C5}"/>
                </a:ext>
              </a:extLst>
            </p:cNvPr>
            <p:cNvSpPr txBox="1"/>
            <p:nvPr/>
          </p:nvSpPr>
          <p:spPr>
            <a:xfrm>
              <a:off x="303239" y="1969103"/>
              <a:ext cx="1440771" cy="155478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Management Interfaces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effectLst/>
                <a:uLnTx/>
                <a:uFillTx/>
                <a:latin typeface="Segoe UI Semibold"/>
                <a:ea typeface="+mn-ea"/>
                <a:cs typeface="Segoe UI" pitchFamily="34" charset="0"/>
              </a:endParaRPr>
            </a:p>
          </p:txBody>
        </p:sp>
        <p:grpSp>
          <p:nvGrpSpPr>
            <p:cNvPr id="12" name="Group 11">
              <a:extLst>
                <a:ext uri="{FF2B5EF4-FFF2-40B4-BE49-F238E27FC236}">
                  <a16:creationId xmlns:a16="http://schemas.microsoft.com/office/drawing/2014/main" id="{AC567668-0CE2-49B1-98AF-66D7CE346D92}"/>
                </a:ext>
              </a:extLst>
            </p:cNvPr>
            <p:cNvGrpSpPr/>
            <p:nvPr/>
          </p:nvGrpSpPr>
          <p:grpSpPr>
            <a:xfrm>
              <a:off x="383330" y="2613249"/>
              <a:ext cx="1280160" cy="842278"/>
              <a:chOff x="383544" y="2613249"/>
              <a:chExt cx="1280160" cy="842278"/>
            </a:xfrm>
          </p:grpSpPr>
          <p:sp>
            <p:nvSpPr>
              <p:cNvPr id="74" name="TextBox 73">
                <a:extLst>
                  <a:ext uri="{FF2B5EF4-FFF2-40B4-BE49-F238E27FC236}">
                    <a16:creationId xmlns:a16="http://schemas.microsoft.com/office/drawing/2014/main" id="{38567B8F-63A7-40D8-AD4E-F4E72E2F613F}"/>
                  </a:ext>
                </a:extLst>
              </p:cNvPr>
              <p:cNvSpPr txBox="1"/>
              <p:nvPr/>
            </p:nvSpPr>
            <p:spPr>
              <a:xfrm>
                <a:off x="383544" y="2613249"/>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Portal</a:t>
                </a:r>
              </a:p>
            </p:txBody>
          </p:sp>
          <p:sp>
            <p:nvSpPr>
              <p:cNvPr id="75" name="TextBox 74">
                <a:extLst>
                  <a:ext uri="{FF2B5EF4-FFF2-40B4-BE49-F238E27FC236}">
                    <a16:creationId xmlns:a16="http://schemas.microsoft.com/office/drawing/2014/main" id="{E1B5BF7A-9A87-4DAD-8089-1F7F0506D208}"/>
                  </a:ext>
                </a:extLst>
              </p:cNvPr>
              <p:cNvSpPr txBox="1"/>
              <p:nvPr/>
            </p:nvSpPr>
            <p:spPr>
              <a:xfrm>
                <a:off x="383544" y="2918972"/>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sp>
            <p:nvSpPr>
              <p:cNvPr id="76" name="TextBox 75">
                <a:extLst>
                  <a:ext uri="{FF2B5EF4-FFF2-40B4-BE49-F238E27FC236}">
                    <a16:creationId xmlns:a16="http://schemas.microsoft.com/office/drawing/2014/main" id="{442DC4A1-808B-4BD7-A981-C5DE5A4BFF9F}"/>
                  </a:ext>
                </a:extLst>
              </p:cNvPr>
              <p:cNvSpPr txBox="1"/>
              <p:nvPr/>
            </p:nvSpPr>
            <p:spPr>
              <a:xfrm>
                <a:off x="383544" y="3224695"/>
                <a:ext cx="1280160" cy="2308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50E6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SDK</a:t>
                </a:r>
              </a:p>
            </p:txBody>
          </p:sp>
        </p:grpSp>
        <p:grpSp>
          <p:nvGrpSpPr>
            <p:cNvPr id="4" name="Group 3">
              <a:extLst>
                <a:ext uri="{FF2B5EF4-FFF2-40B4-BE49-F238E27FC236}">
                  <a16:creationId xmlns:a16="http://schemas.microsoft.com/office/drawing/2014/main" id="{540C2EB8-E1D2-4DE2-BF37-0B3C0C7C5244}"/>
                </a:ext>
              </a:extLst>
            </p:cNvPr>
            <p:cNvGrpSpPr/>
            <p:nvPr/>
          </p:nvGrpSpPr>
          <p:grpSpPr>
            <a:xfrm>
              <a:off x="2259205" y="2613249"/>
              <a:ext cx="985497" cy="2970868"/>
              <a:chOff x="2532668" y="2671315"/>
              <a:chExt cx="985497" cy="2970868"/>
            </a:xfrm>
          </p:grpSpPr>
          <p:sp>
            <p:nvSpPr>
              <p:cNvPr id="80" name="Rectangle 79">
                <a:extLst>
                  <a:ext uri="{FF2B5EF4-FFF2-40B4-BE49-F238E27FC236}">
                    <a16:creationId xmlns:a16="http://schemas.microsoft.com/office/drawing/2014/main" id="{B1E63C44-A0EE-4E4C-A7FE-0A20D665B413}"/>
                  </a:ext>
                </a:extLst>
              </p:cNvPr>
              <p:cNvSpPr/>
              <p:nvPr/>
            </p:nvSpPr>
            <p:spPr>
              <a:xfrm>
                <a:off x="2532669" y="267131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Identity</a:t>
                </a:r>
              </a:p>
            </p:txBody>
          </p:sp>
          <p:sp>
            <p:nvSpPr>
              <p:cNvPr id="81" name="Rectangle 80">
                <a:extLst>
                  <a:ext uri="{FF2B5EF4-FFF2-40B4-BE49-F238E27FC236}">
                    <a16:creationId xmlns:a16="http://schemas.microsoft.com/office/drawing/2014/main" id="{1CDCC0BF-9B1B-4965-8235-1A1A4A1280F2}"/>
                  </a:ext>
                </a:extLst>
              </p:cNvPr>
              <p:cNvSpPr/>
              <p:nvPr/>
            </p:nvSpPr>
            <p:spPr>
              <a:xfrm>
                <a:off x="2532669" y="3200305"/>
                <a:ext cx="985496"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RBAC</a:t>
                </a:r>
              </a:p>
            </p:txBody>
          </p:sp>
          <p:sp>
            <p:nvSpPr>
              <p:cNvPr id="82" name="Rectangle 81">
                <a:extLst>
                  <a:ext uri="{FF2B5EF4-FFF2-40B4-BE49-F238E27FC236}">
                    <a16:creationId xmlns:a16="http://schemas.microsoft.com/office/drawing/2014/main" id="{389F16DF-2E20-4F1D-85B8-9DD83A7EFE4F}"/>
                  </a:ext>
                </a:extLst>
              </p:cNvPr>
              <p:cNvSpPr/>
              <p:nvPr/>
            </p:nvSpPr>
            <p:spPr>
              <a:xfrm>
                <a:off x="2532669" y="3729295"/>
                <a:ext cx="985496" cy="3259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Policy</a:t>
                </a:r>
              </a:p>
            </p:txBody>
          </p:sp>
          <p:sp>
            <p:nvSpPr>
              <p:cNvPr id="83" name="Rectangle 82">
                <a:extLst>
                  <a:ext uri="{FF2B5EF4-FFF2-40B4-BE49-F238E27FC236}">
                    <a16:creationId xmlns:a16="http://schemas.microsoft.com/office/drawing/2014/main" id="{C9C80D61-6E92-4DAC-A867-3843B6D0661E}"/>
                  </a:ext>
                </a:extLst>
              </p:cNvPr>
              <p:cNvSpPr/>
              <p:nvPr/>
            </p:nvSpPr>
            <p:spPr>
              <a:xfrm>
                <a:off x="2532669" y="424853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Index</a:t>
                </a:r>
              </a:p>
            </p:txBody>
          </p:sp>
          <p:sp>
            <p:nvSpPr>
              <p:cNvPr id="84" name="Rectangle 83">
                <a:extLst>
                  <a:ext uri="{FF2B5EF4-FFF2-40B4-BE49-F238E27FC236}">
                    <a16:creationId xmlns:a16="http://schemas.microsoft.com/office/drawing/2014/main" id="{66FF176D-B63C-4490-B17C-3EA369C71752}"/>
                  </a:ext>
                </a:extLst>
              </p:cNvPr>
              <p:cNvSpPr/>
              <p:nvPr/>
            </p:nvSpPr>
            <p:spPr>
              <a:xfrm>
                <a:off x="2532669" y="4777524"/>
                <a:ext cx="985495"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Groups</a:t>
                </a:r>
              </a:p>
            </p:txBody>
          </p:sp>
          <p:sp>
            <p:nvSpPr>
              <p:cNvPr id="85" name="Rectangle 84">
                <a:extLst>
                  <a:ext uri="{FF2B5EF4-FFF2-40B4-BE49-F238E27FC236}">
                    <a16:creationId xmlns:a16="http://schemas.microsoft.com/office/drawing/2014/main" id="{15DCB3B5-293F-443C-833A-768A731BF43C}"/>
                  </a:ext>
                </a:extLst>
              </p:cNvPr>
              <p:cNvSpPr/>
              <p:nvPr/>
            </p:nvSpPr>
            <p:spPr>
              <a:xfrm>
                <a:off x="2532668" y="5306515"/>
                <a:ext cx="985494"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Etc.</a:t>
                </a:r>
              </a:p>
            </p:txBody>
          </p:sp>
        </p:grpSp>
        <p:sp>
          <p:nvSpPr>
            <p:cNvPr id="87" name="Rectangle 86">
              <a:extLst>
                <a:ext uri="{FF2B5EF4-FFF2-40B4-BE49-F238E27FC236}">
                  <a16:creationId xmlns:a16="http://schemas.microsoft.com/office/drawing/2014/main" id="{BDA3315C-DCBC-4C3B-9C78-C3D1926F7235}"/>
                </a:ext>
              </a:extLst>
            </p:cNvPr>
            <p:cNvSpPr/>
            <p:nvPr/>
          </p:nvSpPr>
          <p:spPr>
            <a:xfrm>
              <a:off x="3674775" y="2445165"/>
              <a:ext cx="1504498" cy="536123"/>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Resource Provider (RP)</a:t>
              </a:r>
            </a:p>
          </p:txBody>
        </p:sp>
        <p:sp>
          <p:nvSpPr>
            <p:cNvPr id="88" name="Rectangle 87">
              <a:extLst>
                <a:ext uri="{FF2B5EF4-FFF2-40B4-BE49-F238E27FC236}">
                  <a16:creationId xmlns:a16="http://schemas.microsoft.com/office/drawing/2014/main" id="{BEF9F841-046A-4AEF-9AE2-BC35723DECB8}"/>
                </a:ext>
              </a:extLst>
            </p:cNvPr>
            <p:cNvSpPr/>
            <p:nvPr/>
          </p:nvSpPr>
          <p:spPr>
            <a:xfrm>
              <a:off x="3672644" y="3161985"/>
              <a:ext cx="1508760" cy="53949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Container Registry</a:t>
              </a:r>
            </a:p>
          </p:txBody>
        </p:sp>
        <p:sp>
          <p:nvSpPr>
            <p:cNvPr id="89" name="Rectangle 88">
              <a:extLst>
                <a:ext uri="{FF2B5EF4-FFF2-40B4-BE49-F238E27FC236}">
                  <a16:creationId xmlns:a16="http://schemas.microsoft.com/office/drawing/2014/main" id="{F81E2E07-0336-4235-9987-1E19560906D1}"/>
                </a:ext>
              </a:extLst>
            </p:cNvPr>
            <p:cNvSpPr/>
            <p:nvPr/>
          </p:nvSpPr>
          <p:spPr>
            <a:xfrm>
              <a:off x="3672644" y="3886883"/>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Resource Provider (RP)</a:t>
              </a:r>
            </a:p>
          </p:txBody>
        </p:sp>
        <p:sp>
          <p:nvSpPr>
            <p:cNvPr id="90" name="Rectangle 89">
              <a:extLst>
                <a:ext uri="{FF2B5EF4-FFF2-40B4-BE49-F238E27FC236}">
                  <a16:creationId xmlns:a16="http://schemas.microsoft.com/office/drawing/2014/main" id="{2DD62BE5-107D-48A7-AC56-B9688538754E}"/>
                </a:ext>
              </a:extLst>
            </p:cNvPr>
            <p:cNvSpPr/>
            <p:nvPr/>
          </p:nvSpPr>
          <p:spPr>
            <a:xfrm>
              <a:off x="3672644" y="4678522"/>
              <a:ext cx="1508760" cy="53949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Resource Provider (RP)</a:t>
              </a:r>
            </a:p>
          </p:txBody>
        </p:sp>
        <p:sp>
          <p:nvSpPr>
            <p:cNvPr id="91" name="TextBox 90">
              <a:extLst>
                <a:ext uri="{FF2B5EF4-FFF2-40B4-BE49-F238E27FC236}">
                  <a16:creationId xmlns:a16="http://schemas.microsoft.com/office/drawing/2014/main" id="{52FB7B8C-07D1-43A7-B28F-64BCA92A8EC3}"/>
                </a:ext>
              </a:extLst>
            </p:cNvPr>
            <p:cNvSpPr txBox="1"/>
            <p:nvPr/>
          </p:nvSpPr>
          <p:spPr>
            <a:xfrm>
              <a:off x="5607056" y="1436688"/>
              <a:ext cx="3402361" cy="483235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Customer locations (on-premises/clouds)</a:t>
              </a:r>
            </a:p>
          </p:txBody>
        </p:sp>
        <p:sp>
          <p:nvSpPr>
            <p:cNvPr id="92" name="Rectangle 91">
              <a:extLst>
                <a:ext uri="{FF2B5EF4-FFF2-40B4-BE49-F238E27FC236}">
                  <a16:creationId xmlns:a16="http://schemas.microsoft.com/office/drawing/2014/main" id="{CA3BB9E5-08F0-493C-BC28-B041CEED9A48}"/>
                </a:ext>
              </a:extLst>
            </p:cNvPr>
            <p:cNvSpPr/>
            <p:nvPr/>
          </p:nvSpPr>
          <p:spPr>
            <a:xfrm>
              <a:off x="6237715" y="1969103"/>
              <a:ext cx="2300996" cy="98591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93" name="Rectangle 92">
              <a:extLst>
                <a:ext uri="{FF2B5EF4-FFF2-40B4-BE49-F238E27FC236}">
                  <a16:creationId xmlns:a16="http://schemas.microsoft.com/office/drawing/2014/main" id="{92BFF0D3-FFDB-4315-9225-DE1FA9F515CB}"/>
                </a:ext>
              </a:extLst>
            </p:cNvPr>
            <p:cNvSpPr/>
            <p:nvPr/>
          </p:nvSpPr>
          <p:spPr>
            <a:xfrm>
              <a:off x="6581489" y="2014934"/>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data services</a:t>
              </a:r>
            </a:p>
          </p:txBody>
        </p:sp>
        <p:sp>
          <p:nvSpPr>
            <p:cNvPr id="96" name="Rectangle 95">
              <a:extLst>
                <a:ext uri="{FF2B5EF4-FFF2-40B4-BE49-F238E27FC236}">
                  <a16:creationId xmlns:a16="http://schemas.microsoft.com/office/drawing/2014/main" id="{25A034B5-78EF-4A7B-B357-53D31C0D47A4}"/>
                </a:ext>
              </a:extLst>
            </p:cNvPr>
            <p:cNvSpPr/>
            <p:nvPr/>
          </p:nvSpPr>
          <p:spPr>
            <a:xfrm>
              <a:off x="6237715" y="3034491"/>
              <a:ext cx="2300996" cy="191879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Kubernetes Cluster</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02" name="Rectangle 101">
              <a:extLst>
                <a:ext uri="{FF2B5EF4-FFF2-40B4-BE49-F238E27FC236}">
                  <a16:creationId xmlns:a16="http://schemas.microsoft.com/office/drawing/2014/main" id="{82527F8A-D847-42A5-9550-DBDB8DB5EE60}"/>
                </a:ext>
              </a:extLst>
            </p:cNvPr>
            <p:cNvSpPr/>
            <p:nvPr/>
          </p:nvSpPr>
          <p:spPr>
            <a:xfrm>
              <a:off x="6454625" y="2373300"/>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Agent</a:t>
              </a:r>
            </a:p>
          </p:txBody>
        </p:sp>
        <p:sp>
          <p:nvSpPr>
            <p:cNvPr id="111" name="Rectangle 110">
              <a:extLst>
                <a:ext uri="{FF2B5EF4-FFF2-40B4-BE49-F238E27FC236}">
                  <a16:creationId xmlns:a16="http://schemas.microsoft.com/office/drawing/2014/main" id="{ACFA9C1F-3E23-4281-B1EE-B75BAA3CE9AC}"/>
                </a:ext>
              </a:extLst>
            </p:cNvPr>
            <p:cNvSpPr/>
            <p:nvPr/>
          </p:nvSpPr>
          <p:spPr>
            <a:xfrm>
              <a:off x="6237715" y="5016546"/>
              <a:ext cx="2300996" cy="101335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114" name="Rectangle 113">
              <a:extLst>
                <a:ext uri="{FF2B5EF4-FFF2-40B4-BE49-F238E27FC236}">
                  <a16:creationId xmlns:a16="http://schemas.microsoft.com/office/drawing/2014/main" id="{911D0842-564C-408E-AE37-A0C3BFF400AB}"/>
                </a:ext>
              </a:extLst>
            </p:cNvPr>
            <p:cNvSpPr/>
            <p:nvPr/>
          </p:nvSpPr>
          <p:spPr>
            <a:xfrm>
              <a:off x="6365646" y="5087735"/>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Servers</a:t>
              </a:r>
            </a:p>
          </p:txBody>
        </p:sp>
        <p:sp>
          <p:nvSpPr>
            <p:cNvPr id="116" name="Rectangle 115">
              <a:extLst>
                <a:ext uri="{FF2B5EF4-FFF2-40B4-BE49-F238E27FC236}">
                  <a16:creationId xmlns:a16="http://schemas.microsoft.com/office/drawing/2014/main" id="{047B5C69-E085-4CFB-AC84-E4EA1AD94BBD}"/>
                </a:ext>
              </a:extLst>
            </p:cNvPr>
            <p:cNvSpPr/>
            <p:nvPr/>
          </p:nvSpPr>
          <p:spPr>
            <a:xfrm>
              <a:off x="7496636" y="5120874"/>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Linux</a:t>
              </a:r>
            </a:p>
          </p:txBody>
        </p:sp>
        <p:sp>
          <p:nvSpPr>
            <p:cNvPr id="121" name="Rectangle 120">
              <a:extLst>
                <a:ext uri="{FF2B5EF4-FFF2-40B4-BE49-F238E27FC236}">
                  <a16:creationId xmlns:a16="http://schemas.microsoft.com/office/drawing/2014/main" id="{C683E312-9D33-4C45-AE8B-4065420C668A}"/>
                </a:ext>
              </a:extLst>
            </p:cNvPr>
            <p:cNvSpPr/>
            <p:nvPr/>
          </p:nvSpPr>
          <p:spPr>
            <a:xfrm>
              <a:off x="7491926" y="5553426"/>
              <a:ext cx="896304" cy="33518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Windows Server</a:t>
              </a:r>
            </a:p>
          </p:txBody>
        </p:sp>
        <p:sp>
          <p:nvSpPr>
            <p:cNvPr id="122" name="Rectangle 121">
              <a:extLst>
                <a:ext uri="{FF2B5EF4-FFF2-40B4-BE49-F238E27FC236}">
                  <a16:creationId xmlns:a16="http://schemas.microsoft.com/office/drawing/2014/main" id="{FDADC825-8596-4E44-9809-46DB4EA381A5}"/>
                </a:ext>
              </a:extLst>
            </p:cNvPr>
            <p:cNvSpPr/>
            <p:nvPr/>
          </p:nvSpPr>
          <p:spPr>
            <a:xfrm>
              <a:off x="6445638" y="5553426"/>
              <a:ext cx="898260" cy="335668"/>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Server Agent</a:t>
              </a:r>
            </a:p>
          </p:txBody>
        </p:sp>
        <p:sp>
          <p:nvSpPr>
            <p:cNvPr id="129" name="Rectangle 128">
              <a:extLst>
                <a:ext uri="{FF2B5EF4-FFF2-40B4-BE49-F238E27FC236}">
                  <a16:creationId xmlns:a16="http://schemas.microsoft.com/office/drawing/2014/main" id="{9E88D9E0-2F56-4D3A-926B-A1D5CE446D72}"/>
                </a:ext>
              </a:extLst>
            </p:cNvPr>
            <p:cNvSpPr/>
            <p:nvPr/>
          </p:nvSpPr>
          <p:spPr>
            <a:xfrm>
              <a:off x="9596296" y="2153441"/>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p:txBody>
        </p:sp>
        <p:grpSp>
          <p:nvGrpSpPr>
            <p:cNvPr id="55" name="Group 54">
              <a:extLst>
                <a:ext uri="{FF2B5EF4-FFF2-40B4-BE49-F238E27FC236}">
                  <a16:creationId xmlns:a16="http://schemas.microsoft.com/office/drawing/2014/main" id="{1FC0005B-4550-40BF-A52D-55E2246EAE0A}"/>
                </a:ext>
              </a:extLst>
            </p:cNvPr>
            <p:cNvGrpSpPr/>
            <p:nvPr/>
          </p:nvGrpSpPr>
          <p:grpSpPr>
            <a:xfrm>
              <a:off x="9596296" y="3039013"/>
              <a:ext cx="1809212" cy="1909258"/>
              <a:chOff x="9596296" y="3192563"/>
              <a:chExt cx="1809212" cy="1909258"/>
            </a:xfrm>
          </p:grpSpPr>
          <p:sp>
            <p:nvSpPr>
              <p:cNvPr id="130" name="Rectangle 129">
                <a:extLst>
                  <a:ext uri="{FF2B5EF4-FFF2-40B4-BE49-F238E27FC236}">
                    <a16:creationId xmlns:a16="http://schemas.microsoft.com/office/drawing/2014/main" id="{42596E1C-FBD5-4810-B55E-83CD597CF6A4}"/>
                  </a:ext>
                </a:extLst>
              </p:cNvPr>
              <p:cNvSpPr/>
              <p:nvPr/>
            </p:nvSpPr>
            <p:spPr>
              <a:xfrm>
                <a:off x="9596296" y="3192563"/>
                <a:ext cx="1794905" cy="190925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K8s Native Tools</a:t>
                </a:r>
              </a:p>
            </p:txBody>
          </p:sp>
          <p:sp>
            <p:nvSpPr>
              <p:cNvPr id="131" name="Rectangle 130">
                <a:extLst>
                  <a:ext uri="{FF2B5EF4-FFF2-40B4-BE49-F238E27FC236}">
                    <a16:creationId xmlns:a16="http://schemas.microsoft.com/office/drawing/2014/main" id="{A6F4F6DF-91CC-402D-85E6-89DF2B358F80}"/>
                  </a:ext>
                </a:extLst>
              </p:cNvPr>
              <p:cNvSpPr/>
              <p:nvPr/>
            </p:nvSpPr>
            <p:spPr>
              <a:xfrm>
                <a:off x="9601320" y="3571658"/>
                <a:ext cx="1804188" cy="1431161"/>
              </a:xfrm>
              <a:prstGeom prst="rect">
                <a:avLst/>
              </a:prstGeom>
              <a:ln w="3175">
                <a:noFill/>
              </a:ln>
            </p:spPr>
            <p:txBody>
              <a:bodyPr wrap="square" anchor="ctr">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provisioning​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upgrade and</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patch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lifecycle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Cluster monitoring </a:t>
                </a:r>
              </a:p>
            </p:txBody>
          </p:sp>
        </p:grpSp>
        <p:sp>
          <p:nvSpPr>
            <p:cNvPr id="135" name="Rectangle 134">
              <a:extLst>
                <a:ext uri="{FF2B5EF4-FFF2-40B4-BE49-F238E27FC236}">
                  <a16:creationId xmlns:a16="http://schemas.microsoft.com/office/drawing/2014/main" id="{80A7281C-8FB9-4DDA-887F-5D99E21E89BE}"/>
                </a:ext>
              </a:extLst>
            </p:cNvPr>
            <p:cNvSpPr/>
            <p:nvPr/>
          </p:nvSpPr>
          <p:spPr>
            <a:xfrm>
              <a:off x="9596297" y="5208997"/>
              <a:ext cx="1794905" cy="6172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Server Admin Tools</a:t>
              </a:r>
            </a:p>
          </p:txBody>
        </p:sp>
        <p:cxnSp>
          <p:nvCxnSpPr>
            <p:cNvPr id="141" name="Elbow Connector 33">
              <a:extLst>
                <a:ext uri="{FF2B5EF4-FFF2-40B4-BE49-F238E27FC236}">
                  <a16:creationId xmlns:a16="http://schemas.microsoft.com/office/drawing/2014/main" id="{07F11710-96CE-4E51-A13A-33AABAA89F55}"/>
                </a:ext>
              </a:extLst>
            </p:cNvPr>
            <p:cNvCxnSpPr>
              <a:cxnSpLocks/>
              <a:stCxn id="89" idx="3"/>
              <a:endCxn id="108" idx="1"/>
            </p:cNvCxnSpPr>
            <p:nvPr/>
          </p:nvCxnSpPr>
          <p:spPr>
            <a:xfrm>
              <a:off x="5181404" y="4156631"/>
              <a:ext cx="1230052" cy="515302"/>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B8AF96-9BDD-4616-B147-2D90EF3B9894}"/>
                </a:ext>
              </a:extLst>
            </p:cNvPr>
            <p:cNvCxnSpPr>
              <a:cxnSpLocks/>
            </p:cNvCxnSpPr>
            <p:nvPr/>
          </p:nvCxnSpPr>
          <p:spPr>
            <a:xfrm>
              <a:off x="6581489" y="2708968"/>
              <a:ext cx="0" cy="746559"/>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46">
              <a:extLst>
                <a:ext uri="{FF2B5EF4-FFF2-40B4-BE49-F238E27FC236}">
                  <a16:creationId xmlns:a16="http://schemas.microsoft.com/office/drawing/2014/main" id="{BC5022B3-6CC7-492F-83F6-3C2B29BB464C}"/>
                </a:ext>
              </a:extLst>
            </p:cNvPr>
            <p:cNvCxnSpPr>
              <a:cxnSpLocks/>
              <a:stCxn id="92" idx="1"/>
              <a:endCxn id="87" idx="3"/>
            </p:cNvCxnSpPr>
            <p:nvPr/>
          </p:nvCxnSpPr>
          <p:spPr>
            <a:xfrm rot="10800000" flipV="1">
              <a:off x="5179273" y="2462063"/>
              <a:ext cx="1058442" cy="251164"/>
            </a:xfrm>
            <a:prstGeom prst="bentConnector3">
              <a:avLst>
                <a:gd name="adj1" fmla="val 42263"/>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Elbow Connector 164">
              <a:extLst>
                <a:ext uri="{FF2B5EF4-FFF2-40B4-BE49-F238E27FC236}">
                  <a16:creationId xmlns:a16="http://schemas.microsoft.com/office/drawing/2014/main" id="{75DFE7F9-C86B-4909-84DB-B293BEE65F0B}"/>
                </a:ext>
              </a:extLst>
            </p:cNvPr>
            <p:cNvCxnSpPr>
              <a:cxnSpLocks/>
              <a:stCxn id="92" idx="1"/>
              <a:endCxn id="88" idx="3"/>
            </p:cNvCxnSpPr>
            <p:nvPr/>
          </p:nvCxnSpPr>
          <p:spPr>
            <a:xfrm rot="10800000" flipV="1">
              <a:off x="5181405" y="2462063"/>
              <a:ext cx="1056311" cy="969670"/>
            </a:xfrm>
            <a:prstGeom prst="bentConnector3">
              <a:avLst>
                <a:gd name="adj1" fmla="val 42248"/>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169">
              <a:extLst>
                <a:ext uri="{FF2B5EF4-FFF2-40B4-BE49-F238E27FC236}">
                  <a16:creationId xmlns:a16="http://schemas.microsoft.com/office/drawing/2014/main" id="{C5306107-0BC1-478A-A345-58A99DFDBDD3}"/>
                </a:ext>
              </a:extLst>
            </p:cNvPr>
            <p:cNvCxnSpPr>
              <a:cxnSpLocks/>
              <a:stCxn id="90" idx="3"/>
              <a:endCxn id="122" idx="1"/>
            </p:cNvCxnSpPr>
            <p:nvPr/>
          </p:nvCxnSpPr>
          <p:spPr>
            <a:xfrm>
              <a:off x="5181404" y="4948270"/>
              <a:ext cx="1264234" cy="772990"/>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3" name="Elbow Connector 172">
              <a:extLst>
                <a:ext uri="{FF2B5EF4-FFF2-40B4-BE49-F238E27FC236}">
                  <a16:creationId xmlns:a16="http://schemas.microsoft.com/office/drawing/2014/main" id="{A473148C-EA80-455B-8883-2944E33B1F5E}"/>
                </a:ext>
              </a:extLst>
            </p:cNvPr>
            <p:cNvCxnSpPr>
              <a:cxnSpLocks/>
              <a:stCxn id="88" idx="3"/>
              <a:endCxn id="108" idx="1"/>
            </p:cNvCxnSpPr>
            <p:nvPr/>
          </p:nvCxnSpPr>
          <p:spPr>
            <a:xfrm>
              <a:off x="5181404" y="3431733"/>
              <a:ext cx="1230052" cy="1240200"/>
            </a:xfrm>
            <a:prstGeom prst="bentConnector3">
              <a:avLst>
                <a:gd name="adj1" fmla="val 49445"/>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78">
              <a:extLst>
                <a:ext uri="{FF2B5EF4-FFF2-40B4-BE49-F238E27FC236}">
                  <a16:creationId xmlns:a16="http://schemas.microsoft.com/office/drawing/2014/main" id="{E4FB88A0-4EB7-43FA-9692-01201049D2FF}"/>
                </a:ext>
              </a:extLst>
            </p:cNvPr>
            <p:cNvCxnSpPr>
              <a:cxnSpLocks/>
              <a:stCxn id="135" idx="1"/>
              <a:endCxn id="121" idx="3"/>
            </p:cNvCxnSpPr>
            <p:nvPr/>
          </p:nvCxnSpPr>
          <p:spPr>
            <a:xfrm rot="10800000" flipV="1">
              <a:off x="8388231" y="5517617"/>
              <a:ext cx="1208067" cy="203399"/>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557AD71-88AD-4CC3-92A4-E788AE058198}"/>
                </a:ext>
              </a:extLst>
            </p:cNvPr>
            <p:cNvCxnSpPr>
              <a:cxnSpLocks/>
            </p:cNvCxnSpPr>
            <p:nvPr/>
          </p:nvCxnSpPr>
          <p:spPr>
            <a:xfrm>
              <a:off x="7898316" y="3762945"/>
              <a:ext cx="0" cy="291802"/>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9F905E7-0131-4606-8E4A-D074E113871B}"/>
                </a:ext>
              </a:extLst>
            </p:cNvPr>
            <p:cNvCxnSpPr>
              <a:cxnSpLocks/>
              <a:stCxn id="92" idx="3"/>
              <a:endCxn id="129" idx="1"/>
            </p:cNvCxnSpPr>
            <p:nvPr/>
          </p:nvCxnSpPr>
          <p:spPr>
            <a:xfrm flipV="1">
              <a:off x="8538711" y="2462062"/>
              <a:ext cx="1057585" cy="1"/>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5" name="Elbow Connector 178">
              <a:extLst>
                <a:ext uri="{FF2B5EF4-FFF2-40B4-BE49-F238E27FC236}">
                  <a16:creationId xmlns:a16="http://schemas.microsoft.com/office/drawing/2014/main" id="{FC5A47BE-3481-40EC-ADD6-D0372568DE7B}"/>
                </a:ext>
              </a:extLst>
            </p:cNvPr>
            <p:cNvCxnSpPr>
              <a:cxnSpLocks/>
              <a:stCxn id="135" idx="1"/>
              <a:endCxn id="116" idx="3"/>
            </p:cNvCxnSpPr>
            <p:nvPr/>
          </p:nvCxnSpPr>
          <p:spPr>
            <a:xfrm rot="10800000">
              <a:off x="8392941" y="5288466"/>
              <a:ext cx="1203357" cy="229153"/>
            </a:xfrm>
            <a:prstGeom prst="bentConnector3">
              <a:avLst>
                <a:gd name="adj1" fmla="val 50000"/>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EBE6A5B-C8DD-4F05-A8F0-59FEC4A12C72}"/>
                </a:ext>
              </a:extLst>
            </p:cNvPr>
            <p:cNvGrpSpPr/>
            <p:nvPr/>
          </p:nvGrpSpPr>
          <p:grpSpPr>
            <a:xfrm>
              <a:off x="1988951" y="1548305"/>
              <a:ext cx="1485637" cy="267552"/>
              <a:chOff x="8433304" y="2569966"/>
              <a:chExt cx="1685926" cy="311236"/>
            </a:xfrm>
          </p:grpSpPr>
          <p:pic>
            <p:nvPicPr>
              <p:cNvPr id="65" name="Picture 64" descr="A picture containing drawing&#10;&#10;Description automatically generated">
                <a:extLst>
                  <a:ext uri="{FF2B5EF4-FFF2-40B4-BE49-F238E27FC236}">
                    <a16:creationId xmlns:a16="http://schemas.microsoft.com/office/drawing/2014/main" id="{8E7B8242-C9D5-4469-87E1-D9659DE1309B}"/>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14F72EA2-A888-4523-AC0F-C7D41CBA7582}"/>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17" name="Graphic 16">
              <a:extLst>
                <a:ext uri="{FF2B5EF4-FFF2-40B4-BE49-F238E27FC236}">
                  <a16:creationId xmlns:a16="http://schemas.microsoft.com/office/drawing/2014/main" id="{1B3D60D4-638E-4C96-B2E2-902FA65D2C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274" y="2420688"/>
              <a:ext cx="274320" cy="274320"/>
            </a:xfrm>
            <a:prstGeom prst="rect">
              <a:avLst/>
            </a:prstGeom>
          </p:spPr>
        </p:pic>
        <p:pic>
          <p:nvPicPr>
            <p:cNvPr id="18" name="Graphic 17">
              <a:extLst>
                <a:ext uri="{FF2B5EF4-FFF2-40B4-BE49-F238E27FC236}">
                  <a16:creationId xmlns:a16="http://schemas.microsoft.com/office/drawing/2014/main" id="{BA2A9E99-961D-4506-B8A8-A94BAC628D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02918" y="2420688"/>
              <a:ext cx="274320" cy="274320"/>
            </a:xfrm>
            <a:prstGeom prst="rect">
              <a:avLst/>
            </a:prstGeom>
          </p:spPr>
        </p:pic>
        <p:pic>
          <p:nvPicPr>
            <p:cNvPr id="19" name="Graphic 18">
              <a:extLst>
                <a:ext uri="{FF2B5EF4-FFF2-40B4-BE49-F238E27FC236}">
                  <a16:creationId xmlns:a16="http://schemas.microsoft.com/office/drawing/2014/main" id="{771DB08A-2B62-408E-87AF-7C7E120348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76555" y="2420688"/>
              <a:ext cx="274320" cy="274320"/>
            </a:xfrm>
            <a:prstGeom prst="rect">
              <a:avLst/>
            </a:prstGeom>
          </p:spPr>
        </p:pic>
        <p:grpSp>
          <p:nvGrpSpPr>
            <p:cNvPr id="23" name="Group 22">
              <a:extLst>
                <a:ext uri="{FF2B5EF4-FFF2-40B4-BE49-F238E27FC236}">
                  <a16:creationId xmlns:a16="http://schemas.microsoft.com/office/drawing/2014/main" id="{483F24CA-488C-40A4-B977-7B6B09E74795}"/>
                </a:ext>
              </a:extLst>
            </p:cNvPr>
            <p:cNvGrpSpPr/>
            <p:nvPr/>
          </p:nvGrpSpPr>
          <p:grpSpPr>
            <a:xfrm>
              <a:off x="6408153" y="3444736"/>
              <a:ext cx="1960119" cy="1387217"/>
              <a:chOff x="6650807" y="3283415"/>
              <a:chExt cx="1960119" cy="1387217"/>
            </a:xfrm>
          </p:grpSpPr>
          <p:sp>
            <p:nvSpPr>
              <p:cNvPr id="98" name="Rectangle 97">
                <a:extLst>
                  <a:ext uri="{FF2B5EF4-FFF2-40B4-BE49-F238E27FC236}">
                    <a16:creationId xmlns:a16="http://schemas.microsoft.com/office/drawing/2014/main" id="{BE4B26FA-C1B5-45EB-9849-AA2EFEF36D18}"/>
                  </a:ext>
                </a:extLst>
              </p:cNvPr>
              <p:cNvSpPr/>
              <p:nvPr/>
            </p:nvSpPr>
            <p:spPr>
              <a:xfrm>
                <a:off x="7692818" y="3893426"/>
                <a:ext cx="896304" cy="33518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Segoe UI" pitchFamily="34" charset="0"/>
                  </a:rPr>
                  <a:t>Azure PaaS Control</a:t>
                </a:r>
              </a:p>
            </p:txBody>
          </p:sp>
          <p:sp>
            <p:nvSpPr>
              <p:cNvPr id="106" name="Rectangle 105">
                <a:extLst>
                  <a:ext uri="{FF2B5EF4-FFF2-40B4-BE49-F238E27FC236}">
                    <a16:creationId xmlns:a16="http://schemas.microsoft.com/office/drawing/2014/main" id="{1C573F3C-1DB7-45E9-B589-E717A4D05BB4}"/>
                  </a:ext>
                </a:extLst>
              </p:cNvPr>
              <p:cNvSpPr/>
              <p:nvPr/>
            </p:nvSpPr>
            <p:spPr>
              <a:xfrm>
                <a:off x="6650807" y="3895802"/>
                <a:ext cx="898260" cy="33566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Semibold"/>
                    <a:ea typeface="+mn-ea"/>
                    <a:cs typeface="Segoe UI" pitchFamily="34" charset="0"/>
                  </a:rPr>
                  <a:t>GitOps Manager</a:t>
                </a:r>
              </a:p>
            </p:txBody>
          </p:sp>
          <p:sp>
            <p:nvSpPr>
              <p:cNvPr id="108" name="Rectangle 107">
                <a:extLst>
                  <a:ext uri="{FF2B5EF4-FFF2-40B4-BE49-F238E27FC236}">
                    <a16:creationId xmlns:a16="http://schemas.microsoft.com/office/drawing/2014/main" id="{AFC5436E-23B0-4BA9-B03D-00F510AF715C}"/>
                  </a:ext>
                </a:extLst>
              </p:cNvPr>
              <p:cNvSpPr/>
              <p:nvPr/>
            </p:nvSpPr>
            <p:spPr>
              <a:xfrm>
                <a:off x="6654110" y="4350592"/>
                <a:ext cx="1956816" cy="32004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K8s Agent</a:t>
                </a:r>
              </a:p>
            </p:txBody>
          </p:sp>
          <p:sp>
            <p:nvSpPr>
              <p:cNvPr id="95" name="Rectangle 94">
                <a:extLst>
                  <a:ext uri="{FF2B5EF4-FFF2-40B4-BE49-F238E27FC236}">
                    <a16:creationId xmlns:a16="http://schemas.microsoft.com/office/drawing/2014/main" id="{1CEEDF34-254D-4E23-ACEC-59D93ED27882}"/>
                  </a:ext>
                </a:extLst>
              </p:cNvPr>
              <p:cNvSpPr/>
              <p:nvPr/>
            </p:nvSpPr>
            <p:spPr>
              <a:xfrm>
                <a:off x="6650807" y="3283415"/>
                <a:ext cx="1953969" cy="318209"/>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Segoe UI Semibold"/>
                    <a:ea typeface="+mn-ea"/>
                    <a:cs typeface="Segoe UI" pitchFamily="34" charset="0"/>
                  </a:rPr>
                  <a:t>Azure Arc Data Controller</a:t>
                </a:r>
              </a:p>
            </p:txBody>
          </p:sp>
        </p:grpSp>
        <p:pic>
          <p:nvPicPr>
            <p:cNvPr id="20" name="Picture 19" descr="A close up of a sign&#10;&#10;Description automatically generated">
              <a:extLst>
                <a:ext uri="{FF2B5EF4-FFF2-40B4-BE49-F238E27FC236}">
                  <a16:creationId xmlns:a16="http://schemas.microsoft.com/office/drawing/2014/main" id="{3BE554E0-7E3A-459C-B38E-72040F2C60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00207" y="3087535"/>
              <a:ext cx="282804" cy="274320"/>
            </a:xfrm>
            <a:prstGeom prst="rect">
              <a:avLst/>
            </a:prstGeom>
          </p:spPr>
        </p:pic>
        <p:cxnSp>
          <p:nvCxnSpPr>
            <p:cNvPr id="115" name="Straight Arrow Connector 114">
              <a:extLst>
                <a:ext uri="{FF2B5EF4-FFF2-40B4-BE49-F238E27FC236}">
                  <a16:creationId xmlns:a16="http://schemas.microsoft.com/office/drawing/2014/main" id="{E3C5B2E5-8742-4614-BC80-486292E6D2F8}"/>
                </a:ext>
              </a:extLst>
            </p:cNvPr>
            <p:cNvCxnSpPr>
              <a:cxnSpLocks/>
              <a:stCxn id="96" idx="3"/>
              <a:endCxn id="130" idx="1"/>
            </p:cNvCxnSpPr>
            <p:nvPr/>
          </p:nvCxnSpPr>
          <p:spPr>
            <a:xfrm flipV="1">
              <a:off x="8538711" y="3993642"/>
              <a:ext cx="1057585" cy="245"/>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1586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68897A-7613-EC4D-A3C4-00B32FBF8C5C}"/>
              </a:ext>
            </a:extLst>
          </p:cNvPr>
          <p:cNvSpPr>
            <a:spLocks noGrp="1"/>
          </p:cNvSpPr>
          <p:nvPr>
            <p:ph type="title"/>
          </p:nvPr>
        </p:nvSpPr>
        <p:spPr>
          <a:xfrm>
            <a:off x="838200" y="185739"/>
            <a:ext cx="10515600" cy="644691"/>
          </a:xfrm>
        </p:spPr>
        <p:txBody>
          <a:bodyPr vert="horz" wrap="square" lIns="0" tIns="0" rIns="0" bIns="0" rtlCol="0" anchor="t">
            <a:spAutoFit/>
          </a:bodyPr>
          <a:lstStyle/>
          <a:p>
            <a:r>
              <a:rPr lang="en-US"/>
              <a:t>GitOps – Definition &amp; Principles</a:t>
            </a:r>
          </a:p>
        </p:txBody>
      </p:sp>
      <p:graphicFrame>
        <p:nvGraphicFramePr>
          <p:cNvPr id="7" name="Content Placeholder 4">
            <a:extLst>
              <a:ext uri="{FF2B5EF4-FFF2-40B4-BE49-F238E27FC236}">
                <a16:creationId xmlns:a16="http://schemas.microsoft.com/office/drawing/2014/main" id="{101F4981-944C-456B-AE67-DCB9C6CBBB8E}"/>
              </a:ext>
            </a:extLst>
          </p:cNvPr>
          <p:cNvGraphicFramePr>
            <a:graphicFrameLocks noGrp="1"/>
          </p:cNvGraphicFramePr>
          <p:nvPr>
            <p:ph idx="1"/>
            <p:extLst>
              <p:ext uri="{D42A27DB-BD31-4B8C-83A1-F6EECF244321}">
                <p14:modId xmlns:p14="http://schemas.microsoft.com/office/powerpoint/2010/main" val="2765374639"/>
              </p:ext>
            </p:extLst>
          </p:nvPr>
        </p:nvGraphicFramePr>
        <p:xfrm>
          <a:off x="838200" y="1235837"/>
          <a:ext cx="10515600"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B440204E-E391-E14D-B14B-6E4CCEC5CC22}"/>
              </a:ext>
            </a:extLst>
          </p:cNvPr>
          <p:cNvSpPr txBox="1"/>
          <p:nvPr/>
        </p:nvSpPr>
        <p:spPr>
          <a:xfrm>
            <a:off x="7235835" y="6487595"/>
            <a:ext cx="4956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8"/>
              </a:rPr>
              <a:t>https://www.weave.works/technologies/gitops/</a:t>
            </a:r>
            <a:endPar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aphicFrame>
        <p:nvGraphicFramePr>
          <p:cNvPr id="5" name="Content Placeholder 4">
            <a:extLst>
              <a:ext uri="{FF2B5EF4-FFF2-40B4-BE49-F238E27FC236}">
                <a16:creationId xmlns:a16="http://schemas.microsoft.com/office/drawing/2014/main" id="{D089208F-3C30-4B3F-9958-D3AED9FBDA1B}"/>
              </a:ext>
            </a:extLst>
          </p:cNvPr>
          <p:cNvGraphicFramePr>
            <a:graphicFrameLocks/>
          </p:cNvGraphicFramePr>
          <p:nvPr>
            <p:extLst>
              <p:ext uri="{D42A27DB-BD31-4B8C-83A1-F6EECF244321}">
                <p14:modId xmlns:p14="http://schemas.microsoft.com/office/powerpoint/2010/main" val="4124218808"/>
              </p:ext>
            </p:extLst>
          </p:nvPr>
        </p:nvGraphicFramePr>
        <p:xfrm>
          <a:off x="838200" y="3889025"/>
          <a:ext cx="10515600" cy="2286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22050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p:txBody>
          <a:bodyPr/>
          <a:lstStyle/>
          <a:p>
            <a:r>
              <a:rPr lang="en-US"/>
              <a:t>Azure Arc enabled Kubernetes GitOps Flow</a:t>
            </a:r>
          </a:p>
        </p:txBody>
      </p:sp>
      <p:pic>
        <p:nvPicPr>
          <p:cNvPr id="82" name="Graphic 81" descr="Kuberenetes icon">
            <a:extLst>
              <a:ext uri="{FF2B5EF4-FFF2-40B4-BE49-F238E27FC236}">
                <a16:creationId xmlns:a16="http://schemas.microsoft.com/office/drawing/2014/main" id="{0FD1FE5E-8772-433B-9BED-234E087BD2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4936" y="1850769"/>
            <a:ext cx="640264" cy="640264"/>
          </a:xfrm>
          <a:prstGeom prst="rect">
            <a:avLst/>
          </a:prstGeom>
        </p:spPr>
      </p:pic>
      <p:sp>
        <p:nvSpPr>
          <p:cNvPr id="86" name="Rectangle 85">
            <a:extLst>
              <a:ext uri="{FF2B5EF4-FFF2-40B4-BE49-F238E27FC236}">
                <a16:creationId xmlns:a16="http://schemas.microsoft.com/office/drawing/2014/main" id="{7FD0C919-8241-4F52-92E2-D72666E87C8B}"/>
              </a:ext>
            </a:extLst>
          </p:cNvPr>
          <p:cNvSpPr/>
          <p:nvPr/>
        </p:nvSpPr>
        <p:spPr>
          <a:xfrm>
            <a:off x="4803195" y="1285506"/>
            <a:ext cx="1503746"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Arc Connected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Kubernetes Cluster</a:t>
            </a:r>
            <a:endParaRPr kumimoji="0" lang="en-US" sz="1200" b="0" i="0" u="none" strike="noStrike" kern="1200" cap="none" spc="0" normalizeH="0" baseline="0" noProof="0">
              <a:ln>
                <a:noFill/>
              </a:ln>
              <a:effectLst/>
              <a:uLnTx/>
              <a:uFillTx/>
              <a:latin typeface="Segoe UI"/>
              <a:ea typeface="+mn-ea"/>
              <a:cs typeface="+mn-cs"/>
            </a:endParaRPr>
          </a:p>
        </p:txBody>
      </p:sp>
      <p:sp>
        <p:nvSpPr>
          <p:cNvPr id="87" name="Rectangle 86">
            <a:extLst>
              <a:ext uri="{FF2B5EF4-FFF2-40B4-BE49-F238E27FC236}">
                <a16:creationId xmlns:a16="http://schemas.microsoft.com/office/drawing/2014/main" id="{5EEF0CD4-4A18-4385-901E-51DDFAD822FC}"/>
              </a:ext>
            </a:extLst>
          </p:cNvPr>
          <p:cNvSpPr/>
          <p:nvPr/>
        </p:nvSpPr>
        <p:spPr>
          <a:xfrm>
            <a:off x="6681064" y="1285506"/>
            <a:ext cx="121860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GitOps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Configurations</a:t>
            </a:r>
            <a:endParaRPr kumimoji="0" lang="en-US" sz="1200" b="0" i="0" u="none" strike="noStrike" kern="1200" cap="none" spc="0" normalizeH="0" baseline="0" noProof="0">
              <a:ln>
                <a:noFill/>
              </a:ln>
              <a:effectLst/>
              <a:uLnTx/>
              <a:uFillTx/>
              <a:latin typeface="Segoe UI"/>
              <a:ea typeface="+mn-ea"/>
              <a:cs typeface="+mn-cs"/>
            </a:endParaRPr>
          </a:p>
        </p:txBody>
      </p:sp>
      <p:sp>
        <p:nvSpPr>
          <p:cNvPr id="89" name="Rectangle 88">
            <a:extLst>
              <a:ext uri="{FF2B5EF4-FFF2-40B4-BE49-F238E27FC236}">
                <a16:creationId xmlns:a16="http://schemas.microsoft.com/office/drawing/2014/main" id="{4B036597-17B1-41C4-949D-9AA036DDB534}"/>
              </a:ext>
            </a:extLst>
          </p:cNvPr>
          <p:cNvSpPr/>
          <p:nvPr/>
        </p:nvSpPr>
        <p:spPr>
          <a:xfrm>
            <a:off x="10479988" y="1285506"/>
            <a:ext cx="937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git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Repository</a:t>
            </a:r>
            <a:endParaRPr kumimoji="0" lang="en-US" sz="1200" b="0" i="0" u="none" strike="noStrike" kern="1200" cap="none" spc="0" normalizeH="0" baseline="0" noProof="0">
              <a:ln>
                <a:noFill/>
              </a:ln>
              <a:effectLst/>
              <a:uLnTx/>
              <a:uFillTx/>
              <a:latin typeface="Segoe UI"/>
              <a:ea typeface="+mn-ea"/>
              <a:cs typeface="+mn-cs"/>
            </a:endParaRPr>
          </a:p>
        </p:txBody>
      </p:sp>
      <p:sp>
        <p:nvSpPr>
          <p:cNvPr id="91" name="Rectangle 90">
            <a:extLst>
              <a:ext uri="{FF2B5EF4-FFF2-40B4-BE49-F238E27FC236}">
                <a16:creationId xmlns:a16="http://schemas.microsoft.com/office/drawing/2014/main" id="{899437C7-BA8E-4F8D-A47D-3EEDDEBB50FC}"/>
              </a:ext>
            </a:extLst>
          </p:cNvPr>
          <p:cNvSpPr/>
          <p:nvPr/>
        </p:nvSpPr>
        <p:spPr>
          <a:xfrm>
            <a:off x="8289824" y="1285506"/>
            <a:ext cx="141917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Operator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Helm Operator</a:t>
            </a:r>
            <a:endParaRPr kumimoji="0" lang="en-US" sz="1200" b="0" i="0" u="none" strike="noStrike" kern="1200" cap="none" spc="0" normalizeH="0" baseline="0" noProof="0">
              <a:ln>
                <a:noFill/>
              </a:ln>
              <a:effectLst/>
              <a:uLnTx/>
              <a:uFillTx/>
              <a:latin typeface="Segoe UI"/>
              <a:ea typeface="+mn-ea"/>
              <a:cs typeface="+mn-cs"/>
            </a:endParaRPr>
          </a:p>
        </p:txBody>
      </p:sp>
      <p:cxnSp>
        <p:nvCxnSpPr>
          <p:cNvPr id="92" name="Straight Connector 91">
            <a:extLst>
              <a:ext uri="{FF2B5EF4-FFF2-40B4-BE49-F238E27FC236}">
                <a16:creationId xmlns:a16="http://schemas.microsoft.com/office/drawing/2014/main" id="{461A6332-8CEC-4178-8036-D7BD2AC52CA3}"/>
              </a:ext>
              <a:ext uri="{C183D7F6-B498-43B3-948B-1728B52AA6E4}">
                <adec:decorative xmlns:adec="http://schemas.microsoft.com/office/drawing/2017/decorative" val="1"/>
              </a:ext>
            </a:extLst>
          </p:cNvPr>
          <p:cNvCxnSpPr>
            <a:cxnSpLocks/>
          </p:cNvCxnSpPr>
          <p:nvPr/>
        </p:nvCxnSpPr>
        <p:spPr>
          <a:xfrm flipH="1">
            <a:off x="5907625" y="2170809"/>
            <a:ext cx="1097712" cy="92"/>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F1F3E9-5C5C-498E-A5A7-5337094599D2}"/>
              </a:ext>
              <a:ext uri="{C183D7F6-B498-43B3-948B-1728B52AA6E4}">
                <adec:decorative xmlns:adec="http://schemas.microsoft.com/office/drawing/2017/decorative" val="1"/>
              </a:ext>
            </a:extLst>
          </p:cNvPr>
          <p:cNvCxnSpPr>
            <a:cxnSpLocks/>
          </p:cNvCxnSpPr>
          <p:nvPr/>
        </p:nvCxnSpPr>
        <p:spPr>
          <a:xfrm flipH="1">
            <a:off x="7612992" y="2170809"/>
            <a:ext cx="773588"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8DCBB1-B0F5-49F4-9BEA-AE06CA079A2D}"/>
              </a:ext>
              <a:ext uri="{C183D7F6-B498-43B3-948B-1728B52AA6E4}">
                <adec:decorative xmlns:adec="http://schemas.microsoft.com/office/drawing/2017/decorative" val="1"/>
              </a:ext>
            </a:extLst>
          </p:cNvPr>
          <p:cNvCxnSpPr>
            <a:cxnSpLocks/>
          </p:cNvCxnSpPr>
          <p:nvPr/>
        </p:nvCxnSpPr>
        <p:spPr>
          <a:xfrm flipH="1">
            <a:off x="9578382" y="2153338"/>
            <a:ext cx="971390" cy="0"/>
          </a:xfrm>
          <a:prstGeom prst="line">
            <a:avLst/>
          </a:prstGeom>
          <a:ln w="15875">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96" name="Graphic 95" descr="application changes icon">
            <a:extLst>
              <a:ext uri="{FF2B5EF4-FFF2-40B4-BE49-F238E27FC236}">
                <a16:creationId xmlns:a16="http://schemas.microsoft.com/office/drawing/2014/main" id="{1CBAEE1B-5248-4A86-9B7A-41C44D0283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6780" y="4045784"/>
            <a:ext cx="640080" cy="640080"/>
          </a:xfrm>
          <a:prstGeom prst="rect">
            <a:avLst/>
          </a:prstGeom>
        </p:spPr>
      </p:pic>
      <p:sp>
        <p:nvSpPr>
          <p:cNvPr id="97" name="Rectangle 96">
            <a:extLst>
              <a:ext uri="{FF2B5EF4-FFF2-40B4-BE49-F238E27FC236}">
                <a16:creationId xmlns:a16="http://schemas.microsoft.com/office/drawing/2014/main" id="{5B9926E4-AB41-4F80-84D6-E4AF14EFE106}"/>
              </a:ext>
            </a:extLst>
          </p:cNvPr>
          <p:cNvSpPr/>
          <p:nvPr/>
        </p:nvSpPr>
        <p:spPr>
          <a:xfrm>
            <a:off x="10457355" y="4685864"/>
            <a:ext cx="98296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Changes</a:t>
            </a:r>
            <a:endParaRPr kumimoji="0" lang="en-US" sz="1200" b="0" i="0" u="none" strike="noStrike" kern="1200" cap="none" spc="0" normalizeH="0" baseline="0" noProof="0">
              <a:ln>
                <a:noFill/>
              </a:ln>
              <a:effectLst/>
              <a:uLnTx/>
              <a:uFillTx/>
              <a:latin typeface="Segoe UI"/>
              <a:ea typeface="+mn-ea"/>
              <a:cs typeface="+mn-cs"/>
            </a:endParaRPr>
          </a:p>
        </p:txBody>
      </p:sp>
      <p:sp>
        <p:nvSpPr>
          <p:cNvPr id="98" name="Rectangle 97">
            <a:extLst>
              <a:ext uri="{FF2B5EF4-FFF2-40B4-BE49-F238E27FC236}">
                <a16:creationId xmlns:a16="http://schemas.microsoft.com/office/drawing/2014/main" id="{1686EB33-AAE9-4F7F-9CD1-9257C55C0E29}"/>
              </a:ext>
            </a:extLst>
          </p:cNvPr>
          <p:cNvSpPr/>
          <p:nvPr/>
        </p:nvSpPr>
        <p:spPr>
          <a:xfrm>
            <a:off x="11310308" y="3098842"/>
            <a:ext cx="617348"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effectLst/>
                <a:uLnTx/>
                <a:uFillTx/>
                <a:latin typeface="Segoe UI Semibold"/>
                <a:ea typeface="+mn-ea"/>
                <a:cs typeface="+mn-cs"/>
              </a:rPr>
              <a:t>git</a:t>
            </a:r>
            <a:br>
              <a:rPr kumimoji="0" lang="en-US" sz="1200" b="0" i="1" u="none" strike="noStrike" kern="1200" cap="none" spc="0" normalizeH="0" baseline="0" noProof="0">
                <a:ln>
                  <a:noFill/>
                </a:ln>
                <a:effectLst/>
                <a:uLnTx/>
                <a:uFillTx/>
                <a:latin typeface="Segoe UI Semibold"/>
                <a:ea typeface="+mn-ea"/>
                <a:cs typeface="+mn-cs"/>
              </a:rPr>
            </a:br>
            <a:r>
              <a:rPr kumimoji="0" lang="en-US" sz="1200" b="0" i="1" u="none" strike="noStrike" kern="1200" cap="none" spc="0" normalizeH="0" baseline="0" noProof="0">
                <a:ln>
                  <a:noFill/>
                </a:ln>
                <a:effectLst/>
                <a:uLnTx/>
                <a:uFillTx/>
                <a:latin typeface="Segoe UI Semibold"/>
                <a:ea typeface="+mn-ea"/>
                <a:cs typeface="+mn-cs"/>
              </a:rPr>
              <a:t>merge</a:t>
            </a:r>
            <a:endParaRPr kumimoji="0" lang="en-US" sz="1200" b="0" i="1" u="none" strike="noStrike" kern="1200" cap="none" spc="0" normalizeH="0" baseline="0" noProof="0">
              <a:ln>
                <a:noFill/>
              </a:ln>
              <a:effectLst/>
              <a:uLnTx/>
              <a:uFillTx/>
              <a:latin typeface="Segoe UI"/>
              <a:ea typeface="+mn-ea"/>
              <a:cs typeface="+mn-cs"/>
            </a:endParaRPr>
          </a:p>
        </p:txBody>
      </p:sp>
      <p:cxnSp>
        <p:nvCxnSpPr>
          <p:cNvPr id="99" name="Straight Connector 98">
            <a:extLst>
              <a:ext uri="{FF2B5EF4-FFF2-40B4-BE49-F238E27FC236}">
                <a16:creationId xmlns:a16="http://schemas.microsoft.com/office/drawing/2014/main" id="{F8E5571A-B9A0-4DEA-B550-96B2D9470D42}"/>
              </a:ext>
              <a:ext uri="{C183D7F6-B498-43B3-948B-1728B52AA6E4}">
                <adec:decorative xmlns:adec="http://schemas.microsoft.com/office/drawing/2017/decorative" val="1"/>
              </a:ext>
            </a:extLst>
          </p:cNvPr>
          <p:cNvCxnSpPr>
            <a:cxnSpLocks/>
          </p:cNvCxnSpPr>
          <p:nvPr/>
        </p:nvCxnSpPr>
        <p:spPr>
          <a:xfrm flipH="1">
            <a:off x="9578382" y="2335166"/>
            <a:ext cx="971390" cy="0"/>
          </a:xfrm>
          <a:prstGeom prst="line">
            <a:avLst/>
          </a:prstGeom>
          <a:ln w="15875">
            <a:solidFill>
              <a:srgbClr val="9BF00B"/>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5D33D03B-7F4E-46CF-9719-59FEF489DEBE}"/>
              </a:ext>
            </a:extLst>
          </p:cNvPr>
          <p:cNvSpPr/>
          <p:nvPr/>
        </p:nvSpPr>
        <p:spPr>
          <a:xfrm>
            <a:off x="9477848" y="2372745"/>
            <a:ext cx="126669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Flux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pickup changes</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01" name="Group 100">
            <a:extLst>
              <a:ext uri="{FF2B5EF4-FFF2-40B4-BE49-F238E27FC236}">
                <a16:creationId xmlns:a16="http://schemas.microsoft.com/office/drawing/2014/main" id="{05BA06E4-591F-4667-A69C-0224D6878B54}"/>
              </a:ext>
              <a:ext uri="{C183D7F6-B498-43B3-948B-1728B52AA6E4}">
                <adec:decorative xmlns:adec="http://schemas.microsoft.com/office/drawing/2017/decorative" val="1"/>
              </a:ext>
            </a:extLst>
          </p:cNvPr>
          <p:cNvGrpSpPr/>
          <p:nvPr/>
        </p:nvGrpSpPr>
        <p:grpSpPr>
          <a:xfrm>
            <a:off x="8425677" y="4125403"/>
            <a:ext cx="1062896" cy="560461"/>
            <a:chOff x="9869006" y="3388646"/>
            <a:chExt cx="1062896" cy="560461"/>
          </a:xfrm>
        </p:grpSpPr>
        <p:pic>
          <p:nvPicPr>
            <p:cNvPr id="102" name="Picture 101" descr="A close up of a sign&#10;&#10;Description automatically generated">
              <a:extLst>
                <a:ext uri="{FF2B5EF4-FFF2-40B4-BE49-F238E27FC236}">
                  <a16:creationId xmlns:a16="http://schemas.microsoft.com/office/drawing/2014/main" id="{BE274FEC-7566-4386-BA99-1FD08E83BD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03" name="Graphic 102">
              <a:extLst>
                <a:ext uri="{FF2B5EF4-FFF2-40B4-BE49-F238E27FC236}">
                  <a16:creationId xmlns:a16="http://schemas.microsoft.com/office/drawing/2014/main" id="{7C855180-1360-4274-949D-A6615D4AA5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04" name="Rectangle 103">
            <a:extLst>
              <a:ext uri="{FF2B5EF4-FFF2-40B4-BE49-F238E27FC236}">
                <a16:creationId xmlns:a16="http://schemas.microsoft.com/office/drawing/2014/main" id="{52DBBC8D-5202-4682-953A-77AC15B565CD}"/>
              </a:ext>
            </a:extLst>
          </p:cNvPr>
          <p:cNvSpPr/>
          <p:nvPr/>
        </p:nvSpPr>
        <p:spPr>
          <a:xfrm>
            <a:off x="8355093" y="4685863"/>
            <a:ext cx="1210332"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 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(Desired State)</a:t>
            </a:r>
            <a:endParaRPr kumimoji="0" lang="en-US" sz="1200" b="0" i="0" u="none" strike="noStrike" kern="1200" cap="none" spc="0" normalizeH="0" baseline="0" noProof="0">
              <a:ln>
                <a:noFill/>
              </a:ln>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091DCEA5-A1EE-49C6-B5AF-CBD5EE50777D}"/>
              </a:ext>
              <a:ext uri="{C183D7F6-B498-43B3-948B-1728B52AA6E4}">
                <adec:decorative xmlns:adec="http://schemas.microsoft.com/office/drawing/2017/decorative" val="1"/>
              </a:ext>
            </a:extLst>
          </p:cNvPr>
          <p:cNvCxnSpPr>
            <a:cxnSpLocks/>
          </p:cNvCxnSpPr>
          <p:nvPr/>
        </p:nvCxnSpPr>
        <p:spPr>
          <a:xfrm>
            <a:off x="10966820" y="2494156"/>
            <a:ext cx="0" cy="1486778"/>
          </a:xfrm>
          <a:prstGeom prst="line">
            <a:avLst/>
          </a:prstGeom>
          <a:ln w="15875">
            <a:solidFill>
              <a:srgbClr val="D83B0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04CF066-344A-4D33-A48C-037C709EBE5E}"/>
              </a:ext>
              <a:ext uri="{C183D7F6-B498-43B3-948B-1728B52AA6E4}">
                <adec:decorative xmlns:adec="http://schemas.microsoft.com/office/drawing/2017/decorative" val="1"/>
              </a:ext>
            </a:extLst>
          </p:cNvPr>
          <p:cNvCxnSpPr>
            <a:cxnSpLocks/>
          </p:cNvCxnSpPr>
          <p:nvPr/>
        </p:nvCxnSpPr>
        <p:spPr>
          <a:xfrm flipV="1">
            <a:off x="8710352" y="2525258"/>
            <a:ext cx="0" cy="1513814"/>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07" name="Shape 339">
            <a:extLst>
              <a:ext uri="{FF2B5EF4-FFF2-40B4-BE49-F238E27FC236}">
                <a16:creationId xmlns:a16="http://schemas.microsoft.com/office/drawing/2014/main" id="{0E6ED490-8AE1-40D5-BD21-C418CDD29423}"/>
              </a:ext>
              <a:ext uri="{C183D7F6-B498-43B3-948B-1728B52AA6E4}">
                <adec:decorative xmlns:adec="http://schemas.microsoft.com/office/drawing/2017/decorative" val="1"/>
              </a:ext>
            </a:extLst>
          </p:cNvPr>
          <p:cNvPicPr preferRelativeResize="0"/>
          <p:nvPr/>
        </p:nvPicPr>
        <p:blipFill rotWithShape="1">
          <a:blip r:embed="rId10"/>
          <a:srcRect t="5092" b="5092"/>
          <a:stretch/>
        </p:blipFill>
        <p:spPr>
          <a:xfrm>
            <a:off x="2621801" y="1876339"/>
            <a:ext cx="638810" cy="553998"/>
          </a:xfrm>
          <a:prstGeom prst="rect">
            <a:avLst/>
          </a:prstGeom>
        </p:spPr>
      </p:pic>
      <p:sp>
        <p:nvSpPr>
          <p:cNvPr id="108" name="TextBox 107">
            <a:extLst>
              <a:ext uri="{FF2B5EF4-FFF2-40B4-BE49-F238E27FC236}">
                <a16:creationId xmlns:a16="http://schemas.microsoft.com/office/drawing/2014/main" id="{05B07652-E238-4CA5-A6B9-629D511AEB8D}"/>
              </a:ext>
            </a:extLst>
          </p:cNvPr>
          <p:cNvSpPr txBox="1"/>
          <p:nvPr/>
        </p:nvSpPr>
        <p:spPr>
          <a:xfrm>
            <a:off x="382017" y="1936284"/>
            <a:ext cx="2006015" cy="461665"/>
          </a:xfrm>
          <a:prstGeom prst="rect">
            <a:avLst/>
          </a:prstGeom>
        </p:spPr>
        <p:txBody>
          <a:bodyPr wrap="square">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Google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bold"/>
                <a:ea typeface="+mn-ea"/>
                <a:cs typeface="Segoe UI" pitchFamily="34" charset="0"/>
              </a:rPr>
              <a:t>Engine (GKE)</a:t>
            </a:r>
          </a:p>
        </p:txBody>
      </p:sp>
      <p:cxnSp>
        <p:nvCxnSpPr>
          <p:cNvPr id="109" name="Straight Connector 108">
            <a:extLst>
              <a:ext uri="{FF2B5EF4-FFF2-40B4-BE49-F238E27FC236}">
                <a16:creationId xmlns:a16="http://schemas.microsoft.com/office/drawing/2014/main" id="{5E268BC7-49CF-4E82-ADB9-23B45806E99A}"/>
              </a:ext>
              <a:ext uri="{C183D7F6-B498-43B3-948B-1728B52AA6E4}">
                <adec:decorative xmlns:adec="http://schemas.microsoft.com/office/drawing/2017/decorative" val="1"/>
              </a:ext>
            </a:extLst>
          </p:cNvPr>
          <p:cNvCxnSpPr>
            <a:cxnSpLocks/>
          </p:cNvCxnSpPr>
          <p:nvPr/>
        </p:nvCxnSpPr>
        <p:spPr>
          <a:xfrm flipH="1">
            <a:off x="3434757" y="2170809"/>
            <a:ext cx="1800179" cy="0"/>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110" name="Graphic 109" descr="EKS icon">
            <a:extLst>
              <a:ext uri="{FF2B5EF4-FFF2-40B4-BE49-F238E27FC236}">
                <a16:creationId xmlns:a16="http://schemas.microsoft.com/office/drawing/2014/main" id="{E3D8B7D6-7895-4EC9-8D4F-F8D23BD3F5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57611" y="3855459"/>
            <a:ext cx="560461" cy="560461"/>
          </a:xfrm>
          <a:prstGeom prst="rect">
            <a:avLst/>
          </a:prstGeom>
        </p:spPr>
      </p:pic>
      <p:sp>
        <p:nvSpPr>
          <p:cNvPr id="111" name="Rectangle 110">
            <a:extLst>
              <a:ext uri="{FF2B5EF4-FFF2-40B4-BE49-F238E27FC236}">
                <a16:creationId xmlns:a16="http://schemas.microsoft.com/office/drawing/2014/main" id="{2A19C703-5D0F-4D31-9E0A-B73702C3C97D}"/>
              </a:ext>
            </a:extLst>
          </p:cNvPr>
          <p:cNvSpPr/>
          <p:nvPr/>
        </p:nvSpPr>
        <p:spPr>
          <a:xfrm>
            <a:off x="504329" y="3904857"/>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Elastic Kubernetes Service (EKS)</a:t>
            </a:r>
          </a:p>
        </p:txBody>
      </p:sp>
      <p:sp>
        <p:nvSpPr>
          <p:cNvPr id="112" name="Rectangle 111">
            <a:extLst>
              <a:ext uri="{FF2B5EF4-FFF2-40B4-BE49-F238E27FC236}">
                <a16:creationId xmlns:a16="http://schemas.microsoft.com/office/drawing/2014/main" id="{09214308-201C-4328-8D8A-826C472EB56A}"/>
              </a:ext>
            </a:extLst>
          </p:cNvPr>
          <p:cNvSpPr/>
          <p:nvPr/>
        </p:nvSpPr>
        <p:spPr>
          <a:xfrm>
            <a:off x="476785" y="4937219"/>
            <a:ext cx="1761390"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Rancher K3s</a:t>
            </a:r>
          </a:p>
        </p:txBody>
      </p:sp>
      <p:sp>
        <p:nvSpPr>
          <p:cNvPr id="115" name="Rectangle 114">
            <a:extLst>
              <a:ext uri="{FF2B5EF4-FFF2-40B4-BE49-F238E27FC236}">
                <a16:creationId xmlns:a16="http://schemas.microsoft.com/office/drawing/2014/main" id="{ECE8D105-81AB-4E04-AA40-A4480A680D4C}"/>
              </a:ext>
            </a:extLst>
          </p:cNvPr>
          <p:cNvSpPr/>
          <p:nvPr/>
        </p:nvSpPr>
        <p:spPr>
          <a:xfrm>
            <a:off x="661832" y="2912066"/>
            <a:ext cx="14463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Azure Kubernetes Service on HCI</a:t>
            </a:r>
          </a:p>
        </p:txBody>
      </p:sp>
      <p:pic>
        <p:nvPicPr>
          <p:cNvPr id="117" name="Picture 4" descr="Rancher Brand Guidelines &amp; Resources">
            <a:extLst>
              <a:ext uri="{FF2B5EF4-FFF2-40B4-BE49-F238E27FC236}">
                <a16:creationId xmlns:a16="http://schemas.microsoft.com/office/drawing/2014/main" id="{1558B545-7E25-4A32-B4EB-B6C04205551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107" y="4881411"/>
            <a:ext cx="765468" cy="3886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DCDB8AE-1A22-43D5-88CA-B2D6E08742AB}"/>
              </a:ext>
              <a:ext uri="{C183D7F6-B498-43B3-948B-1728B52AA6E4}">
                <adec:decorative xmlns:adec="http://schemas.microsoft.com/office/drawing/2017/decorative" val="1"/>
              </a:ext>
            </a:extLst>
          </p:cNvPr>
          <p:cNvGrpSpPr/>
          <p:nvPr/>
        </p:nvGrpSpPr>
        <p:grpSpPr>
          <a:xfrm>
            <a:off x="8417535" y="1876339"/>
            <a:ext cx="1058751" cy="581167"/>
            <a:chOff x="8435919" y="1840161"/>
            <a:chExt cx="1058751" cy="581167"/>
          </a:xfrm>
        </p:grpSpPr>
        <p:pic>
          <p:nvPicPr>
            <p:cNvPr id="119" name="Picture 118" descr="A close up of a sign&#10;&#10;Description automatically generated">
              <a:extLst>
                <a:ext uri="{FF2B5EF4-FFF2-40B4-BE49-F238E27FC236}">
                  <a16:creationId xmlns:a16="http://schemas.microsoft.com/office/drawing/2014/main" id="{79CB20CE-7750-4057-9D06-DA5029802C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04475" y="1869541"/>
              <a:ext cx="490195" cy="475488"/>
            </a:xfrm>
            <a:prstGeom prst="rect">
              <a:avLst/>
            </a:prstGeom>
          </p:spPr>
        </p:pic>
        <p:pic>
          <p:nvPicPr>
            <p:cNvPr id="120" name="Picture 6" descr="CNCF Branding | Flux">
              <a:extLst>
                <a:ext uri="{FF2B5EF4-FFF2-40B4-BE49-F238E27FC236}">
                  <a16:creationId xmlns:a16="http://schemas.microsoft.com/office/drawing/2014/main" id="{3ECAFB6C-926B-4FF4-9B06-C143551F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5919" y="1840161"/>
              <a:ext cx="581167" cy="5811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1" name="Graphic 120" descr="Checklist">
            <a:extLst>
              <a:ext uri="{FF2B5EF4-FFF2-40B4-BE49-F238E27FC236}">
                <a16:creationId xmlns:a16="http://schemas.microsoft.com/office/drawing/2014/main" id="{B9A282D7-7DDE-49EF-9DD8-BF44C67410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74470" y="1852526"/>
            <a:ext cx="631793" cy="631793"/>
          </a:xfrm>
          <a:prstGeom prst="rect">
            <a:avLst/>
          </a:prstGeom>
        </p:spPr>
      </p:pic>
      <p:pic>
        <p:nvPicPr>
          <p:cNvPr id="122" name="Picture 8" descr="Git - Logo Downloads">
            <a:extLst>
              <a:ext uri="{FF2B5EF4-FFF2-40B4-BE49-F238E27FC236}">
                <a16:creationId xmlns:a16="http://schemas.microsoft.com/office/drawing/2014/main" id="{2B2AD68F-8178-4DCD-827E-96F4C1519B4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46780" y="1817427"/>
            <a:ext cx="640079" cy="640079"/>
          </a:xfrm>
          <a:prstGeom prst="rect">
            <a:avLst/>
          </a:prstGeom>
          <a:noFill/>
          <a:extLst>
            <a:ext uri="{909E8E84-426E-40DD-AFC4-6F175D3DCCD1}">
              <a14:hiddenFill xmlns:a14="http://schemas.microsoft.com/office/drawing/2010/main">
                <a:solidFill>
                  <a:srgbClr val="FFFFFF"/>
                </a:solidFill>
              </a14:hiddenFill>
            </a:ext>
          </a:extLst>
        </p:spPr>
      </p:pic>
      <p:pic>
        <p:nvPicPr>
          <p:cNvPr id="123" name="Graphic 122" descr="Azure Kubernetes Service on HCI icon">
            <a:extLst>
              <a:ext uri="{FF2B5EF4-FFF2-40B4-BE49-F238E27FC236}">
                <a16:creationId xmlns:a16="http://schemas.microsoft.com/office/drawing/2014/main" id="{4F89B08D-FA66-4E0D-9B76-64AE0343800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2125" y="2842433"/>
            <a:ext cx="600930" cy="600930"/>
          </a:xfrm>
          <a:prstGeom prst="rect">
            <a:avLst/>
          </a:prstGeom>
        </p:spPr>
      </p:pic>
      <p:pic>
        <p:nvPicPr>
          <p:cNvPr id="124" name="Graphic 123" descr="Magnifying glass">
            <a:extLst>
              <a:ext uri="{FF2B5EF4-FFF2-40B4-BE49-F238E27FC236}">
                <a16:creationId xmlns:a16="http://schemas.microsoft.com/office/drawing/2014/main" id="{54D74A9D-2487-4329-9073-7C218BE428A3}"/>
              </a:ext>
            </a:extLst>
          </p:cNvPr>
          <p:cNvPicPr>
            <a:picLocks noChangeAspect="1"/>
          </p:cNvPicPr>
          <p:nvPr/>
        </p:nvPicPr>
        <p:blipFill>
          <a:blip r:embed="rId20">
            <a:lum bright="100000"/>
            <a:extLst>
              <a:ext uri="{96DAC541-7B7A-43D3-8B79-37D633B846F1}">
                <asvg:svgBlip xmlns:asvg="http://schemas.microsoft.com/office/drawing/2016/SVG/main" r:embed="rId21"/>
              </a:ext>
            </a:extLst>
          </a:blip>
          <a:stretch>
            <a:fillRect/>
          </a:stretch>
        </p:blipFill>
        <p:spPr>
          <a:xfrm>
            <a:off x="9889342" y="1701260"/>
            <a:ext cx="349469" cy="349469"/>
          </a:xfrm>
          <a:prstGeom prst="rect">
            <a:avLst/>
          </a:prstGeom>
        </p:spPr>
      </p:pic>
      <p:pic>
        <p:nvPicPr>
          <p:cNvPr id="125" name="Picture 10" descr="Git merge icon">
            <a:extLst>
              <a:ext uri="{FF2B5EF4-FFF2-40B4-BE49-F238E27FC236}">
                <a16:creationId xmlns:a16="http://schemas.microsoft.com/office/drawing/2014/main" id="{E138BB99-52A5-4E3D-A5F7-90BB1CE631DC}"/>
              </a:ext>
            </a:extLst>
          </p:cNvPr>
          <p:cNvPicPr>
            <a:picLocks noChangeAspect="1" noChangeArrowheads="1"/>
          </p:cNvPicPr>
          <p:nvPr/>
        </p:nvPicPr>
        <p:blipFill>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37374" y="3147933"/>
            <a:ext cx="303451" cy="404601"/>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1CBA1054-A503-47C0-975D-D83AEB4805B9}"/>
              </a:ext>
              <a:ext uri="{C183D7F6-B498-43B3-948B-1728B52AA6E4}">
                <adec:decorative xmlns:adec="http://schemas.microsoft.com/office/drawing/2017/decorative" val="1"/>
              </a:ext>
            </a:extLst>
          </p:cNvPr>
          <p:cNvGrpSpPr/>
          <p:nvPr/>
        </p:nvGrpSpPr>
        <p:grpSpPr>
          <a:xfrm>
            <a:off x="2259342" y="1878319"/>
            <a:ext cx="234964" cy="234964"/>
            <a:chOff x="6142353" y="5302154"/>
            <a:chExt cx="640264" cy="441747"/>
          </a:xfrm>
          <a:solidFill>
            <a:schemeClr val="accent1"/>
          </a:solidFill>
        </p:grpSpPr>
        <p:sp>
          <p:nvSpPr>
            <p:cNvPr id="127" name="Oval 126">
              <a:extLst>
                <a:ext uri="{FF2B5EF4-FFF2-40B4-BE49-F238E27FC236}">
                  <a16:creationId xmlns:a16="http://schemas.microsoft.com/office/drawing/2014/main" id="{7B360439-DEED-47E8-B561-14673DB80D86}"/>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50ECA3EC-AA9F-413B-83DC-34742F52A9D6}"/>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1</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5B306F14-8368-44B5-81F8-FFC1853D6328}"/>
              </a:ext>
              <a:ext uri="{C183D7F6-B498-43B3-948B-1728B52AA6E4}">
                <adec:decorative xmlns:adec="http://schemas.microsoft.com/office/drawing/2017/decorative" val="1"/>
              </a:ext>
            </a:extLst>
          </p:cNvPr>
          <p:cNvGrpSpPr/>
          <p:nvPr/>
        </p:nvGrpSpPr>
        <p:grpSpPr>
          <a:xfrm>
            <a:off x="4813406" y="1878319"/>
            <a:ext cx="234964" cy="234964"/>
            <a:chOff x="6142353" y="5302154"/>
            <a:chExt cx="640264" cy="441747"/>
          </a:xfrm>
          <a:solidFill>
            <a:schemeClr val="accent1"/>
          </a:solidFill>
        </p:grpSpPr>
        <p:sp>
          <p:nvSpPr>
            <p:cNvPr id="130" name="Oval 129">
              <a:extLst>
                <a:ext uri="{FF2B5EF4-FFF2-40B4-BE49-F238E27FC236}">
                  <a16:creationId xmlns:a16="http://schemas.microsoft.com/office/drawing/2014/main" id="{B3CCA80D-5A15-4491-B6AE-A99748F644AC}"/>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31B57E5C-2340-427A-8D8E-0E1ADE16CE44}"/>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2</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23CA6C35-55C6-4A1F-BA5F-D5E50C397A33}"/>
              </a:ext>
              <a:ext uri="{C183D7F6-B498-43B3-948B-1728B52AA6E4}">
                <adec:decorative xmlns:adec="http://schemas.microsoft.com/office/drawing/2017/decorative" val="1"/>
              </a:ext>
            </a:extLst>
          </p:cNvPr>
          <p:cNvGrpSpPr/>
          <p:nvPr/>
        </p:nvGrpSpPr>
        <p:grpSpPr>
          <a:xfrm>
            <a:off x="6551662" y="1875640"/>
            <a:ext cx="234964" cy="234964"/>
            <a:chOff x="6142353" y="5302154"/>
            <a:chExt cx="640264" cy="441747"/>
          </a:xfrm>
          <a:solidFill>
            <a:schemeClr val="accent1"/>
          </a:solidFill>
        </p:grpSpPr>
        <p:sp>
          <p:nvSpPr>
            <p:cNvPr id="133" name="Oval 132">
              <a:extLst>
                <a:ext uri="{FF2B5EF4-FFF2-40B4-BE49-F238E27FC236}">
                  <a16:creationId xmlns:a16="http://schemas.microsoft.com/office/drawing/2014/main" id="{F4DEBC89-86A2-4189-9CF6-AF79BC3E740E}"/>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28FA4655-CB54-4786-99E5-C01586BF52FC}"/>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3</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CB122730-E5F4-4200-8E82-85DD21344D37}"/>
              </a:ext>
              <a:ext uri="{C183D7F6-B498-43B3-948B-1728B52AA6E4}">
                <adec:decorative xmlns:adec="http://schemas.microsoft.com/office/drawing/2017/decorative" val="1"/>
              </a:ext>
            </a:extLst>
          </p:cNvPr>
          <p:cNvGrpSpPr/>
          <p:nvPr/>
        </p:nvGrpSpPr>
        <p:grpSpPr>
          <a:xfrm>
            <a:off x="9946595" y="1398856"/>
            <a:ext cx="234964" cy="234964"/>
            <a:chOff x="6142353" y="5302154"/>
            <a:chExt cx="640264" cy="441747"/>
          </a:xfrm>
          <a:solidFill>
            <a:schemeClr val="accent1"/>
          </a:solidFill>
        </p:grpSpPr>
        <p:sp>
          <p:nvSpPr>
            <p:cNvPr id="136" name="Oval 135">
              <a:extLst>
                <a:ext uri="{FF2B5EF4-FFF2-40B4-BE49-F238E27FC236}">
                  <a16:creationId xmlns:a16="http://schemas.microsoft.com/office/drawing/2014/main" id="{6048B677-21A4-4B43-AE1E-5E556EBFA501}"/>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37" name="TextBox 136">
              <a:extLst>
                <a:ext uri="{FF2B5EF4-FFF2-40B4-BE49-F238E27FC236}">
                  <a16:creationId xmlns:a16="http://schemas.microsoft.com/office/drawing/2014/main" id="{997A5D5D-6B24-423B-99E0-96F602564763}"/>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4</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0701842E-8AA1-49DD-9FB5-461A347B67A2}"/>
              </a:ext>
              <a:ext uri="{C183D7F6-B498-43B3-948B-1728B52AA6E4}">
                <adec:decorative xmlns:adec="http://schemas.microsoft.com/office/drawing/2017/decorative" val="1"/>
              </a:ext>
            </a:extLst>
          </p:cNvPr>
          <p:cNvGrpSpPr/>
          <p:nvPr/>
        </p:nvGrpSpPr>
        <p:grpSpPr>
          <a:xfrm>
            <a:off x="8807165" y="3212531"/>
            <a:ext cx="1263101" cy="461665"/>
            <a:chOff x="8807165" y="3212531"/>
            <a:chExt cx="1263101" cy="461665"/>
          </a:xfrm>
        </p:grpSpPr>
        <p:sp>
          <p:nvSpPr>
            <p:cNvPr id="95" name="Rectangle 94">
              <a:extLst>
                <a:ext uri="{FF2B5EF4-FFF2-40B4-BE49-F238E27FC236}">
                  <a16:creationId xmlns:a16="http://schemas.microsoft.com/office/drawing/2014/main" id="{94D57F7D-E99A-4DC5-8287-DD4A72A6B6DC}"/>
                </a:ext>
              </a:extLst>
            </p:cNvPr>
            <p:cNvSpPr/>
            <p:nvPr/>
          </p:nvSpPr>
          <p:spPr>
            <a:xfrm>
              <a:off x="9026390" y="3212531"/>
              <a:ext cx="1043876" cy="461665"/>
            </a:xfrm>
            <a:prstGeom prst="rect">
              <a:avLst/>
            </a:prstGeom>
          </p:spPr>
          <p:txBody>
            <a:bodyPr wrap="non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Application</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Deployment</a:t>
              </a:r>
              <a:endParaRPr kumimoji="0" lang="en-US" sz="1200" b="0" i="0" u="none" strike="noStrike" kern="1200" cap="none" spc="0" normalizeH="0" baseline="0" noProof="0">
                <a:ln>
                  <a:noFill/>
                </a:ln>
                <a:effectLst/>
                <a:uLnTx/>
                <a:uFillTx/>
                <a:latin typeface="Segoe UI"/>
                <a:ea typeface="+mn-ea"/>
                <a:cs typeface="+mn-cs"/>
              </a:endParaRPr>
            </a:p>
          </p:txBody>
        </p:sp>
        <p:grpSp>
          <p:nvGrpSpPr>
            <p:cNvPr id="138" name="Group 137">
              <a:extLst>
                <a:ext uri="{FF2B5EF4-FFF2-40B4-BE49-F238E27FC236}">
                  <a16:creationId xmlns:a16="http://schemas.microsoft.com/office/drawing/2014/main" id="{3D524D5B-1927-47E9-84A8-0866B03E8E74}"/>
                </a:ext>
                <a:ext uri="{C183D7F6-B498-43B3-948B-1728B52AA6E4}">
                  <adec:decorative xmlns:adec="http://schemas.microsoft.com/office/drawing/2017/decorative" val="1"/>
                </a:ext>
              </a:extLst>
            </p:cNvPr>
            <p:cNvGrpSpPr/>
            <p:nvPr/>
          </p:nvGrpSpPr>
          <p:grpSpPr>
            <a:xfrm>
              <a:off x="8807165" y="3325881"/>
              <a:ext cx="234964" cy="234964"/>
              <a:chOff x="6142353" y="5302154"/>
              <a:chExt cx="640264" cy="441747"/>
            </a:xfrm>
            <a:solidFill>
              <a:schemeClr val="accent1"/>
            </a:solidFill>
          </p:grpSpPr>
          <p:sp>
            <p:nvSpPr>
              <p:cNvPr id="139" name="Oval 138">
                <a:extLst>
                  <a:ext uri="{FF2B5EF4-FFF2-40B4-BE49-F238E27FC236}">
                    <a16:creationId xmlns:a16="http://schemas.microsoft.com/office/drawing/2014/main" id="{115A52F9-5B3C-43C5-A3C0-BEB1E5D5BF00}"/>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8400E580-844B-4F8F-88A7-92E13F5ED36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5</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BC0EE56D-D270-4E57-BB6A-6B250EAD0C2D}"/>
              </a:ext>
              <a:ext uri="{C183D7F6-B498-43B3-948B-1728B52AA6E4}">
                <adec:decorative xmlns:adec="http://schemas.microsoft.com/office/drawing/2017/decorative" val="1"/>
              </a:ext>
            </a:extLst>
          </p:cNvPr>
          <p:cNvGrpSpPr/>
          <p:nvPr/>
        </p:nvGrpSpPr>
        <p:grpSpPr>
          <a:xfrm>
            <a:off x="11310308" y="3666498"/>
            <a:ext cx="234964" cy="234964"/>
            <a:chOff x="6142353" y="5302154"/>
            <a:chExt cx="640264" cy="441747"/>
          </a:xfrm>
          <a:solidFill>
            <a:schemeClr val="accent1"/>
          </a:solidFill>
        </p:grpSpPr>
        <p:sp>
          <p:nvSpPr>
            <p:cNvPr id="142" name="Oval 141">
              <a:extLst>
                <a:ext uri="{FF2B5EF4-FFF2-40B4-BE49-F238E27FC236}">
                  <a16:creationId xmlns:a16="http://schemas.microsoft.com/office/drawing/2014/main" id="{BF28A015-B57B-465F-9D99-B1404B7D4E2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E9D9CE83-DAE7-460D-BD4F-BD54AE5C971D}"/>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6</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5297BDEE-F3E1-4EBD-9A12-55F4EDD105A8}"/>
              </a:ext>
              <a:ext uri="{C183D7F6-B498-43B3-948B-1728B52AA6E4}">
                <adec:decorative xmlns:adec="http://schemas.microsoft.com/office/drawing/2017/decorative" val="1"/>
              </a:ext>
            </a:extLst>
          </p:cNvPr>
          <p:cNvGrpSpPr/>
          <p:nvPr/>
        </p:nvGrpSpPr>
        <p:grpSpPr>
          <a:xfrm>
            <a:off x="10509577" y="2882096"/>
            <a:ext cx="234964" cy="234964"/>
            <a:chOff x="6142353" y="5302154"/>
            <a:chExt cx="640264" cy="441747"/>
          </a:xfrm>
          <a:solidFill>
            <a:schemeClr val="accent1"/>
          </a:solidFill>
        </p:grpSpPr>
        <p:sp>
          <p:nvSpPr>
            <p:cNvPr id="145" name="Oval 144">
              <a:extLst>
                <a:ext uri="{FF2B5EF4-FFF2-40B4-BE49-F238E27FC236}">
                  <a16:creationId xmlns:a16="http://schemas.microsoft.com/office/drawing/2014/main" id="{7C0634AC-0919-4D46-BCEA-D33EDEEA37F7}"/>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5297E44B-D874-4DD2-A0C5-BC7075EAA695}"/>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7</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DCE14FE-74A1-4126-BF7E-5118816BB18B}"/>
              </a:ext>
              <a:ext uri="{C183D7F6-B498-43B3-948B-1728B52AA6E4}">
                <adec:decorative xmlns:adec="http://schemas.microsoft.com/office/drawing/2017/decorative" val="1"/>
              </a:ext>
            </a:extLst>
          </p:cNvPr>
          <p:cNvGrpSpPr/>
          <p:nvPr/>
        </p:nvGrpSpPr>
        <p:grpSpPr>
          <a:xfrm>
            <a:off x="6723670" y="4128952"/>
            <a:ext cx="1062896" cy="560461"/>
            <a:chOff x="9869006" y="3388646"/>
            <a:chExt cx="1062896" cy="560461"/>
          </a:xfrm>
        </p:grpSpPr>
        <p:pic>
          <p:nvPicPr>
            <p:cNvPr id="148" name="Picture 147" descr="A close up of a sign&#10;&#10;Description automatically generated">
              <a:extLst>
                <a:ext uri="{FF2B5EF4-FFF2-40B4-BE49-F238E27FC236}">
                  <a16:creationId xmlns:a16="http://schemas.microsoft.com/office/drawing/2014/main" id="{19969163-27E0-4759-B67D-090DF9DD47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60562" y="3388646"/>
              <a:ext cx="471340" cy="457200"/>
            </a:xfrm>
            <a:prstGeom prst="rect">
              <a:avLst/>
            </a:prstGeom>
          </p:spPr>
        </p:pic>
        <p:pic>
          <p:nvPicPr>
            <p:cNvPr id="149" name="Graphic 148">
              <a:extLst>
                <a:ext uri="{FF2B5EF4-FFF2-40B4-BE49-F238E27FC236}">
                  <a16:creationId xmlns:a16="http://schemas.microsoft.com/office/drawing/2014/main" id="{96207C32-967C-4D0A-B9BC-C25949862A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69006" y="3388646"/>
              <a:ext cx="549023" cy="560461"/>
            </a:xfrm>
            <a:prstGeom prst="rect">
              <a:avLst/>
            </a:prstGeom>
          </p:spPr>
        </p:pic>
      </p:grpSp>
      <p:sp>
        <p:nvSpPr>
          <p:cNvPr id="150" name="Rectangle 149">
            <a:extLst>
              <a:ext uri="{FF2B5EF4-FFF2-40B4-BE49-F238E27FC236}">
                <a16:creationId xmlns:a16="http://schemas.microsoft.com/office/drawing/2014/main" id="{F642A5FE-9A5F-4116-A3D4-F7898B46812D}"/>
              </a:ext>
            </a:extLst>
          </p:cNvPr>
          <p:cNvSpPr/>
          <p:nvPr/>
        </p:nvSpPr>
        <p:spPr>
          <a:xfrm>
            <a:off x="6502554" y="4689412"/>
            <a:ext cx="1569404"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 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(New Desired State)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cxnSp>
        <p:nvCxnSpPr>
          <p:cNvPr id="151" name="Straight Connector 150">
            <a:extLst>
              <a:ext uri="{FF2B5EF4-FFF2-40B4-BE49-F238E27FC236}">
                <a16:creationId xmlns:a16="http://schemas.microsoft.com/office/drawing/2014/main" id="{E90CEA9C-AE12-4965-A4E3-2E3C0F33B47E}"/>
              </a:ext>
              <a:ext uri="{C183D7F6-B498-43B3-948B-1728B52AA6E4}">
                <adec:decorative xmlns:adec="http://schemas.microsoft.com/office/drawing/2017/decorative" val="1"/>
              </a:ext>
            </a:extLst>
          </p:cNvPr>
          <p:cNvCxnSpPr>
            <a:cxnSpLocks/>
          </p:cNvCxnSpPr>
          <p:nvPr/>
        </p:nvCxnSpPr>
        <p:spPr>
          <a:xfrm flipV="1">
            <a:off x="7343246" y="2524651"/>
            <a:ext cx="1240421" cy="1486714"/>
          </a:xfrm>
          <a:prstGeom prst="line">
            <a:avLst/>
          </a:prstGeom>
          <a:ln w="15875">
            <a:solidFill>
              <a:srgbClr val="9BF00B"/>
            </a:solidFill>
            <a:prstDash val="dash"/>
            <a:headEnd type="arrow"/>
            <a:tailEnd type="non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53453FA1-D661-482E-8ECB-7957D2ECCB3E}"/>
              </a:ext>
            </a:extLst>
          </p:cNvPr>
          <p:cNvSpPr/>
          <p:nvPr/>
        </p:nvSpPr>
        <p:spPr>
          <a:xfrm>
            <a:off x="6548326" y="2738416"/>
            <a:ext cx="1224822" cy="461665"/>
          </a:xfrm>
          <a:prstGeom prst="rect">
            <a:avLst/>
          </a:prstGeom>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Application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9BF00B"/>
                </a:solidFill>
                <a:effectLst/>
                <a:uLnTx/>
                <a:uFillTx/>
                <a:latin typeface="Segoe UI Semibold"/>
                <a:ea typeface="+mn-ea"/>
                <a:cs typeface="+mn-cs"/>
              </a:rPr>
              <a:t>Rolling Update</a:t>
            </a:r>
            <a:endParaRPr kumimoji="0" lang="en-US" sz="1200" b="0" i="0" u="none" strike="noStrike" kern="1200" cap="none" spc="0" normalizeH="0" baseline="0" noProof="0">
              <a:ln>
                <a:noFill/>
              </a:ln>
              <a:solidFill>
                <a:srgbClr val="9BF00B"/>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B63EFB48-3768-422C-ABA4-BD5B0541256F}"/>
              </a:ext>
              <a:ext uri="{C183D7F6-B498-43B3-948B-1728B52AA6E4}">
                <adec:decorative xmlns:adec="http://schemas.microsoft.com/office/drawing/2017/decorative" val="1"/>
              </a:ext>
            </a:extLst>
          </p:cNvPr>
          <p:cNvGrpSpPr/>
          <p:nvPr/>
        </p:nvGrpSpPr>
        <p:grpSpPr>
          <a:xfrm>
            <a:off x="7776517" y="2882096"/>
            <a:ext cx="234964" cy="234964"/>
            <a:chOff x="6142353" y="5302154"/>
            <a:chExt cx="640264" cy="441747"/>
          </a:xfrm>
          <a:solidFill>
            <a:schemeClr val="accent1"/>
          </a:solidFill>
        </p:grpSpPr>
        <p:sp>
          <p:nvSpPr>
            <p:cNvPr id="154" name="Oval 153">
              <a:extLst>
                <a:ext uri="{FF2B5EF4-FFF2-40B4-BE49-F238E27FC236}">
                  <a16:creationId xmlns:a16="http://schemas.microsoft.com/office/drawing/2014/main" id="{16D05ED4-2F01-41D7-84DC-F739B2E8333F}"/>
                </a:ext>
              </a:extLst>
            </p:cNvPr>
            <p:cNvSpPr/>
            <p:nvPr/>
          </p:nvSpPr>
          <p:spPr bwMode="auto">
            <a:xfrm>
              <a:off x="6325325" y="5302154"/>
              <a:ext cx="274320" cy="274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8FFCD056-62A9-45F7-86FA-28492227984F}"/>
                </a:ext>
              </a:extLst>
            </p:cNvPr>
            <p:cNvSpPr txBox="1"/>
            <p:nvPr/>
          </p:nvSpPr>
          <p:spPr>
            <a:xfrm>
              <a:off x="6142353" y="5302154"/>
              <a:ext cx="640264" cy="441747"/>
            </a:xfrm>
            <a:prstGeom prst="ellipse">
              <a:avLst/>
            </a:prstGeom>
            <a:grpFill/>
          </p:spPr>
          <p:txBody>
            <a:bodyPr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Segoe UI" pitchFamily="34" charset="0"/>
                </a:rPr>
                <a:t>8</a:t>
              </a:r>
              <a:endParaRPr kumimoji="0" lang="en-US" sz="1200" b="0" i="0" u="none" strike="noStrike" kern="1200" cap="none" spc="0" normalizeH="0" baseline="0" noProof="0">
                <a:ln>
                  <a:noFill/>
                </a:ln>
                <a:solidFill>
                  <a:schemeClr val="bg1"/>
                </a:solidFill>
                <a:effectLst/>
                <a:uLnTx/>
                <a:uFillTx/>
                <a:latin typeface="Segoe UI"/>
                <a:ea typeface="+mn-ea"/>
                <a:cs typeface="+mn-cs"/>
              </a:endParaRPr>
            </a:p>
          </p:txBody>
        </p:sp>
      </p:grpSp>
      <p:sp>
        <p:nvSpPr>
          <p:cNvPr id="156" name="Rectangle 155">
            <a:extLst>
              <a:ext uri="{FF2B5EF4-FFF2-40B4-BE49-F238E27FC236}">
                <a16:creationId xmlns:a16="http://schemas.microsoft.com/office/drawing/2014/main" id="{742CD3BC-32F9-46FD-8576-5EA710BC968C}"/>
              </a:ext>
            </a:extLst>
          </p:cNvPr>
          <p:cNvSpPr/>
          <p:nvPr/>
        </p:nvSpPr>
        <p:spPr>
          <a:xfrm>
            <a:off x="476785" y="5800020"/>
            <a:ext cx="1761390"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Segoe UI" pitchFamily="34" charset="0"/>
              </a:rPr>
              <a:t>any Infrastructure</a:t>
            </a:r>
          </a:p>
        </p:txBody>
      </p:sp>
      <p:pic>
        <p:nvPicPr>
          <p:cNvPr id="157" name="Picture 156" descr="Kubernetes icon">
            <a:extLst>
              <a:ext uri="{FF2B5EF4-FFF2-40B4-BE49-F238E27FC236}">
                <a16:creationId xmlns:a16="http://schemas.microsoft.com/office/drawing/2014/main" id="{E081FCF1-F466-487E-B73B-57C7461F3194}"/>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9132" y="5735516"/>
            <a:ext cx="608940" cy="590672"/>
          </a:xfrm>
          <a:prstGeom prst="rect">
            <a:avLst/>
          </a:prstGeom>
        </p:spPr>
      </p:pic>
      <p:cxnSp>
        <p:nvCxnSpPr>
          <p:cNvPr id="159" name="Straight Connector 158">
            <a:extLst>
              <a:ext uri="{FF2B5EF4-FFF2-40B4-BE49-F238E27FC236}">
                <a16:creationId xmlns:a16="http://schemas.microsoft.com/office/drawing/2014/main" id="{5220A59B-DF47-4723-8183-EDBE7B588378}"/>
              </a:ext>
              <a:ext uri="{C183D7F6-B498-43B3-948B-1728B52AA6E4}">
                <adec:decorative xmlns:adec="http://schemas.microsoft.com/office/drawing/2017/decorative" val="1"/>
              </a:ext>
            </a:extLst>
          </p:cNvPr>
          <p:cNvCxnSpPr>
            <a:cxnSpLocks/>
            <a:stCxn id="82" idx="2"/>
          </p:cNvCxnSpPr>
          <p:nvPr/>
        </p:nvCxnSpPr>
        <p:spPr>
          <a:xfrm>
            <a:off x="5555068" y="2491033"/>
            <a:ext cx="0" cy="3539819"/>
          </a:xfrm>
          <a:prstGeom prst="line">
            <a:avLst/>
          </a:prstGeom>
          <a:ln w="15875">
            <a:solidFill>
              <a:schemeClr val="accent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FB78047-1F58-482F-A587-3BA4E67C4BA4}"/>
              </a:ext>
              <a:ext uri="{C183D7F6-B498-43B3-948B-1728B52AA6E4}">
                <adec:decorative xmlns:adec="http://schemas.microsoft.com/office/drawing/2017/decorative" val="1"/>
              </a:ext>
            </a:extLst>
          </p:cNvPr>
          <p:cNvCxnSpPr>
            <a:cxnSpLocks/>
          </p:cNvCxnSpPr>
          <p:nvPr/>
        </p:nvCxnSpPr>
        <p:spPr>
          <a:xfrm flipH="1">
            <a:off x="3434757" y="314289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B656C10-807E-423A-BAF6-1E3639608500}"/>
              </a:ext>
              <a:ext uri="{C183D7F6-B498-43B3-948B-1728B52AA6E4}">
                <adec:decorative xmlns:adec="http://schemas.microsoft.com/office/drawing/2017/decorative" val="1"/>
              </a:ext>
            </a:extLst>
          </p:cNvPr>
          <p:cNvCxnSpPr>
            <a:cxnSpLocks/>
          </p:cNvCxnSpPr>
          <p:nvPr/>
        </p:nvCxnSpPr>
        <p:spPr>
          <a:xfrm flipH="1">
            <a:off x="3434757" y="4135689"/>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ED09B21-C8E5-4757-AC3F-2D1997E0ABC1}"/>
              </a:ext>
              <a:ext uri="{C183D7F6-B498-43B3-948B-1728B52AA6E4}">
                <adec:decorative xmlns:adec="http://schemas.microsoft.com/office/drawing/2017/decorative" val="1"/>
              </a:ext>
            </a:extLst>
          </p:cNvPr>
          <p:cNvCxnSpPr>
            <a:cxnSpLocks/>
          </p:cNvCxnSpPr>
          <p:nvPr/>
        </p:nvCxnSpPr>
        <p:spPr>
          <a:xfrm flipH="1">
            <a:off x="3434757" y="5075718"/>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E9A8E6C-6375-44A4-8469-FE01C5DBC76D}"/>
              </a:ext>
              <a:ext uri="{C183D7F6-B498-43B3-948B-1728B52AA6E4}">
                <adec:decorative xmlns:adec="http://schemas.microsoft.com/office/drawing/2017/decorative" val="1"/>
              </a:ext>
            </a:extLst>
          </p:cNvPr>
          <p:cNvCxnSpPr>
            <a:cxnSpLocks/>
          </p:cNvCxnSpPr>
          <p:nvPr/>
        </p:nvCxnSpPr>
        <p:spPr>
          <a:xfrm flipH="1">
            <a:off x="3434757" y="6030852"/>
            <a:ext cx="2120311" cy="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4943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850B45-57A8-4D3A-82B9-2DD7382EE655}"/>
              </a:ext>
            </a:extLst>
          </p:cNvPr>
          <p:cNvSpPr>
            <a:spLocks noGrp="1"/>
          </p:cNvSpPr>
          <p:nvPr>
            <p:ph type="title"/>
          </p:nvPr>
        </p:nvSpPr>
        <p:spPr>
          <a:xfrm>
            <a:off x="588263" y="457200"/>
            <a:ext cx="11018520" cy="553998"/>
          </a:xfrm>
        </p:spPr>
        <p:txBody>
          <a:bodyPr/>
          <a:lstStyle/>
          <a:p>
            <a:r>
              <a:rPr lang="en-US"/>
              <a:t>The Azure Arc Jumpstart GitHub Repository</a:t>
            </a:r>
          </a:p>
        </p:txBody>
      </p:sp>
      <p:sp>
        <p:nvSpPr>
          <p:cNvPr id="7" name="Content Placeholder 6">
            <a:extLst>
              <a:ext uri="{FF2B5EF4-FFF2-40B4-BE49-F238E27FC236}">
                <a16:creationId xmlns:a16="http://schemas.microsoft.com/office/drawing/2014/main" id="{7A87C96D-F990-44CB-8000-2E2532835DD1}"/>
              </a:ext>
            </a:extLst>
          </p:cNvPr>
          <p:cNvSpPr>
            <a:spLocks noGrp="1"/>
          </p:cNvSpPr>
          <p:nvPr>
            <p:ph sz="quarter" idx="10"/>
          </p:nvPr>
        </p:nvSpPr>
        <p:spPr>
          <a:xfrm>
            <a:off x="584200" y="1435100"/>
            <a:ext cx="7901553" cy="1938992"/>
          </a:xfrm>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Provide a “zero to hero” scenarios for multiple environments</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and deployment type using as much automation as possible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 ”supermarket” experience by being able to take</a:t>
            </a:r>
            <a:b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“off the shelf” scenarios and implement it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Meeting Azure Arc customers where they are</a:t>
            </a:r>
          </a:p>
        </p:txBody>
      </p:sp>
      <p:sp>
        <p:nvSpPr>
          <p:cNvPr id="6" name="Rectangle 5">
            <a:extLst>
              <a:ext uri="{FF2B5EF4-FFF2-40B4-BE49-F238E27FC236}">
                <a16:creationId xmlns:a16="http://schemas.microsoft.com/office/drawing/2014/main" id="{95FBC57B-BE25-4F48-A327-516403E6354A}"/>
              </a:ext>
            </a:extLst>
          </p:cNvPr>
          <p:cNvSpPr/>
          <p:nvPr/>
        </p:nvSpPr>
        <p:spPr>
          <a:xfrm>
            <a:off x="584200" y="5992039"/>
            <a:ext cx="3555332" cy="276999"/>
          </a:xfrm>
          <a:prstGeom prst="rect">
            <a:avLst/>
          </a:prstGeom>
        </p:spPr>
        <p:txBody>
          <a:bodyPr wrap="non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rgbClr val="50E6FF"/>
                </a:solidFill>
                <a:effectLst/>
                <a:uLnTx/>
                <a:uFillTx/>
                <a:latin typeface="Segoe UI"/>
                <a:ea typeface="+mn-ea"/>
                <a:cs typeface="+mn-cs"/>
                <a:hlinkClick r:id="rId3"/>
              </a:rPr>
              <a:t>https://aka.ms/AzureArcJumpstart</a:t>
            </a:r>
            <a:endParaRPr kumimoji="0" lang="en-US" sz="1800" b="0" i="0" u="sng" strike="noStrike" kern="1200" cap="none" spc="0" normalizeH="0" baseline="0" noProof="0">
              <a:ln>
                <a:noFill/>
              </a:ln>
              <a:solidFill>
                <a:srgbClr val="50E6FF"/>
              </a:solidFill>
              <a:effectLst/>
              <a:uLnTx/>
              <a:uFillTx/>
              <a:latin typeface="Segoe UI"/>
              <a:ea typeface="+mn-ea"/>
              <a:cs typeface="+mn-cs"/>
            </a:endParaRPr>
          </a:p>
        </p:txBody>
      </p:sp>
      <p:pic>
        <p:nvPicPr>
          <p:cNvPr id="3" name="Picture 2" descr="Github Icon Png #419245 - Free Icons Library">
            <a:extLst>
              <a:ext uri="{FF2B5EF4-FFF2-40B4-BE49-F238E27FC236}">
                <a16:creationId xmlns:a16="http://schemas.microsoft.com/office/drawing/2014/main" id="{3C4FBFE2-3BA9-FD4E-9EA3-65CFCF98EA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6009" y="5489315"/>
            <a:ext cx="768096" cy="768096"/>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descr="Azure Arc icon">
            <a:extLst>
              <a:ext uri="{FF2B5EF4-FFF2-40B4-BE49-F238E27FC236}">
                <a16:creationId xmlns:a16="http://schemas.microsoft.com/office/drawing/2014/main" id="{4620C155-3432-4AFE-A081-B97644A6F2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30901" y="5334466"/>
            <a:ext cx="1078487" cy="1078487"/>
          </a:xfrm>
          <a:prstGeom prst="rect">
            <a:avLst/>
          </a:prstGeom>
          <a:effectLst>
            <a:outerShdw blurRad="571500" algn="tl" rotWithShape="0">
              <a:srgbClr val="0078D4">
                <a:alpha val="70000"/>
              </a:srgbClr>
            </a:outerShdw>
          </a:effectLst>
        </p:spPr>
      </p:pic>
    </p:spTree>
    <p:extLst>
      <p:ext uri="{BB962C8B-B14F-4D97-AF65-F5344CB8AC3E}">
        <p14:creationId xmlns:p14="http://schemas.microsoft.com/office/powerpoint/2010/main" val="2304335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CC90BEC-23A4-4346-AC5A-62EBFB475722}"/>
              </a:ext>
            </a:extLst>
          </p:cNvPr>
          <p:cNvSpPr>
            <a:spLocks noGrp="1"/>
          </p:cNvSpPr>
          <p:nvPr>
            <p:ph type="title"/>
          </p:nvPr>
        </p:nvSpPr>
        <p:spPr>
          <a:xfrm>
            <a:off x="588263" y="457200"/>
            <a:ext cx="11018520" cy="553998"/>
          </a:xfrm>
        </p:spPr>
        <p:txBody>
          <a:bodyPr/>
          <a:lstStyle/>
          <a:p>
            <a:r>
              <a:rPr lang="en-US"/>
              <a:t>Get started</a:t>
            </a:r>
          </a:p>
        </p:txBody>
      </p:sp>
      <p:sp>
        <p:nvSpPr>
          <p:cNvPr id="9" name="Content Placeholder 8">
            <a:extLst>
              <a:ext uri="{FF2B5EF4-FFF2-40B4-BE49-F238E27FC236}">
                <a16:creationId xmlns:a16="http://schemas.microsoft.com/office/drawing/2014/main" id="{EE8C4DE3-21F5-4FEF-B17F-DF8606720568}"/>
              </a:ext>
            </a:extLst>
          </p:cNvPr>
          <p:cNvSpPr>
            <a:spLocks noGrp="1"/>
          </p:cNvSpPr>
          <p:nvPr>
            <p:ph sz="quarter" idx="10"/>
          </p:nvPr>
        </p:nvSpPr>
        <p:spPr>
          <a:xfrm>
            <a:off x="584200" y="1435100"/>
            <a:ext cx="11018838" cy="1077218"/>
          </a:xfrm>
        </p:spPr>
        <p:txBody>
          <a:body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enabled servers is now generally available, get started today: </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3"/>
              </a:rPr>
              <a:t>https://aka.ms/Azure-Arc</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Try Azure Arc enabled Kubernetes, in preview: </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4"/>
              </a:rPr>
              <a:t>https://aka.ms/Azure-Arc-Kubernetes</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Try Azure Arc enabled data services, in preview: </a:t>
            </a:r>
            <a:r>
              <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https://aka.ms/hybrid-data-services</a:t>
            </a:r>
            <a:endParaRPr lang="en-US"/>
          </a:p>
        </p:txBody>
      </p:sp>
      <p:sp>
        <p:nvSpPr>
          <p:cNvPr id="28" name="Title 7">
            <a:extLst>
              <a:ext uri="{FF2B5EF4-FFF2-40B4-BE49-F238E27FC236}">
                <a16:creationId xmlns:a16="http://schemas.microsoft.com/office/drawing/2014/main" id="{5B4274B9-7F84-4282-B0E2-069975FE221E}"/>
              </a:ext>
            </a:extLst>
          </p:cNvPr>
          <p:cNvSpPr txBox="1">
            <a:spLocks/>
          </p:cNvSpPr>
          <p:nvPr/>
        </p:nvSpPr>
        <p:spPr>
          <a:xfrm>
            <a:off x="588263" y="31705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Learn more</a:t>
            </a:r>
          </a:p>
        </p:txBody>
      </p:sp>
      <p:sp>
        <p:nvSpPr>
          <p:cNvPr id="31" name="Content Placeholder 8">
            <a:extLst>
              <a:ext uri="{FF2B5EF4-FFF2-40B4-BE49-F238E27FC236}">
                <a16:creationId xmlns:a16="http://schemas.microsoft.com/office/drawing/2014/main" id="{BA596685-FF33-4DFA-8D2C-9D5A60C3EFCD}"/>
              </a:ext>
            </a:extLst>
          </p:cNvPr>
          <p:cNvSpPr txBox="1">
            <a:spLocks/>
          </p:cNvSpPr>
          <p:nvPr/>
        </p:nvSpPr>
        <p:spPr>
          <a:xfrm>
            <a:off x="584200" y="4148400"/>
            <a:ext cx="11018838" cy="11387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Jumpstart</a:t>
            </a:r>
            <a:r>
              <a:rPr kumimoji="0" lang="en-US" sz="2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 </a:t>
            </a:r>
            <a:r>
              <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hlinkClick r:id="rId6"/>
              </a:rPr>
              <a:t>https://aka.ms/AzureArcJumpstart</a:t>
            </a:r>
            <a:endParaRPr kumimoji="0" lang="en-US" sz="2000" b="0" i="0" u="none" strike="noStrike" kern="1200" cap="none" spc="0" normalizeH="0" baseline="0" noProof="0">
              <a:ln>
                <a:noFill/>
              </a:ln>
              <a:solidFill>
                <a:srgbClr val="50E6FF">
                  <a:lumMod val="75000"/>
                </a:srgbClr>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Technical documentation: </a:t>
            </a: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hlinkClick r:id="rId7"/>
              </a:rPr>
              <a:t>https://aka.ms/AzureArcDocs</a:t>
            </a:r>
            <a:endParaRPr lang="en-US" sz="2000">
              <a:gradFill>
                <a:gsLst>
                  <a:gs pos="1250">
                    <a:srgbClr val="FFFFFF"/>
                  </a:gs>
                  <a:gs pos="100000">
                    <a:srgbClr val="FFFFFF"/>
                  </a:gs>
                </a:gsLst>
                <a:lin ang="5400000" scaled="0"/>
              </a:gradFill>
              <a:latin typeface="Segoe UI"/>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Azure Arc Learning Path: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8"/>
              </a:rPr>
              <a:t>https://aka.ms/AzureArcLearn</a:t>
            </a:r>
            <a:endPar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46772EDC-84FB-4DDE-9952-FB342E842E7B}"/>
              </a:ext>
              <a:ext uri="{C183D7F6-B498-43B3-948B-1728B52AA6E4}">
                <adec:decorative xmlns:adec="http://schemas.microsoft.com/office/drawing/2017/decorative" val="1"/>
              </a:ext>
            </a:extLst>
          </p:cNvPr>
          <p:cNvGrpSpPr/>
          <p:nvPr/>
        </p:nvGrpSpPr>
        <p:grpSpPr>
          <a:xfrm>
            <a:off x="7618549" y="3170501"/>
            <a:ext cx="3984489" cy="2252400"/>
            <a:chOff x="7738899" y="1891440"/>
            <a:chExt cx="3984489" cy="2252400"/>
          </a:xfrm>
        </p:grpSpPr>
        <p:sp>
          <p:nvSpPr>
            <p:cNvPr id="18" name="Rectangle 17">
              <a:extLst>
                <a:ext uri="{FF2B5EF4-FFF2-40B4-BE49-F238E27FC236}">
                  <a16:creationId xmlns:a16="http://schemas.microsoft.com/office/drawing/2014/main" id="{542A381D-1AB2-4CA1-9D3E-3CCAF81A8454}"/>
                </a:ext>
              </a:extLst>
            </p:cNvPr>
            <p:cNvSpPr/>
            <p:nvPr/>
          </p:nvSpPr>
          <p:spPr bwMode="auto">
            <a:xfrm>
              <a:off x="7738899" y="1891440"/>
              <a:ext cx="3984489" cy="2252400"/>
            </a:xfrm>
            <a:prstGeom prst="rect">
              <a:avLst/>
            </a:prstGeom>
            <a:solidFill>
              <a:srgbClr val="000000"/>
            </a:solidFill>
            <a:ln w="28575"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2743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chemeClr val="accent1"/>
                  </a:solidFill>
                  <a:effectLst/>
                  <a:uLnTx/>
                  <a:uFillTx/>
                  <a:latin typeface="Segoe UI Semibold"/>
                  <a:ea typeface="+mj-ea"/>
                  <a:cs typeface="Segoe UI" pitchFamily="34" charset="0"/>
                </a:rPr>
                <a:t>Azure Arc</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mn-lt"/>
                  <a:cs typeface="Segoe UI" panose="020B0502040204020203" pitchFamily="34" charset="0"/>
                </a:rPr>
                <a:t>Any Infrastructure, Any Cloud</a:t>
              </a:r>
            </a:p>
          </p:txBody>
        </p:sp>
        <p:grpSp>
          <p:nvGrpSpPr>
            <p:cNvPr id="2" name="Group 1">
              <a:extLst>
                <a:ext uri="{FF2B5EF4-FFF2-40B4-BE49-F238E27FC236}">
                  <a16:creationId xmlns:a16="http://schemas.microsoft.com/office/drawing/2014/main" id="{960FEF8A-A552-40F5-8F9C-77BA0FB3EDAD}"/>
                </a:ext>
              </a:extLst>
            </p:cNvPr>
            <p:cNvGrpSpPr/>
            <p:nvPr/>
          </p:nvGrpSpPr>
          <p:grpSpPr>
            <a:xfrm>
              <a:off x="8010581" y="3430459"/>
              <a:ext cx="3438613" cy="348255"/>
              <a:chOff x="7687939" y="4347691"/>
              <a:chExt cx="3438613" cy="348255"/>
            </a:xfrm>
          </p:grpSpPr>
          <p:pic>
            <p:nvPicPr>
              <p:cNvPr id="44" name="Graphic 43">
                <a:extLst>
                  <a:ext uri="{FF2B5EF4-FFF2-40B4-BE49-F238E27FC236}">
                    <a16:creationId xmlns:a16="http://schemas.microsoft.com/office/drawing/2014/main" id="{76A533F7-8197-418B-8CA9-4DB2A6ED7C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7939" y="4371266"/>
                <a:ext cx="324682" cy="324680"/>
              </a:xfrm>
              <a:prstGeom prst="rect">
                <a:avLst/>
              </a:prstGeom>
            </p:spPr>
          </p:pic>
          <p:pic>
            <p:nvPicPr>
              <p:cNvPr id="47" name="Kubernetes" descr="Kubernetes">
                <a:extLst>
                  <a:ext uri="{FF2B5EF4-FFF2-40B4-BE49-F238E27FC236}">
                    <a16:creationId xmlns:a16="http://schemas.microsoft.com/office/drawing/2014/main" id="{6B97008C-9CD7-4463-AF6E-FCB62CFD73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927130" y="4347691"/>
                <a:ext cx="343178" cy="343178"/>
              </a:xfrm>
              <a:prstGeom prst="rect">
                <a:avLst/>
              </a:prstGeom>
            </p:spPr>
          </p:pic>
          <p:pic>
            <p:nvPicPr>
              <p:cNvPr id="20" name="Graphic 19">
                <a:extLst>
                  <a:ext uri="{FF2B5EF4-FFF2-40B4-BE49-F238E27FC236}">
                    <a16:creationId xmlns:a16="http://schemas.microsoft.com/office/drawing/2014/main" id="{0CE53556-8050-4BCF-AB8E-7642E52BF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04996" y="4371266"/>
                <a:ext cx="324680" cy="324680"/>
              </a:xfrm>
              <a:prstGeom prst="rect">
                <a:avLst/>
              </a:prstGeom>
            </p:spPr>
          </p:pic>
          <p:pic>
            <p:nvPicPr>
              <p:cNvPr id="24" name="Graphic 23">
                <a:extLst>
                  <a:ext uri="{FF2B5EF4-FFF2-40B4-BE49-F238E27FC236}">
                    <a16:creationId xmlns:a16="http://schemas.microsoft.com/office/drawing/2014/main" id="{F940FA20-458A-4168-9BE9-B6E8E28A7D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01872" y="4371266"/>
                <a:ext cx="324680" cy="324680"/>
              </a:xfrm>
              <a:prstGeom prst="rect">
                <a:avLst/>
              </a:prstGeom>
            </p:spPr>
          </p:pic>
          <p:pic>
            <p:nvPicPr>
              <p:cNvPr id="26" name="Graphic 25">
                <a:extLst>
                  <a:ext uri="{FF2B5EF4-FFF2-40B4-BE49-F238E27FC236}">
                    <a16:creationId xmlns:a16="http://schemas.microsoft.com/office/drawing/2014/main" id="{497912C9-CEDF-4FFC-9D6C-1AB7D9791B5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184817" y="4371266"/>
                <a:ext cx="324680" cy="324680"/>
              </a:xfrm>
              <a:prstGeom prst="rect">
                <a:avLst/>
              </a:prstGeom>
            </p:spPr>
          </p:pic>
          <p:pic>
            <p:nvPicPr>
              <p:cNvPr id="27" name="Graphic 26">
                <a:extLst>
                  <a:ext uri="{FF2B5EF4-FFF2-40B4-BE49-F238E27FC236}">
                    <a16:creationId xmlns:a16="http://schemas.microsoft.com/office/drawing/2014/main" id="{ED502C31-DC7F-498C-AEFD-BF6A97AEF8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67761" y="4371266"/>
                <a:ext cx="324680" cy="324680"/>
              </a:xfrm>
              <a:prstGeom prst="rect">
                <a:avLst/>
              </a:prstGeom>
            </p:spPr>
          </p:pic>
        </p:grpSp>
      </p:grpSp>
      <p:pic>
        <p:nvPicPr>
          <p:cNvPr id="10" name="Graphic 9" descr="Azure Arc icon">
            <a:extLst>
              <a:ext uri="{FF2B5EF4-FFF2-40B4-BE49-F238E27FC236}">
                <a16:creationId xmlns:a16="http://schemas.microsoft.com/office/drawing/2014/main" id="{24A16AE8-1003-4E9C-9BA6-BB1B1A8182B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372736" y="3296290"/>
            <a:ext cx="476114" cy="476114"/>
          </a:xfrm>
          <a:prstGeom prst="rect">
            <a:avLst/>
          </a:prstGeom>
        </p:spPr>
      </p:pic>
    </p:spTree>
    <p:extLst>
      <p:ext uri="{BB962C8B-B14F-4D97-AF65-F5344CB8AC3E}">
        <p14:creationId xmlns:p14="http://schemas.microsoft.com/office/powerpoint/2010/main" val="136156847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 enabled servers</a:t>
            </a:r>
            <a:br>
              <a:rPr lang="en-US"/>
            </a:br>
            <a:r>
              <a:rPr lang="en-US" sz="2000">
                <a:solidFill>
                  <a:schemeClr val="accent1"/>
                </a:solidFill>
                <a:latin typeface="+mn-lt"/>
                <a:cs typeface="Segoe UI"/>
              </a:rPr>
              <a:t>Connectivity Options</a:t>
            </a:r>
            <a:endParaRPr lang="en-US" sz="2000">
              <a:solidFill>
                <a:schemeClr val="accent1"/>
              </a:solidFill>
              <a:latin typeface="+mn-lt"/>
            </a:endParaRPr>
          </a:p>
        </p:txBody>
      </p:sp>
      <p:grpSp>
        <p:nvGrpSpPr>
          <p:cNvPr id="140" name="Group 139">
            <a:extLst>
              <a:ext uri="{FF2B5EF4-FFF2-40B4-BE49-F238E27FC236}">
                <a16:creationId xmlns:a16="http://schemas.microsoft.com/office/drawing/2014/main" id="{85F7CD69-41C6-43FB-9557-6EA3C0F64738}"/>
              </a:ext>
            </a:extLst>
          </p:cNvPr>
          <p:cNvGrpSpPr/>
          <p:nvPr/>
        </p:nvGrpSpPr>
        <p:grpSpPr>
          <a:xfrm>
            <a:off x="775708" y="2284198"/>
            <a:ext cx="10640583" cy="3305542"/>
            <a:chOff x="1375185" y="1667532"/>
            <a:chExt cx="10640583" cy="3305542"/>
          </a:xfrm>
        </p:grpSpPr>
        <p:cxnSp>
          <p:nvCxnSpPr>
            <p:cNvPr id="63" name="Straight Connector 62">
              <a:extLst>
                <a:ext uri="{FF2B5EF4-FFF2-40B4-BE49-F238E27FC236}">
                  <a16:creationId xmlns:a16="http://schemas.microsoft.com/office/drawing/2014/main" id="{C1182AB5-BF9F-4BC8-BE8A-2072E41B8442}"/>
                </a:ext>
                <a:ext uri="{C183D7F6-B498-43B3-948B-1728B52AA6E4}">
                  <adec:decorative xmlns:adec="http://schemas.microsoft.com/office/drawing/2017/decorative" val="1"/>
                </a:ext>
              </a:extLst>
            </p:cNvPr>
            <p:cNvCxnSpPr>
              <a:cxnSpLocks/>
            </p:cNvCxnSpPr>
            <p:nvPr/>
          </p:nvCxnSpPr>
          <p:spPr>
            <a:xfrm>
              <a:off x="3299011" y="3414100"/>
              <a:ext cx="2196628" cy="1"/>
            </a:xfrm>
            <a:prstGeom prst="line">
              <a:avLst/>
            </a:prstGeom>
            <a:noFill/>
            <a:ln w="19050" cap="flat" cmpd="sng" algn="ctr">
              <a:solidFill>
                <a:schemeClr val="accent1"/>
              </a:solidFill>
              <a:prstDash val="solid"/>
              <a:miter lim="800000"/>
              <a:headEnd type="none" w="med" len="med"/>
              <a:tailEnd type="none" w="lg" len="med"/>
            </a:ln>
            <a:effectLst/>
          </p:spPr>
        </p:cxnSp>
        <p:sp>
          <p:nvSpPr>
            <p:cNvPr id="43" name="Rectangle 42">
              <a:extLst>
                <a:ext uri="{FF2B5EF4-FFF2-40B4-BE49-F238E27FC236}">
                  <a16:creationId xmlns:a16="http://schemas.microsoft.com/office/drawing/2014/main" id="{59B8DE47-E024-4166-8721-51047FD3A634}"/>
                </a:ext>
              </a:extLst>
            </p:cNvPr>
            <p:cNvSpPr/>
            <p:nvPr/>
          </p:nvSpPr>
          <p:spPr>
            <a:xfrm>
              <a:off x="9515359" y="4572964"/>
              <a:ext cx="853119"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VNET</a:t>
              </a: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2531" y="3599344"/>
              <a:ext cx="274320" cy="274320"/>
            </a:xfrm>
            <a:prstGeom prst="rect">
              <a:avLst/>
            </a:prstGeom>
          </p:spPr>
        </p:pic>
        <p:grpSp>
          <p:nvGrpSpPr>
            <p:cNvPr id="3" name="Group 2">
              <a:extLst>
                <a:ext uri="{FF2B5EF4-FFF2-40B4-BE49-F238E27FC236}">
                  <a16:creationId xmlns:a16="http://schemas.microsoft.com/office/drawing/2014/main" id="{67ED8DB3-2839-4E6A-83BB-69C069FD8EE0}"/>
                </a:ext>
              </a:extLst>
            </p:cNvPr>
            <p:cNvGrpSpPr/>
            <p:nvPr/>
          </p:nvGrpSpPr>
          <p:grpSpPr>
            <a:xfrm>
              <a:off x="1375185" y="3270327"/>
              <a:ext cx="1918447" cy="1307090"/>
              <a:chOff x="5449391" y="5145107"/>
              <a:chExt cx="1918447" cy="1307090"/>
            </a:xfrm>
          </p:grpSpPr>
          <p:sp>
            <p:nvSpPr>
              <p:cNvPr id="52" name="Rectangle 51">
                <a:extLst>
                  <a:ext uri="{FF2B5EF4-FFF2-40B4-BE49-F238E27FC236}">
                    <a16:creationId xmlns:a16="http://schemas.microsoft.com/office/drawing/2014/main" id="{051F5B14-0A09-4B5C-B68C-82F490E13769}"/>
                  </a:ext>
                </a:extLst>
              </p:cNvPr>
              <p:cNvSpPr/>
              <p:nvPr/>
            </p:nvSpPr>
            <p:spPr bwMode="auto">
              <a:xfrm>
                <a:off x="5449391" y="5145107"/>
                <a:ext cx="1918447" cy="130709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Server</a:t>
                </a:r>
              </a:p>
            </p:txBody>
          </p:sp>
          <p:pic>
            <p:nvPicPr>
              <p:cNvPr id="36" name="Graphic 35">
                <a:extLst>
                  <a:ext uri="{FF2B5EF4-FFF2-40B4-BE49-F238E27FC236}">
                    <a16:creationId xmlns:a16="http://schemas.microsoft.com/office/drawing/2014/main" id="{542C8853-8CE4-4754-AC5F-F227C0E09E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58758" y="5456139"/>
                <a:ext cx="499712" cy="499712"/>
              </a:xfrm>
              <a:prstGeom prst="rect">
                <a:avLst/>
              </a:prstGeom>
            </p:spPr>
          </p:pic>
        </p:grpSp>
        <p:pic>
          <p:nvPicPr>
            <p:cNvPr id="4" name="Graphic 3" descr="World">
              <a:extLst>
                <a:ext uri="{FF2B5EF4-FFF2-40B4-BE49-F238E27FC236}">
                  <a16:creationId xmlns:a16="http://schemas.microsoft.com/office/drawing/2014/main" id="{2CB401A5-2239-49D5-822A-85C4BCB7A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6397" y="3170558"/>
              <a:ext cx="485614" cy="485614"/>
            </a:xfrm>
            <a:prstGeom prst="rect">
              <a:avLst/>
            </a:prstGeom>
          </p:spPr>
        </p:pic>
        <p:grpSp>
          <p:nvGrpSpPr>
            <p:cNvPr id="6" name="Group 5">
              <a:extLst>
                <a:ext uri="{FF2B5EF4-FFF2-40B4-BE49-F238E27FC236}">
                  <a16:creationId xmlns:a16="http://schemas.microsoft.com/office/drawing/2014/main" id="{6E8AD925-266B-4BAD-A21E-F1DF35EA80AC}"/>
                </a:ext>
              </a:extLst>
            </p:cNvPr>
            <p:cNvGrpSpPr/>
            <p:nvPr/>
          </p:nvGrpSpPr>
          <p:grpSpPr>
            <a:xfrm>
              <a:off x="7846554" y="1667532"/>
              <a:ext cx="4169214" cy="960417"/>
              <a:chOff x="4619772" y="2208290"/>
              <a:chExt cx="4169214" cy="960417"/>
            </a:xfrm>
          </p:grpSpPr>
          <p:sp>
            <p:nvSpPr>
              <p:cNvPr id="5" name="Rectangle 4">
                <a:extLst>
                  <a:ext uri="{FF2B5EF4-FFF2-40B4-BE49-F238E27FC236}">
                    <a16:creationId xmlns:a16="http://schemas.microsoft.com/office/drawing/2014/main" id="{06046251-2DAD-4632-A76C-DA89A6E31E97}"/>
                  </a:ext>
                </a:extLst>
              </p:cNvPr>
              <p:cNvSpPr/>
              <p:nvPr/>
            </p:nvSpPr>
            <p:spPr bwMode="auto">
              <a:xfrm>
                <a:off x="4619772" y="2208290"/>
                <a:ext cx="4169214" cy="96041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Service Endpoint</a:t>
                </a:r>
              </a:p>
            </p:txBody>
          </p:sp>
          <p:sp>
            <p:nvSpPr>
              <p:cNvPr id="41" name="Rectangle 40">
                <a:extLst>
                  <a:ext uri="{FF2B5EF4-FFF2-40B4-BE49-F238E27FC236}">
                    <a16:creationId xmlns:a16="http://schemas.microsoft.com/office/drawing/2014/main" id="{8982EAD3-106D-4762-899C-37E80A1EECB7}"/>
                  </a:ext>
                </a:extLst>
              </p:cNvPr>
              <p:cNvSpPr/>
              <p:nvPr/>
            </p:nvSpPr>
            <p:spPr bwMode="auto">
              <a:xfrm>
                <a:off x="4686111"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Public Endpoint</a:t>
                </a:r>
              </a:p>
            </p:txBody>
          </p:sp>
          <p:sp>
            <p:nvSpPr>
              <p:cNvPr id="42" name="Rectangle 41">
                <a:extLst>
                  <a:ext uri="{FF2B5EF4-FFF2-40B4-BE49-F238E27FC236}">
                    <a16:creationId xmlns:a16="http://schemas.microsoft.com/office/drawing/2014/main" id="{CBD0C483-851B-4E7F-A66C-262811CB8096}"/>
                  </a:ext>
                </a:extLst>
              </p:cNvPr>
              <p:cNvSpPr/>
              <p:nvPr/>
            </p:nvSpPr>
            <p:spPr bwMode="auto">
              <a:xfrm>
                <a:off x="6828675" y="2627649"/>
                <a:ext cx="1897569" cy="48020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Private Endpoint</a:t>
                </a:r>
              </a:p>
            </p:txBody>
          </p:sp>
        </p:grpSp>
        <p:cxnSp>
          <p:nvCxnSpPr>
            <p:cNvPr id="69" name="Elbow Connector 20">
              <a:extLst>
                <a:ext uri="{FF2B5EF4-FFF2-40B4-BE49-F238E27FC236}">
                  <a16:creationId xmlns:a16="http://schemas.microsoft.com/office/drawing/2014/main" id="{0E6E911D-1F10-4561-A378-095F5CC28285}"/>
                </a:ext>
                <a:ext uri="{C183D7F6-B498-43B3-948B-1728B52AA6E4}">
                  <adec:decorative xmlns:adec="http://schemas.microsoft.com/office/drawing/2017/decorative" val="1"/>
                </a:ext>
              </a:extLst>
            </p:cNvPr>
            <p:cNvCxnSpPr>
              <a:cxnSpLocks/>
              <a:stCxn id="52" idx="3"/>
              <a:endCxn id="4" idx="2"/>
            </p:cNvCxnSpPr>
            <p:nvPr/>
          </p:nvCxnSpPr>
          <p:spPr>
            <a:xfrm flipV="1">
              <a:off x="3293632" y="3656172"/>
              <a:ext cx="2455572" cy="267700"/>
            </a:xfrm>
            <a:prstGeom prst="bentConnector2">
              <a:avLst/>
            </a:prstGeom>
            <a:noFill/>
            <a:ln w="19050" cap="flat" cmpd="sng" algn="ctr">
              <a:solidFill>
                <a:schemeClr val="accent1"/>
              </a:solidFill>
              <a:prstDash val="solid"/>
              <a:miter lim="800000"/>
              <a:headEnd type="none" w="med" len="med"/>
              <a:tailEnd type="none" w="lg" len="med"/>
            </a:ln>
            <a:effectLst/>
          </p:spPr>
        </p:cxnSp>
        <p:pic>
          <p:nvPicPr>
            <p:cNvPr id="31" name="Graphic 30">
              <a:extLst>
                <a:ext uri="{FF2B5EF4-FFF2-40B4-BE49-F238E27FC236}">
                  <a16:creationId xmlns:a16="http://schemas.microsoft.com/office/drawing/2014/main" id="{468F60C3-41C6-42E2-AF30-301F17ACDA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4990" y="3656172"/>
              <a:ext cx="457200" cy="466725"/>
            </a:xfrm>
            <a:prstGeom prst="rect">
              <a:avLst/>
            </a:prstGeom>
          </p:spPr>
        </p:pic>
        <p:cxnSp>
          <p:nvCxnSpPr>
            <p:cNvPr id="72" name="Elbow Connector 20">
              <a:extLst>
                <a:ext uri="{FF2B5EF4-FFF2-40B4-BE49-F238E27FC236}">
                  <a16:creationId xmlns:a16="http://schemas.microsoft.com/office/drawing/2014/main" id="{5301886B-B50A-4EF6-9194-71273656FE1F}"/>
                </a:ext>
                <a:ext uri="{C183D7F6-B498-43B3-948B-1728B52AA6E4}">
                  <adec:decorative xmlns:adec="http://schemas.microsoft.com/office/drawing/2017/decorative" val="1"/>
                </a:ext>
              </a:extLst>
            </p:cNvPr>
            <p:cNvCxnSpPr>
              <a:cxnSpLocks/>
              <a:stCxn id="41" idx="2"/>
              <a:endCxn id="92" idx="0"/>
            </p:cNvCxnSpPr>
            <p:nvPr/>
          </p:nvCxnSpPr>
          <p:spPr>
            <a:xfrm rot="16200000" flipH="1">
              <a:off x="8572045" y="2856731"/>
              <a:ext cx="1659506" cy="1080241"/>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80" name="Straight Connector 79">
              <a:extLst>
                <a:ext uri="{FF2B5EF4-FFF2-40B4-BE49-F238E27FC236}">
                  <a16:creationId xmlns:a16="http://schemas.microsoft.com/office/drawing/2014/main" id="{B1FE717A-1D26-4D1A-AD77-95630D2B80FB}"/>
                </a:ext>
                <a:ext uri="{C183D7F6-B498-43B3-948B-1728B52AA6E4}">
                  <adec:decorative xmlns:adec="http://schemas.microsoft.com/office/drawing/2017/decorative" val="1"/>
                </a:ext>
              </a:extLst>
            </p:cNvPr>
            <p:cNvCxnSpPr>
              <a:cxnSpLocks/>
              <a:stCxn id="4" idx="3"/>
            </p:cNvCxnSpPr>
            <p:nvPr/>
          </p:nvCxnSpPr>
          <p:spPr>
            <a:xfrm>
              <a:off x="5992010" y="3413365"/>
              <a:ext cx="2240280" cy="0"/>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54" name="Straight Connector 53">
              <a:extLst>
                <a:ext uri="{FF2B5EF4-FFF2-40B4-BE49-F238E27FC236}">
                  <a16:creationId xmlns:a16="http://schemas.microsoft.com/office/drawing/2014/main" id="{680E1098-D407-4D37-AF69-64AFACC3CFC1}"/>
                </a:ext>
                <a:ext uri="{C183D7F6-B498-43B3-948B-1728B52AA6E4}">
                  <adec:decorative xmlns:adec="http://schemas.microsoft.com/office/drawing/2017/decorative" val="1"/>
                </a:ext>
              </a:extLst>
            </p:cNvPr>
            <p:cNvCxnSpPr>
              <a:cxnSpLocks/>
            </p:cNvCxnSpPr>
            <p:nvPr/>
          </p:nvCxnSpPr>
          <p:spPr>
            <a:xfrm>
              <a:off x="8226292" y="2556341"/>
              <a:ext cx="1" cy="862404"/>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88" name="Elbow Connector 20">
              <a:extLst>
                <a:ext uri="{FF2B5EF4-FFF2-40B4-BE49-F238E27FC236}">
                  <a16:creationId xmlns:a16="http://schemas.microsoft.com/office/drawing/2014/main" id="{B1FB5162-03EE-44D7-A53E-ACCC4B318904}"/>
                </a:ext>
                <a:ext uri="{C183D7F6-B498-43B3-948B-1728B52AA6E4}">
                  <adec:decorative xmlns:adec="http://schemas.microsoft.com/office/drawing/2017/decorative" val="1"/>
                </a:ext>
              </a:extLst>
            </p:cNvPr>
            <p:cNvCxnSpPr>
              <a:cxnSpLocks/>
              <a:stCxn id="42" idx="2"/>
              <a:endCxn id="92" idx="0"/>
            </p:cNvCxnSpPr>
            <p:nvPr/>
          </p:nvCxnSpPr>
          <p:spPr>
            <a:xfrm rot="5400000">
              <a:off x="9643328" y="2865691"/>
              <a:ext cx="1659506" cy="106232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pic>
          <p:nvPicPr>
            <p:cNvPr id="92" name="Graphic 91">
              <a:extLst>
                <a:ext uri="{FF2B5EF4-FFF2-40B4-BE49-F238E27FC236}">
                  <a16:creationId xmlns:a16="http://schemas.microsoft.com/office/drawing/2014/main" id="{ECF3E8ED-75AB-4D03-9CE8-02ED751397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59039" y="4226605"/>
              <a:ext cx="365760" cy="365760"/>
            </a:xfrm>
            <a:prstGeom prst="rect">
              <a:avLst/>
            </a:prstGeom>
          </p:spPr>
        </p:pic>
        <p:cxnSp>
          <p:nvCxnSpPr>
            <p:cNvPr id="99" name="Straight Connector 98">
              <a:extLst>
                <a:ext uri="{FF2B5EF4-FFF2-40B4-BE49-F238E27FC236}">
                  <a16:creationId xmlns:a16="http://schemas.microsoft.com/office/drawing/2014/main" id="{AE1CC842-7B3B-4CA7-8CAC-4B9752CC042A}"/>
                </a:ext>
                <a:ext uri="{C183D7F6-B498-43B3-948B-1728B52AA6E4}">
                  <adec:decorative xmlns:adec="http://schemas.microsoft.com/office/drawing/2017/decorative" val="1"/>
                </a:ext>
              </a:extLst>
            </p:cNvPr>
            <p:cNvCxnSpPr>
              <a:cxnSpLocks/>
              <a:endCxn id="122" idx="1"/>
            </p:cNvCxnSpPr>
            <p:nvPr/>
          </p:nvCxnSpPr>
          <p:spPr>
            <a:xfrm flipV="1">
              <a:off x="3291079" y="4409485"/>
              <a:ext cx="2831676" cy="2"/>
            </a:xfrm>
            <a:prstGeom prst="line">
              <a:avLst/>
            </a:prstGeom>
            <a:noFill/>
            <a:ln w="19050" cap="flat" cmpd="sng" algn="ctr">
              <a:solidFill>
                <a:schemeClr val="accent1"/>
              </a:solidFill>
              <a:prstDash val="solid"/>
              <a:miter lim="800000"/>
              <a:headEnd type="none" w="med" len="med"/>
              <a:tailEnd type="none" w="lg" len="med"/>
            </a:ln>
            <a:effectLst/>
          </p:spPr>
        </p:cxnSp>
        <p:sp>
          <p:nvSpPr>
            <p:cNvPr id="115" name="TextBox 114">
              <a:extLst>
                <a:ext uri="{FF2B5EF4-FFF2-40B4-BE49-F238E27FC236}">
                  <a16:creationId xmlns:a16="http://schemas.microsoft.com/office/drawing/2014/main" id="{5D1683EA-CE25-48BB-A06B-81F539BC2418}"/>
                </a:ext>
              </a:extLst>
            </p:cNvPr>
            <p:cNvSpPr txBox="1"/>
            <p:nvPr/>
          </p:nvSpPr>
          <p:spPr>
            <a:xfrm>
              <a:off x="8982452" y="3429000"/>
              <a:ext cx="838691" cy="246221"/>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Service tag </a:t>
              </a:r>
            </a:p>
          </p:txBody>
        </p:sp>
        <p:sp>
          <p:nvSpPr>
            <p:cNvPr id="116" name="TextBox 115">
              <a:extLst>
                <a:ext uri="{FF2B5EF4-FFF2-40B4-BE49-F238E27FC236}">
                  <a16:creationId xmlns:a16="http://schemas.microsoft.com/office/drawing/2014/main" id="{5419048A-9535-43FD-AC47-80BE9DF03E97}"/>
                </a:ext>
              </a:extLst>
            </p:cNvPr>
            <p:cNvSpPr txBox="1"/>
            <p:nvPr/>
          </p:nvSpPr>
          <p:spPr>
            <a:xfrm>
              <a:off x="10062694" y="3458248"/>
              <a:ext cx="832279" cy="246221"/>
            </a:xfrm>
            <a:prstGeom prst="rect">
              <a:avLst/>
            </a:prstGeom>
          </p:spPr>
          <p:txBody>
            <a:bodyPr wrap="none" lIns="91440" tIns="45720" rIns="91440" bIns="45720" anchor="t">
              <a:spAutoFit/>
            </a:bodyPr>
            <a:lstStyle>
              <a:defPPr>
                <a:defRPr lang="en-US"/>
              </a:defPPr>
              <a:lvl1pPr marR="0" lvl="0" indent="0" fontAlgn="auto">
                <a:lnSpc>
                  <a:spcPct val="100000"/>
                </a:lnSpc>
                <a:spcBef>
                  <a:spcPts val="0"/>
                </a:spcBef>
                <a:spcAft>
                  <a:spcPts val="0"/>
                </a:spcAft>
                <a:buClrTx/>
                <a:buSzTx/>
                <a:buFontTx/>
                <a:buNone/>
                <a:tabLst/>
                <a:defRPr kumimoji="0" sz="1000" b="0" i="0" u="none" strike="noStrike" cap="none" spc="0" normalizeH="0" baseline="0">
                  <a:ln>
                    <a:noFill/>
                  </a:ln>
                  <a:solidFill>
                    <a:srgbClr val="50E6FF"/>
                  </a:solidFill>
                  <a:effectLst/>
                  <a:uLnTx/>
                  <a:uFillTx/>
                  <a:latin typeface="Segoe UI Symbol"/>
                  <a:ea typeface="Segoe UI Symbo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Private Link</a:t>
              </a:r>
            </a:p>
          </p:txBody>
        </p:sp>
        <p:pic>
          <p:nvPicPr>
            <p:cNvPr id="118" name="Graphic 117">
              <a:extLst>
                <a:ext uri="{FF2B5EF4-FFF2-40B4-BE49-F238E27FC236}">
                  <a16:creationId xmlns:a16="http://schemas.microsoft.com/office/drawing/2014/main" id="{0DC3FC69-A327-4CF5-9C43-696CBB9052B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71306" y="2987678"/>
              <a:ext cx="365760" cy="365760"/>
            </a:xfrm>
            <a:prstGeom prst="rect">
              <a:avLst/>
            </a:prstGeom>
          </p:spPr>
        </p:pic>
        <p:pic>
          <p:nvPicPr>
            <p:cNvPr id="120" name="Graphic 119">
              <a:extLst>
                <a:ext uri="{FF2B5EF4-FFF2-40B4-BE49-F238E27FC236}">
                  <a16:creationId xmlns:a16="http://schemas.microsoft.com/office/drawing/2014/main" id="{A62636B3-F0CD-4E5A-9F68-3311D7CDC87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30394" y="3092804"/>
              <a:ext cx="253427" cy="253427"/>
            </a:xfrm>
            <a:prstGeom prst="rect">
              <a:avLst/>
            </a:prstGeom>
          </p:spPr>
        </p:pic>
        <p:pic>
          <p:nvPicPr>
            <p:cNvPr id="122" name="Graphic 121">
              <a:extLst>
                <a:ext uri="{FF2B5EF4-FFF2-40B4-BE49-F238E27FC236}">
                  <a16:creationId xmlns:a16="http://schemas.microsoft.com/office/drawing/2014/main" id="{A78B658E-B2DD-449E-9F20-974B67F8C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22755" y="4226605"/>
              <a:ext cx="365760" cy="365760"/>
            </a:xfrm>
            <a:prstGeom prst="rect">
              <a:avLst/>
            </a:prstGeom>
          </p:spPr>
        </p:pic>
        <p:pic>
          <p:nvPicPr>
            <p:cNvPr id="124" name="Graphic 123">
              <a:extLst>
                <a:ext uri="{FF2B5EF4-FFF2-40B4-BE49-F238E27FC236}">
                  <a16:creationId xmlns:a16="http://schemas.microsoft.com/office/drawing/2014/main" id="{60799769-4B4E-4999-BA50-37BB57C43B1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64155" y="4225548"/>
              <a:ext cx="365760" cy="365760"/>
            </a:xfrm>
            <a:prstGeom prst="rect">
              <a:avLst/>
            </a:prstGeom>
          </p:spPr>
        </p:pic>
        <p:cxnSp>
          <p:nvCxnSpPr>
            <p:cNvPr id="126" name="Straight Connector 125">
              <a:extLst>
                <a:ext uri="{FF2B5EF4-FFF2-40B4-BE49-F238E27FC236}">
                  <a16:creationId xmlns:a16="http://schemas.microsoft.com/office/drawing/2014/main" id="{E12ECEFD-C2EE-42D6-B5AF-61FDF4753051}"/>
                </a:ext>
                <a:ext uri="{C183D7F6-B498-43B3-948B-1728B52AA6E4}">
                  <adec:decorative xmlns:adec="http://schemas.microsoft.com/office/drawing/2017/decorative" val="1"/>
                </a:ext>
              </a:extLst>
            </p:cNvPr>
            <p:cNvCxnSpPr>
              <a:cxnSpLocks/>
            </p:cNvCxnSpPr>
            <p:nvPr/>
          </p:nvCxnSpPr>
          <p:spPr>
            <a:xfrm>
              <a:off x="7008607" y="4408428"/>
              <a:ext cx="2689412" cy="0"/>
            </a:xfrm>
            <a:prstGeom prst="line">
              <a:avLst/>
            </a:prstGeom>
            <a:noFill/>
            <a:ln w="19050" cap="flat" cmpd="sng" algn="ctr">
              <a:solidFill>
                <a:schemeClr val="accent1"/>
              </a:solidFill>
              <a:prstDash val="solid"/>
              <a:miter lim="800000"/>
              <a:headEnd type="none" w="med" len="med"/>
              <a:tailEnd type="none" w="lg" len="med"/>
            </a:ln>
            <a:effectLst/>
          </p:spPr>
        </p:cxnSp>
        <p:sp>
          <p:nvSpPr>
            <p:cNvPr id="130" name="Rectangle 129">
              <a:extLst>
                <a:ext uri="{FF2B5EF4-FFF2-40B4-BE49-F238E27FC236}">
                  <a16:creationId xmlns:a16="http://schemas.microsoft.com/office/drawing/2014/main" id="{936A9F28-8805-4DB3-B872-65CE9445BB6B}"/>
                </a:ext>
              </a:extLst>
            </p:cNvPr>
            <p:cNvSpPr/>
            <p:nvPr/>
          </p:nvSpPr>
          <p:spPr>
            <a:xfrm>
              <a:off x="5782887" y="4572964"/>
              <a:ext cx="1508746" cy="400110"/>
            </a:xfrm>
            <a:prstGeom prst="rect">
              <a:avLst/>
            </a:prstGeom>
          </p:spPr>
          <p:txBody>
            <a:bodyPr wrap="non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Azure Express Route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Site-to-Site VPN</a:t>
              </a:r>
            </a:p>
          </p:txBody>
        </p:sp>
        <p:sp>
          <p:nvSpPr>
            <p:cNvPr id="132" name="Rectangle 131">
              <a:extLst>
                <a:ext uri="{FF2B5EF4-FFF2-40B4-BE49-F238E27FC236}">
                  <a16:creationId xmlns:a16="http://schemas.microsoft.com/office/drawing/2014/main" id="{DAEA031F-7EED-4E66-9765-B03F8B1F3F0D}"/>
                </a:ext>
              </a:extLst>
            </p:cNvPr>
            <p:cNvSpPr/>
            <p:nvPr/>
          </p:nvSpPr>
          <p:spPr>
            <a:xfrm>
              <a:off x="5434855" y="2958305"/>
              <a:ext cx="628698"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Internet</a:t>
              </a:r>
            </a:p>
          </p:txBody>
        </p:sp>
        <p:sp>
          <p:nvSpPr>
            <p:cNvPr id="133" name="Rectangle 132">
              <a:extLst>
                <a:ext uri="{FF2B5EF4-FFF2-40B4-BE49-F238E27FC236}">
                  <a16:creationId xmlns:a16="http://schemas.microsoft.com/office/drawing/2014/main" id="{30BF7067-F0BF-46FB-BA68-71649D3AC6F0}"/>
                </a:ext>
              </a:extLst>
            </p:cNvPr>
            <p:cNvSpPr/>
            <p:nvPr/>
          </p:nvSpPr>
          <p:spPr>
            <a:xfrm>
              <a:off x="5014162" y="4090628"/>
              <a:ext cx="498855" cy="246221"/>
            </a:xfrm>
            <a:prstGeom prst="rect">
              <a:avLst/>
            </a:prstGeom>
          </p:spPr>
          <p:txBody>
            <a:bodyPr wrap="non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a:ea typeface="Segoe UI Symbol"/>
                  <a:cs typeface="+mn-cs"/>
                </a:rPr>
                <a:t>Proxy</a:t>
              </a:r>
            </a:p>
          </p:txBody>
        </p:sp>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2531" y="3092804"/>
              <a:ext cx="274320" cy="274320"/>
            </a:xfrm>
            <a:prstGeom prst="rect">
              <a:avLst/>
            </a:prstGeom>
          </p:spPr>
        </p:pic>
        <p:pic>
          <p:nvPicPr>
            <p:cNvPr id="135" name="Graphic 134" descr="Badge 4">
              <a:extLst>
                <a:ext uri="{FF2B5EF4-FFF2-40B4-BE49-F238E27FC236}">
                  <a16:creationId xmlns:a16="http://schemas.microsoft.com/office/drawing/2014/main" id="{2C6BB450-2597-48E2-9752-FF7A3EFA366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699036" y="2688780"/>
              <a:ext cx="274320" cy="274320"/>
            </a:xfrm>
            <a:prstGeom prst="rect">
              <a:avLst/>
            </a:prstGeom>
          </p:spPr>
        </p:pic>
        <p:pic>
          <p:nvPicPr>
            <p:cNvPr id="137" name="Graphic 136" descr="Badge 3">
              <a:extLst>
                <a:ext uri="{FF2B5EF4-FFF2-40B4-BE49-F238E27FC236}">
                  <a16:creationId xmlns:a16="http://schemas.microsoft.com/office/drawing/2014/main" id="{EDA9DD40-F93A-44D1-887E-7F5D87C0680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897289" y="2688780"/>
              <a:ext cx="274320" cy="274320"/>
            </a:xfrm>
            <a:prstGeom prst="rect">
              <a:avLst/>
            </a:prstGeom>
          </p:spPr>
        </p:pic>
      </p:grpSp>
      <p:sp>
        <p:nvSpPr>
          <p:cNvPr id="139" name="TextBox 138">
            <a:extLst>
              <a:ext uri="{FF2B5EF4-FFF2-40B4-BE49-F238E27FC236}">
                <a16:creationId xmlns:a16="http://schemas.microsoft.com/office/drawing/2014/main" id="{7BD91A45-8D94-4711-8F78-07D606209683}"/>
              </a:ext>
            </a:extLst>
          </p:cNvPr>
          <p:cNvSpPr txBox="1"/>
          <p:nvPr/>
        </p:nvSpPr>
        <p:spPr>
          <a:xfrm>
            <a:off x="238974" y="1619178"/>
            <a:ext cx="4386814" cy="1301854"/>
          </a:xfrm>
          <a:prstGeom prst="rect">
            <a:avLst/>
          </a:prstGeom>
          <a:noFill/>
        </p:spPr>
        <p:txBody>
          <a:bodyPr wrap="square" lIns="182854" tIns="146284" rIns="182854" bIns="146284" rtlCol="0">
            <a:spAutoFit/>
          </a:bodyPr>
          <a:lstStyle/>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Direct connection (Internet)</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Connection via Proxy (Internet)</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Service tag (S2S VPN/ER)</a:t>
            </a:r>
          </a:p>
          <a:p>
            <a:pPr marL="457112" marR="0" lvl="0" indent="-457112" algn="l" defTabSz="914225" rtl="0" eaLnBrk="1" fontAlgn="auto" latinLnBrk="0" hangingPunct="1">
              <a:lnSpc>
                <a:spcPct val="90000"/>
              </a:lnSpc>
              <a:spcBef>
                <a:spcPts val="0"/>
              </a:spcBef>
              <a:spcAft>
                <a:spcPts val="600"/>
              </a:spcAft>
              <a:buClrTx/>
              <a:buSzTx/>
              <a:buFont typeface="+mj-lt"/>
              <a:buAutoNum type="arabicPeriod"/>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Private Link (S2S VPN/ER) - </a:t>
            </a:r>
            <a:r>
              <a:rPr kumimoji="0" lang="en-US" sz="1400" b="0" i="0" u="none" strike="noStrike" kern="1200" cap="none" spc="0" normalizeH="0" baseline="0" noProof="0">
                <a:ln>
                  <a:noFill/>
                </a:ln>
                <a:solidFill>
                  <a:srgbClr val="D83B01"/>
                </a:solidFill>
                <a:effectLst/>
                <a:uLnTx/>
                <a:uFillTx/>
                <a:latin typeface="Segoe UI Semibold"/>
                <a:ea typeface="+mn-ea"/>
                <a:cs typeface="Segoe UI" pitchFamily="34" charset="0"/>
              </a:rPr>
              <a:t>Private Preview</a:t>
            </a:r>
          </a:p>
        </p:txBody>
      </p:sp>
    </p:spTree>
    <p:extLst>
      <p:ext uri="{BB962C8B-B14F-4D97-AF65-F5344CB8AC3E}">
        <p14:creationId xmlns:p14="http://schemas.microsoft.com/office/powerpoint/2010/main" val="1187582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9" name="Elbow Connector 227">
            <a:extLst>
              <a:ext uri="{FF2B5EF4-FFF2-40B4-BE49-F238E27FC236}">
                <a16:creationId xmlns:a16="http://schemas.microsoft.com/office/drawing/2014/main" id="{30F16AD1-EDAB-493A-9672-4C1CDF989CB1}"/>
              </a:ext>
              <a:ext uri="{C183D7F6-B498-43B3-948B-1728B52AA6E4}">
                <adec:decorative xmlns:adec="http://schemas.microsoft.com/office/drawing/2017/decorative" val="1"/>
              </a:ext>
            </a:extLst>
          </p:cNvPr>
          <p:cNvCxnSpPr>
            <a:cxnSpLocks/>
            <a:stCxn id="149" idx="2"/>
            <a:endCxn id="166" idx="3"/>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170" name="Rectangle 169">
            <a:extLst>
              <a:ext uri="{FF2B5EF4-FFF2-40B4-BE49-F238E27FC236}">
                <a16:creationId xmlns:a16="http://schemas.microsoft.com/office/drawing/2014/main" id="{ABA5546C-3DF7-4F05-B419-C8A7239E2CC8}"/>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13" y="2251440"/>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 enabled servers architecture</a:t>
            </a:r>
            <a:br>
              <a:rPr lang="en-US"/>
            </a:br>
            <a:r>
              <a:rPr lang="en-US" sz="2000">
                <a:solidFill>
                  <a:schemeClr val="accent1"/>
                </a:solidFill>
                <a:latin typeface="+mn-lt"/>
              </a:rPr>
              <a:t>Linux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GC_Ext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waagent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/&lt;extension&gt;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320783"/>
            <a:chOff x="5773140" y="3425961"/>
            <a:chExt cx="1927252" cy="1320783"/>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/var/lib/</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1674026"/>
            <a:chOff x="1399334" y="3425961"/>
            <a:chExt cx="1921502" cy="1674026"/>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a:t>
              </a: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/var/opt/</a:t>
              </a:r>
              <a:r>
                <a:rPr kumimoji="0" lang="en-US" sz="1000" b="0" i="0" u="none" strike="noStrike" kern="1200" cap="none" spc="0" normalizeH="0" baseline="0" noProof="0" err="1">
                  <a:ln>
                    <a:noFill/>
                  </a:ln>
                  <a:solidFill>
                    <a:srgbClr val="FFFFFF"/>
                  </a:solidFill>
                  <a:effectLst/>
                  <a:uLnTx/>
                  <a:uFillTx/>
                  <a:latin typeface="Segoe UI Semibold"/>
                  <a:ea typeface="+mn-ea"/>
                  <a:cs typeface="Segoe UI" pitchFamily="34" charset="0"/>
                </a:rPr>
                <a:t>azcmagent</a:t>
              </a: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grpSp>
      <p:cxnSp>
        <p:nvCxnSpPr>
          <p:cNvPr id="171" name="Elbow Connector 227">
            <a:extLst>
              <a:ext uri="{FF2B5EF4-FFF2-40B4-BE49-F238E27FC236}">
                <a16:creationId xmlns:a16="http://schemas.microsoft.com/office/drawing/2014/main" id="{FFCF59A5-3C1B-4BB5-9857-F68FC4A7C3C4}"/>
              </a:ext>
              <a:ext uri="{C183D7F6-B498-43B3-948B-1728B52AA6E4}">
                <adec:decorative xmlns:adec="http://schemas.microsoft.com/office/drawing/2017/decorative" val="1"/>
              </a:ext>
            </a:extLst>
          </p:cNvPr>
          <p:cNvCxnSpPr>
            <a:cxnSpLocks/>
            <a:stCxn id="149" idx="2"/>
            <a:endCxn id="165" idx="3"/>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7" name="Graphic 6" descr="Linux machine icon">
            <a:extLst>
              <a:ext uri="{FF2B5EF4-FFF2-40B4-BE49-F238E27FC236}">
                <a16:creationId xmlns:a16="http://schemas.microsoft.com/office/drawing/2014/main" id="{5DAAD3CE-8CD3-47DA-8354-D6E589BA3C1C}"/>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47987" y="5933824"/>
            <a:ext cx="501677" cy="501677"/>
          </a:xfrm>
          <a:prstGeom prst="rect">
            <a:avLst/>
          </a:prstGeom>
        </p:spPr>
      </p:pic>
      <p:cxnSp>
        <p:nvCxnSpPr>
          <p:cNvPr id="95" name="Elbow Connector 227">
            <a:extLst>
              <a:ext uri="{FF2B5EF4-FFF2-40B4-BE49-F238E27FC236}">
                <a16:creationId xmlns:a16="http://schemas.microsoft.com/office/drawing/2014/main" id="{7BC80993-BEC0-4057-BE9E-C7D11960DFD5}"/>
              </a:ext>
              <a:ext uri="{C183D7F6-B498-43B3-948B-1728B52AA6E4}">
                <adec:decorative xmlns:adec="http://schemas.microsoft.com/office/drawing/2017/decorative" val="1"/>
              </a:ext>
            </a:extLst>
          </p:cNvPr>
          <p:cNvCxnSpPr>
            <a:cxnSpLocks/>
            <a:stCxn id="175" idx="0"/>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102" name="Elbow Connector 227">
            <a:extLst>
              <a:ext uri="{FF2B5EF4-FFF2-40B4-BE49-F238E27FC236}">
                <a16:creationId xmlns:a16="http://schemas.microsoft.com/office/drawing/2014/main" id="{D4FD9432-F529-49CE-8684-F220752E238B}"/>
              </a:ext>
              <a:ext uri="{C183D7F6-B498-43B3-948B-1728B52AA6E4}">
                <adec:decorative xmlns:adec="http://schemas.microsoft.com/office/drawing/2017/decorative" val="1"/>
              </a:ext>
            </a:extLst>
          </p:cNvPr>
          <p:cNvCxnSpPr>
            <a:cxnSpLocks/>
            <a:endCxn id="153" idx="0"/>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118" name="Straight Connector 117">
            <a:extLst>
              <a:ext uri="{FF2B5EF4-FFF2-40B4-BE49-F238E27FC236}">
                <a16:creationId xmlns:a16="http://schemas.microsoft.com/office/drawing/2014/main" id="{6C605D6B-30E9-4E3B-B202-7F8F28F36D49}"/>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21" name="Elbow Connector 227">
            <a:extLst>
              <a:ext uri="{FF2B5EF4-FFF2-40B4-BE49-F238E27FC236}">
                <a16:creationId xmlns:a16="http://schemas.microsoft.com/office/drawing/2014/main" id="{577DF6CD-81A8-4764-AF3D-A992B439A3DA}"/>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7" name="Straight Connector 56">
            <a:extLst>
              <a:ext uri="{FF2B5EF4-FFF2-40B4-BE49-F238E27FC236}">
                <a16:creationId xmlns:a16="http://schemas.microsoft.com/office/drawing/2014/main" id="{56886887-CF17-49B3-B10D-D823BAF296D9}"/>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pic>
        <p:nvPicPr>
          <p:cNvPr id="6" name="Graphic 5" descr="Linux machine icon">
            <a:extLst>
              <a:ext uri="{FF2B5EF4-FFF2-40B4-BE49-F238E27FC236}">
                <a16:creationId xmlns:a16="http://schemas.microsoft.com/office/drawing/2014/main" id="{F41E9D57-0F87-400A-B340-7013C9B2A7D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9502" y="2624101"/>
            <a:ext cx="228600" cy="228600"/>
          </a:xfrm>
          <a:prstGeom prst="rect">
            <a:avLst/>
          </a:prstGeom>
        </p:spPr>
      </p:pic>
      <p:sp>
        <p:nvSpPr>
          <p:cNvPr id="8" name="Rectangle 7">
            <a:extLst>
              <a:ext uri="{FF2B5EF4-FFF2-40B4-BE49-F238E27FC236}">
                <a16:creationId xmlns:a16="http://schemas.microsoft.com/office/drawing/2014/main" id="{DB71FC80-308A-43D7-B1CD-BDB331D1F18E}"/>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spTree>
    <p:extLst>
      <p:ext uri="{BB962C8B-B14F-4D97-AF65-F5344CB8AC3E}">
        <p14:creationId xmlns:p14="http://schemas.microsoft.com/office/powerpoint/2010/main" val="37741859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Graphic 108" descr="Windows Virtual Machine icon">
            <a:extLst>
              <a:ext uri="{FF2B5EF4-FFF2-40B4-BE49-F238E27FC236}">
                <a16:creationId xmlns:a16="http://schemas.microsoft.com/office/drawing/2014/main" id="{B5366709-C94D-4944-94CD-3D55A6514F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61" y="2632978"/>
            <a:ext cx="227106" cy="227106"/>
          </a:xfrm>
          <a:prstGeom prst="rect">
            <a:avLst/>
          </a:prstGeom>
        </p:spPr>
      </p:pic>
      <p:sp>
        <p:nvSpPr>
          <p:cNvPr id="144" name="Rectangle 143">
            <a:extLst>
              <a:ext uri="{FF2B5EF4-FFF2-40B4-BE49-F238E27FC236}">
                <a16:creationId xmlns:a16="http://schemas.microsoft.com/office/drawing/2014/main" id="{FFA2A22A-13F8-430A-A40B-75EEB41A1969}"/>
              </a:ext>
            </a:extLst>
          </p:cNvPr>
          <p:cNvSpPr/>
          <p:nvPr/>
        </p:nvSpPr>
        <p:spPr bwMode="auto">
          <a:xfrm>
            <a:off x="127571" y="3295465"/>
            <a:ext cx="11942510" cy="34571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On-premises/other clouds</a:t>
            </a:r>
          </a:p>
        </p:txBody>
      </p:sp>
      <p:pic>
        <p:nvPicPr>
          <p:cNvPr id="108" name="Graphic 107" descr="Windows Virtual Machine icon">
            <a:extLst>
              <a:ext uri="{FF2B5EF4-FFF2-40B4-BE49-F238E27FC236}">
                <a16:creationId xmlns:a16="http://schemas.microsoft.com/office/drawing/2014/main" id="{8FC5173A-606B-44F0-B6E0-E43BAB25D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8080" y="5915288"/>
            <a:ext cx="521491" cy="521491"/>
          </a:xfrm>
          <a:prstGeom prst="rect">
            <a:avLst/>
          </a:prstGeom>
        </p:spPr>
      </p:pic>
      <p:sp>
        <p:nvSpPr>
          <p:cNvPr id="142" name="Rectangle 141">
            <a:extLst>
              <a:ext uri="{FF2B5EF4-FFF2-40B4-BE49-F238E27FC236}">
                <a16:creationId xmlns:a16="http://schemas.microsoft.com/office/drawing/2014/main" id="{BD137CB0-264B-4AD8-A262-BB51F00406FE}"/>
              </a:ext>
            </a:extLst>
          </p:cNvPr>
          <p:cNvSpPr/>
          <p:nvPr/>
        </p:nvSpPr>
        <p:spPr bwMode="auto">
          <a:xfrm>
            <a:off x="4021779" y="1249872"/>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143" name="Graphic 142" descr="Azure AD icon">
            <a:extLst>
              <a:ext uri="{FF2B5EF4-FFF2-40B4-BE49-F238E27FC236}">
                <a16:creationId xmlns:a16="http://schemas.microsoft.com/office/drawing/2014/main" id="{891AFA7F-1CD9-474B-819A-92ABE2C192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8899" y="1130062"/>
            <a:ext cx="365760" cy="365760"/>
          </a:xfrm>
          <a:prstGeom prst="rect">
            <a:avLst/>
          </a:prstGeom>
        </p:spPr>
      </p:pic>
      <p:sp>
        <p:nvSpPr>
          <p:cNvPr id="145" name="Rectangle 144">
            <a:extLst>
              <a:ext uri="{FF2B5EF4-FFF2-40B4-BE49-F238E27FC236}">
                <a16:creationId xmlns:a16="http://schemas.microsoft.com/office/drawing/2014/main" id="{2171BC70-DF8B-4F6A-B051-79B89AB7C596}"/>
              </a:ext>
            </a:extLst>
          </p:cNvPr>
          <p:cNvSpPr/>
          <p:nvPr/>
        </p:nvSpPr>
        <p:spPr bwMode="auto">
          <a:xfrm>
            <a:off x="3599549" y="2272197"/>
            <a:ext cx="178368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Identity Service</a:t>
            </a:r>
          </a:p>
        </p:txBody>
      </p:sp>
      <p:cxnSp>
        <p:nvCxnSpPr>
          <p:cNvPr id="146" name="Straight Connector 145">
            <a:extLst>
              <a:ext uri="{FF2B5EF4-FFF2-40B4-BE49-F238E27FC236}">
                <a16:creationId xmlns:a16="http://schemas.microsoft.com/office/drawing/2014/main" id="{9F196652-6183-45E6-A0D5-60946EEF58A2}"/>
              </a:ext>
              <a:ext uri="{C183D7F6-B498-43B3-948B-1728B52AA6E4}">
                <adec:decorative xmlns:adec="http://schemas.microsoft.com/office/drawing/2017/decorative" val="1"/>
              </a:ext>
            </a:extLst>
          </p:cNvPr>
          <p:cNvCxnSpPr>
            <a:cxnSpLocks/>
            <a:stCxn id="142" idx="2"/>
            <a:endCxn id="145" idx="0"/>
          </p:cNvCxnSpPr>
          <p:nvPr/>
        </p:nvCxnSpPr>
        <p:spPr>
          <a:xfrm>
            <a:off x="4491392" y="1799908"/>
            <a:ext cx="0" cy="472289"/>
          </a:xfrm>
          <a:prstGeom prst="line">
            <a:avLst/>
          </a:prstGeom>
          <a:noFill/>
          <a:ln w="15875"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D7F985ED-F7DE-46EC-AA75-06F964F11111}"/>
              </a:ext>
            </a:extLst>
          </p:cNvPr>
          <p:cNvSpPr/>
          <p:nvPr/>
        </p:nvSpPr>
        <p:spPr bwMode="auto">
          <a:xfrm>
            <a:off x="1624140" y="2272197"/>
            <a:ext cx="1594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149" name="Rectangle 148">
            <a:extLst>
              <a:ext uri="{FF2B5EF4-FFF2-40B4-BE49-F238E27FC236}">
                <a16:creationId xmlns:a16="http://schemas.microsoft.com/office/drawing/2014/main" id="{B605F6D8-1C5E-44B3-AEA5-C66B4BCE1FBB}"/>
              </a:ext>
            </a:extLst>
          </p:cNvPr>
          <p:cNvSpPr/>
          <p:nvPr/>
        </p:nvSpPr>
        <p:spPr bwMode="auto">
          <a:xfrm>
            <a:off x="9959115" y="2213012"/>
            <a:ext cx="192150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Log Analytics Workspace</a:t>
            </a:r>
          </a:p>
        </p:txBody>
      </p:sp>
      <p:sp>
        <p:nvSpPr>
          <p:cNvPr id="151" name="Rectangle 150">
            <a:extLst>
              <a:ext uri="{FF2B5EF4-FFF2-40B4-BE49-F238E27FC236}">
                <a16:creationId xmlns:a16="http://schemas.microsoft.com/office/drawing/2014/main" id="{B7954F9F-87CA-4ABF-B3CA-BC3BD164F9BA}"/>
              </a:ext>
            </a:extLst>
          </p:cNvPr>
          <p:cNvSpPr/>
          <p:nvPr/>
        </p:nvSpPr>
        <p:spPr bwMode="auto">
          <a:xfrm>
            <a:off x="3370498" y="3425961"/>
            <a:ext cx="1477728"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Instance</a:t>
            </a:r>
            <a:b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Metadata Service</a:t>
            </a:r>
          </a:p>
        </p:txBody>
      </p:sp>
      <p:sp>
        <p:nvSpPr>
          <p:cNvPr id="154" name="Rectangle 153">
            <a:extLst>
              <a:ext uri="{FF2B5EF4-FFF2-40B4-BE49-F238E27FC236}">
                <a16:creationId xmlns:a16="http://schemas.microsoft.com/office/drawing/2014/main" id="{A5C2C172-AE80-46CC-B99C-95043BDD506D}"/>
              </a:ext>
            </a:extLst>
          </p:cNvPr>
          <p:cNvSpPr/>
          <p:nvPr/>
        </p:nvSpPr>
        <p:spPr>
          <a:xfrm>
            <a:off x="149082" y="1879870"/>
            <a:ext cx="124025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System Administrator</a:t>
            </a:r>
          </a:p>
        </p:txBody>
      </p:sp>
      <p:cxnSp>
        <p:nvCxnSpPr>
          <p:cNvPr id="155" name="Straight Connector 154">
            <a:extLst>
              <a:ext uri="{FF2B5EF4-FFF2-40B4-BE49-F238E27FC236}">
                <a16:creationId xmlns:a16="http://schemas.microsoft.com/office/drawing/2014/main" id="{8657A114-932E-487B-AB1A-943D7CF379DC}"/>
              </a:ext>
              <a:ext uri="{C183D7F6-B498-43B3-948B-1728B52AA6E4}">
                <adec:decorative xmlns:adec="http://schemas.microsoft.com/office/drawing/2017/decorative" val="1"/>
              </a:ext>
            </a:extLst>
          </p:cNvPr>
          <p:cNvCxnSpPr>
            <a:cxnSpLocks/>
            <a:stCxn id="145" idx="1"/>
          </p:cNvCxnSpPr>
          <p:nvPr/>
        </p:nvCxnSpPr>
        <p:spPr>
          <a:xfrm flipH="1">
            <a:off x="3218939" y="2547687"/>
            <a:ext cx="380610" cy="0"/>
          </a:xfrm>
          <a:prstGeom prst="line">
            <a:avLst/>
          </a:prstGeom>
          <a:noFill/>
          <a:ln w="15875" cap="flat" cmpd="sng" algn="ctr">
            <a:solidFill>
              <a:schemeClr val="accent1"/>
            </a:solidFill>
            <a:prstDash val="solid"/>
            <a:miter lim="800000"/>
            <a:headEnd type="arrow" w="med" len="med"/>
            <a:tailEnd type="none" w="lg" len="med"/>
          </a:ln>
          <a:effectLst/>
        </p:spPr>
      </p:cxnSp>
      <p:grpSp>
        <p:nvGrpSpPr>
          <p:cNvPr id="156" name="Group 155" descr="Azure Automation, Azure Monitoring, Azure Security Center, and Azure Sentinel">
            <a:extLst>
              <a:ext uri="{FF2B5EF4-FFF2-40B4-BE49-F238E27FC236}">
                <a16:creationId xmlns:a16="http://schemas.microsoft.com/office/drawing/2014/main" id="{6E65ABC1-46C1-43F7-AA60-A68567AB94B3}"/>
              </a:ext>
            </a:extLst>
          </p:cNvPr>
          <p:cNvGrpSpPr/>
          <p:nvPr/>
        </p:nvGrpSpPr>
        <p:grpSpPr>
          <a:xfrm>
            <a:off x="5740466" y="1255835"/>
            <a:ext cx="5866317" cy="550980"/>
            <a:chOff x="6096000" y="633147"/>
            <a:chExt cx="5866317" cy="550980"/>
          </a:xfrm>
        </p:grpSpPr>
        <p:sp>
          <p:nvSpPr>
            <p:cNvPr id="157" name="Rectangle 156">
              <a:extLst>
                <a:ext uri="{FF2B5EF4-FFF2-40B4-BE49-F238E27FC236}">
                  <a16:creationId xmlns:a16="http://schemas.microsoft.com/office/drawing/2014/main" id="{F509C1A9-EA0F-4B76-BAE2-743BA8FE4AEC}"/>
                </a:ext>
              </a:extLst>
            </p:cNvPr>
            <p:cNvSpPr/>
            <p:nvPr/>
          </p:nvSpPr>
          <p:spPr bwMode="auto">
            <a:xfrm>
              <a:off x="609600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Automation</a:t>
              </a:r>
            </a:p>
          </p:txBody>
        </p:sp>
        <p:sp>
          <p:nvSpPr>
            <p:cNvPr id="158" name="Rectangle 157">
              <a:extLst>
                <a:ext uri="{FF2B5EF4-FFF2-40B4-BE49-F238E27FC236}">
                  <a16:creationId xmlns:a16="http://schemas.microsoft.com/office/drawing/2014/main" id="{091ED9BF-BE87-4CD6-97FC-9399B2A3C5B9}"/>
                </a:ext>
              </a:extLst>
            </p:cNvPr>
            <p:cNvSpPr/>
            <p:nvPr/>
          </p:nvSpPr>
          <p:spPr bwMode="auto">
            <a:xfrm>
              <a:off x="759349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Monitoring</a:t>
              </a:r>
            </a:p>
          </p:txBody>
        </p:sp>
        <p:sp>
          <p:nvSpPr>
            <p:cNvPr id="159" name="Rectangle 158">
              <a:extLst>
                <a:ext uri="{FF2B5EF4-FFF2-40B4-BE49-F238E27FC236}">
                  <a16:creationId xmlns:a16="http://schemas.microsoft.com/office/drawing/2014/main" id="{C527FA73-A011-46E6-AA4F-DEB7CA87BF53}"/>
                </a:ext>
              </a:extLst>
            </p:cNvPr>
            <p:cNvSpPr/>
            <p:nvPr/>
          </p:nvSpPr>
          <p:spPr bwMode="auto">
            <a:xfrm>
              <a:off x="9090990"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Security Center</a:t>
              </a:r>
            </a:p>
          </p:txBody>
        </p:sp>
        <p:sp>
          <p:nvSpPr>
            <p:cNvPr id="160" name="Rectangle 159">
              <a:extLst>
                <a:ext uri="{FF2B5EF4-FFF2-40B4-BE49-F238E27FC236}">
                  <a16:creationId xmlns:a16="http://schemas.microsoft.com/office/drawing/2014/main" id="{0AD96485-A60B-46BC-902E-3A51F038FAC8}"/>
                </a:ext>
              </a:extLst>
            </p:cNvPr>
            <p:cNvSpPr/>
            <p:nvPr/>
          </p:nvSpPr>
          <p:spPr bwMode="auto">
            <a:xfrm>
              <a:off x="10588485" y="633147"/>
              <a:ext cx="137383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Sentinel</a:t>
              </a:r>
            </a:p>
          </p:txBody>
        </p:sp>
      </p:grpSp>
      <p:cxnSp>
        <p:nvCxnSpPr>
          <p:cNvPr id="161" name="Elbow Connector 227">
            <a:extLst>
              <a:ext uri="{FF2B5EF4-FFF2-40B4-BE49-F238E27FC236}">
                <a16:creationId xmlns:a16="http://schemas.microsoft.com/office/drawing/2014/main" id="{6905B9D0-82A1-4270-9347-13E209F31E32}"/>
              </a:ext>
              <a:ext uri="{C183D7F6-B498-43B3-948B-1728B52AA6E4}">
                <adec:decorative xmlns:adec="http://schemas.microsoft.com/office/drawing/2017/decorative" val="1"/>
              </a:ext>
            </a:extLst>
          </p:cNvPr>
          <p:cNvCxnSpPr>
            <a:cxnSpLocks/>
            <a:stCxn id="149" idx="0"/>
            <a:endCxn id="157" idx="2"/>
          </p:cNvCxnSpPr>
          <p:nvPr/>
        </p:nvCxnSpPr>
        <p:spPr>
          <a:xfrm rot="16200000" flipV="1">
            <a:off x="8470527" y="-236329"/>
            <a:ext cx="406197" cy="449248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2" name="Elbow Connector 227">
            <a:extLst>
              <a:ext uri="{FF2B5EF4-FFF2-40B4-BE49-F238E27FC236}">
                <a16:creationId xmlns:a16="http://schemas.microsoft.com/office/drawing/2014/main" id="{D49C9CCE-4183-40BF-9CEE-5CB7A1364A41}"/>
              </a:ext>
              <a:ext uri="{C183D7F6-B498-43B3-948B-1728B52AA6E4}">
                <adec:decorative xmlns:adec="http://schemas.microsoft.com/office/drawing/2017/decorative" val="1"/>
              </a:ext>
            </a:extLst>
          </p:cNvPr>
          <p:cNvCxnSpPr>
            <a:cxnSpLocks/>
            <a:stCxn id="149" idx="0"/>
            <a:endCxn id="158" idx="2"/>
          </p:cNvCxnSpPr>
          <p:nvPr/>
        </p:nvCxnSpPr>
        <p:spPr>
          <a:xfrm rot="16200000" flipV="1">
            <a:off x="9219274" y="512419"/>
            <a:ext cx="406197" cy="299499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163" name="Elbow Connector 227">
            <a:extLst>
              <a:ext uri="{FF2B5EF4-FFF2-40B4-BE49-F238E27FC236}">
                <a16:creationId xmlns:a16="http://schemas.microsoft.com/office/drawing/2014/main" id="{096391CC-6BA8-4029-9C4E-FA3D64A6B260}"/>
              </a:ext>
              <a:ext uri="{C183D7F6-B498-43B3-948B-1728B52AA6E4}">
                <adec:decorative xmlns:adec="http://schemas.microsoft.com/office/drawing/2017/decorative" val="1"/>
              </a:ext>
            </a:extLst>
          </p:cNvPr>
          <p:cNvCxnSpPr>
            <a:cxnSpLocks/>
            <a:stCxn id="149" idx="0"/>
            <a:endCxn id="159" idx="2"/>
          </p:cNvCxnSpPr>
          <p:nvPr/>
        </p:nvCxnSpPr>
        <p:spPr>
          <a:xfrm rot="16200000" flipV="1">
            <a:off x="9968022" y="1261166"/>
            <a:ext cx="406197" cy="1497495"/>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4ECFD5A6-3CDF-423B-A487-BB76BAA9AB86}"/>
              </a:ext>
            </a:extLst>
          </p:cNvPr>
          <p:cNvSpPr/>
          <p:nvPr/>
        </p:nvSpPr>
        <p:spPr bwMode="auto">
          <a:xfrm>
            <a:off x="5763847" y="2272197"/>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Resource Provider</a:t>
            </a:r>
          </a:p>
        </p:txBody>
      </p:sp>
      <p:cxnSp>
        <p:nvCxnSpPr>
          <p:cNvPr id="176" name="Straight Connector 175">
            <a:extLst>
              <a:ext uri="{FF2B5EF4-FFF2-40B4-BE49-F238E27FC236}">
                <a16:creationId xmlns:a16="http://schemas.microsoft.com/office/drawing/2014/main" id="{CB435511-3A6C-4179-B229-FE5B3F1EFFA0}"/>
              </a:ext>
              <a:ext uri="{C183D7F6-B498-43B3-948B-1728B52AA6E4}">
                <adec:decorative xmlns:adec="http://schemas.microsoft.com/office/drawing/2017/decorative" val="1"/>
              </a:ext>
            </a:extLst>
          </p:cNvPr>
          <p:cNvCxnSpPr>
            <a:cxnSpLocks/>
          </p:cNvCxnSpPr>
          <p:nvPr/>
        </p:nvCxnSpPr>
        <p:spPr>
          <a:xfrm flipH="1">
            <a:off x="1010659" y="2551578"/>
            <a:ext cx="613481" cy="0"/>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178" name="Straight Connector 177">
            <a:extLst>
              <a:ext uri="{FF2B5EF4-FFF2-40B4-BE49-F238E27FC236}">
                <a16:creationId xmlns:a16="http://schemas.microsoft.com/office/drawing/2014/main" id="{EEF9A30F-2B1B-4632-90FC-BC45E9E58256}"/>
              </a:ext>
              <a:ext uri="{C183D7F6-B498-43B3-948B-1728B52AA6E4}">
                <adec:decorative xmlns:adec="http://schemas.microsoft.com/office/drawing/2017/decorative" val="1"/>
              </a:ext>
            </a:extLst>
          </p:cNvPr>
          <p:cNvCxnSpPr>
            <a:cxnSpLocks/>
            <a:stCxn id="145" idx="3"/>
            <a:endCxn id="175" idx="1"/>
          </p:cNvCxnSpPr>
          <p:nvPr/>
        </p:nvCxnSpPr>
        <p:spPr>
          <a:xfrm>
            <a:off x="5383235" y="2547687"/>
            <a:ext cx="380612"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81" name="Elbow Connector 227">
            <a:extLst>
              <a:ext uri="{FF2B5EF4-FFF2-40B4-BE49-F238E27FC236}">
                <a16:creationId xmlns:a16="http://schemas.microsoft.com/office/drawing/2014/main" id="{5631C87F-17C1-4E21-9254-51630424C43D}"/>
              </a:ext>
              <a:ext uri="{C183D7F6-B498-43B3-948B-1728B52AA6E4}">
                <adec:decorative xmlns:adec="http://schemas.microsoft.com/office/drawing/2017/decorative" val="1"/>
              </a:ext>
            </a:extLst>
          </p:cNvPr>
          <p:cNvCxnSpPr>
            <a:cxnSpLocks/>
            <a:stCxn id="175" idx="2"/>
            <a:endCxn id="151" idx="0"/>
          </p:cNvCxnSpPr>
          <p:nvPr/>
        </p:nvCxnSpPr>
        <p:spPr>
          <a:xfrm rot="5400000">
            <a:off x="5027316" y="1905223"/>
            <a:ext cx="602784" cy="2438692"/>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pic>
        <p:nvPicPr>
          <p:cNvPr id="183" name="Graphic 182" descr="User">
            <a:extLst>
              <a:ext uri="{FF2B5EF4-FFF2-40B4-BE49-F238E27FC236}">
                <a16:creationId xmlns:a16="http://schemas.microsoft.com/office/drawing/2014/main" id="{470D6DF2-7B62-4028-B99F-2237B15F8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9519" y="2268306"/>
            <a:ext cx="550979" cy="550979"/>
          </a:xfrm>
          <a:prstGeom prst="rect">
            <a:avLst/>
          </a:prstGeom>
        </p:spPr>
      </p:pic>
      <p:sp>
        <p:nvSpPr>
          <p:cNvPr id="2" name="Title 1">
            <a:extLst>
              <a:ext uri="{FF2B5EF4-FFF2-40B4-BE49-F238E27FC236}">
                <a16:creationId xmlns:a16="http://schemas.microsoft.com/office/drawing/2014/main" id="{6BF88EE4-E08D-48AE-9F3B-95B7F43AAD5F}"/>
              </a:ext>
            </a:extLst>
          </p:cNvPr>
          <p:cNvSpPr>
            <a:spLocks noGrp="1"/>
          </p:cNvSpPr>
          <p:nvPr>
            <p:ph type="title"/>
          </p:nvPr>
        </p:nvSpPr>
        <p:spPr>
          <a:xfrm>
            <a:off x="588263" y="457200"/>
            <a:ext cx="11018520" cy="861774"/>
          </a:xfrm>
        </p:spPr>
        <p:txBody>
          <a:bodyPr/>
          <a:lstStyle/>
          <a:p>
            <a:r>
              <a:rPr lang="en-US"/>
              <a:t>Azure Arc enabled servers architecture</a:t>
            </a:r>
            <a:br>
              <a:rPr lang="en-US"/>
            </a:br>
            <a:r>
              <a:rPr lang="en-US" sz="2000">
                <a:solidFill>
                  <a:schemeClr val="accent1"/>
                </a:solidFill>
                <a:latin typeface="+mn-lt"/>
              </a:rPr>
              <a:t>Windows OS</a:t>
            </a:r>
          </a:p>
        </p:txBody>
      </p:sp>
      <p:grpSp>
        <p:nvGrpSpPr>
          <p:cNvPr id="5" name="Group 4">
            <a:extLst>
              <a:ext uri="{FF2B5EF4-FFF2-40B4-BE49-F238E27FC236}">
                <a16:creationId xmlns:a16="http://schemas.microsoft.com/office/drawing/2014/main" id="{B1F90A35-6F41-4DA8-9321-5B916A5E32E5}"/>
              </a:ext>
              <a:ext uri="{C183D7F6-B498-43B3-948B-1728B52AA6E4}">
                <adec:decorative xmlns:adec="http://schemas.microsoft.com/office/drawing/2017/decorative" val="1"/>
              </a:ext>
            </a:extLst>
          </p:cNvPr>
          <p:cNvGrpSpPr/>
          <p:nvPr/>
        </p:nvGrpSpPr>
        <p:grpSpPr>
          <a:xfrm>
            <a:off x="8951071" y="3425961"/>
            <a:ext cx="2681052" cy="3190039"/>
            <a:chOff x="7960043" y="3425961"/>
            <a:chExt cx="1931776" cy="3190039"/>
          </a:xfrm>
        </p:grpSpPr>
        <p:sp>
          <p:nvSpPr>
            <p:cNvPr id="153" name="Rectangle 152">
              <a:extLst>
                <a:ext uri="{FF2B5EF4-FFF2-40B4-BE49-F238E27FC236}">
                  <a16:creationId xmlns:a16="http://schemas.microsoft.com/office/drawing/2014/main" id="{DE7DC3B2-6709-4E6B-8F35-7A811F468FE7}"/>
                </a:ext>
              </a:extLst>
            </p:cNvPr>
            <p:cNvSpPr/>
            <p:nvPr/>
          </p:nvSpPr>
          <p:spPr bwMode="auto">
            <a:xfrm>
              <a:off x="7960043"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Manager</a:t>
              </a:r>
            </a:p>
          </p:txBody>
        </p:sp>
        <p:sp>
          <p:nvSpPr>
            <p:cNvPr id="165" name="Rectangle 164">
              <a:extLst>
                <a:ext uri="{FF2B5EF4-FFF2-40B4-BE49-F238E27FC236}">
                  <a16:creationId xmlns:a16="http://schemas.microsoft.com/office/drawing/2014/main" id="{3FB143EC-5236-42C2-B6B8-7DC684A14D0C}"/>
                </a:ext>
              </a:extLst>
            </p:cNvPr>
            <p:cNvSpPr/>
            <p:nvPr/>
          </p:nvSpPr>
          <p:spPr bwMode="auto">
            <a:xfrm>
              <a:off x="7960043" y="409781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Log Analytics Agent</a:t>
              </a:r>
            </a:p>
          </p:txBody>
        </p:sp>
        <p:sp>
          <p:nvSpPr>
            <p:cNvPr id="166" name="Rectangle 165">
              <a:extLst>
                <a:ext uri="{FF2B5EF4-FFF2-40B4-BE49-F238E27FC236}">
                  <a16:creationId xmlns:a16="http://schemas.microsoft.com/office/drawing/2014/main" id="{5440D517-8333-4CE3-90FB-05D73B7EC66E}"/>
                </a:ext>
              </a:extLst>
            </p:cNvPr>
            <p:cNvSpPr/>
            <p:nvPr/>
          </p:nvSpPr>
          <p:spPr bwMode="auto">
            <a:xfrm>
              <a:off x="7960043" y="446843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Custom Script </a:t>
              </a:r>
            </a:p>
          </p:txBody>
        </p:sp>
        <p:sp>
          <p:nvSpPr>
            <p:cNvPr id="167" name="Rectangle 166">
              <a:extLst>
                <a:ext uri="{FF2B5EF4-FFF2-40B4-BE49-F238E27FC236}">
                  <a16:creationId xmlns:a16="http://schemas.microsoft.com/office/drawing/2014/main" id="{F5CC3D13-4C7E-479D-B7F5-FF67A701BC4D}"/>
                </a:ext>
              </a:extLst>
            </p:cNvPr>
            <p:cNvSpPr/>
            <p:nvPr/>
          </p:nvSpPr>
          <p:spPr bwMode="auto">
            <a:xfrm>
              <a:off x="7960043" y="4839048"/>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D</a:t>
              </a:r>
              <a:r>
                <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rPr>
                <a:t>SC</a:t>
              </a:r>
            </a:p>
          </p:txBody>
        </p:sp>
        <p:sp>
          <p:nvSpPr>
            <p:cNvPr id="168" name="Rectangle 167">
              <a:extLst>
                <a:ext uri="{FF2B5EF4-FFF2-40B4-BE49-F238E27FC236}">
                  <a16:creationId xmlns:a16="http://schemas.microsoft.com/office/drawing/2014/main" id="{9CD40E37-D8DB-4C37-87CB-30F664A134AB}"/>
                </a:ext>
              </a:extLst>
            </p:cNvPr>
            <p:cNvSpPr/>
            <p:nvPr/>
          </p:nvSpPr>
          <p:spPr bwMode="auto">
            <a:xfrm>
              <a:off x="7960043" y="5209663"/>
              <a:ext cx="1921502" cy="256806"/>
            </a:xfrm>
            <a:prstGeom prst="rect">
              <a:avLst/>
            </a:prstGeom>
            <a:solidFill>
              <a:schemeClr val="accent1"/>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Microsoft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Dependency</a:t>
              </a:r>
              <a:r>
                <a:rPr kumimoji="0" lang="es-ES" sz="1050" b="0" i="0" u="none" strike="noStrike" kern="1200" cap="none" spc="0" normalizeH="0" baseline="0" noProof="0">
                  <a:ln>
                    <a:noFill/>
                  </a:ln>
                  <a:solidFill>
                    <a:srgbClr val="000000"/>
                  </a:solidFill>
                  <a:effectLst/>
                  <a:uLnTx/>
                  <a:uFillTx/>
                  <a:latin typeface="Segoe UI Semibold"/>
                  <a:ea typeface="+mn-ea"/>
                  <a:cs typeface="Segoe UI" pitchFamily="34" charset="0"/>
                </a:rPr>
                <a:t> </a:t>
              </a:r>
              <a:r>
                <a:rPr kumimoji="0" lang="es-ES" sz="1050" b="0" i="0" u="none" strike="noStrike" kern="1200" cap="none" spc="0" normalizeH="0" baseline="0" noProof="0" err="1">
                  <a:ln>
                    <a:noFill/>
                  </a:ln>
                  <a:solidFill>
                    <a:srgbClr val="000000"/>
                  </a:solidFill>
                  <a:effectLst/>
                  <a:uLnTx/>
                  <a:uFillTx/>
                  <a:latin typeface="Segoe UI Semibold"/>
                  <a:ea typeface="+mn-ea"/>
                  <a:cs typeface="Segoe UI" pitchFamily="34" charset="0"/>
                </a:rPr>
                <a:t>Agent</a:t>
              </a:r>
              <a:endParaRPr kumimoji="0" lang="en-US" sz="105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124" name="Rectangle 123">
              <a:extLst>
                <a:ext uri="{FF2B5EF4-FFF2-40B4-BE49-F238E27FC236}">
                  <a16:creationId xmlns:a16="http://schemas.microsoft.com/office/drawing/2014/main" id="{73908FD0-6EB4-4379-9250-37BB9C80524C}"/>
                </a:ext>
              </a:extLst>
            </p:cNvPr>
            <p:cNvSpPr/>
            <p:nvPr/>
          </p:nvSpPr>
          <p:spPr bwMode="auto">
            <a:xfrm>
              <a:off x="7960043" y="5583824"/>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55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550" b="0" i="0" u="none" strike="noStrike" kern="1200" cap="none" spc="0" normalizeH="0" baseline="0" noProof="0">
                  <a:ln>
                    <a:noFill/>
                  </a:ln>
                  <a:solidFill>
                    <a:srgbClr val="FFFFFF"/>
                  </a:solidFill>
                  <a:effectLst/>
                  <a:uLnTx/>
                  <a:uFillTx/>
                  <a:latin typeface="Segoe UI Semibold"/>
                  <a:ea typeface="+mn-ea"/>
                  <a:cs typeface="Segoe UI" pitchFamily="34" charset="0"/>
                </a:rPr>
                <a:t>\downloads</a:t>
              </a:r>
            </a:p>
          </p:txBody>
        </p:sp>
        <p:sp>
          <p:nvSpPr>
            <p:cNvPr id="125" name="Rectangle 124">
              <a:extLst>
                <a:ext uri="{FF2B5EF4-FFF2-40B4-BE49-F238E27FC236}">
                  <a16:creationId xmlns:a16="http://schemas.microsoft.com/office/drawing/2014/main" id="{57390F00-FCE4-4CBC-BA66-35DCA7643D4D}"/>
                </a:ext>
              </a:extLst>
            </p:cNvPr>
            <p:cNvSpPr/>
            <p:nvPr/>
          </p:nvSpPr>
          <p:spPr bwMode="auto">
            <a:xfrm>
              <a:off x="7970317" y="6158800"/>
              <a:ext cx="1921502" cy="457200"/>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%\Packages\Plugins\&lt;extension&gt;&gt;</a:t>
              </a:r>
            </a:p>
          </p:txBody>
        </p:sp>
      </p:grpSp>
      <p:grpSp>
        <p:nvGrpSpPr>
          <p:cNvPr id="4" name="Group 3">
            <a:extLst>
              <a:ext uri="{FF2B5EF4-FFF2-40B4-BE49-F238E27FC236}">
                <a16:creationId xmlns:a16="http://schemas.microsoft.com/office/drawing/2014/main" id="{BAD18F25-F651-4A4C-886E-5C899302F514}"/>
              </a:ext>
              <a:ext uri="{C183D7F6-B498-43B3-948B-1728B52AA6E4}">
                <adec:decorative xmlns:adec="http://schemas.microsoft.com/office/drawing/2017/decorative" val="1"/>
              </a:ext>
            </a:extLst>
          </p:cNvPr>
          <p:cNvGrpSpPr/>
          <p:nvPr/>
        </p:nvGrpSpPr>
        <p:grpSpPr>
          <a:xfrm>
            <a:off x="4967732" y="3425961"/>
            <a:ext cx="3863836" cy="1674026"/>
            <a:chOff x="5773140" y="3425961"/>
            <a:chExt cx="1927252" cy="1674026"/>
          </a:xfrm>
        </p:grpSpPr>
        <p:sp>
          <p:nvSpPr>
            <p:cNvPr id="152" name="Rectangle 151">
              <a:extLst>
                <a:ext uri="{FF2B5EF4-FFF2-40B4-BE49-F238E27FC236}">
                  <a16:creationId xmlns:a16="http://schemas.microsoft.com/office/drawing/2014/main" id="{B8C5227A-B1C2-492E-ACC4-82BF53B79816}"/>
                </a:ext>
              </a:extLst>
            </p:cNvPr>
            <p:cNvSpPr/>
            <p:nvPr/>
          </p:nvSpPr>
          <p:spPr bwMode="auto">
            <a:xfrm>
              <a:off x="5773140"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a:t>
              </a:r>
            </a:p>
          </p:txBody>
        </p:sp>
        <p:sp>
          <p:nvSpPr>
            <p:cNvPr id="132" name="Rectangle 131">
              <a:extLst>
                <a:ext uri="{FF2B5EF4-FFF2-40B4-BE49-F238E27FC236}">
                  <a16:creationId xmlns:a16="http://schemas.microsoft.com/office/drawing/2014/main" id="{CA07D547-C941-44A9-949C-8D41E15F724D}"/>
                </a:ext>
              </a:extLst>
            </p:cNvPr>
            <p:cNvSpPr/>
            <p:nvPr/>
          </p:nvSpPr>
          <p:spPr bwMode="auto">
            <a:xfrm>
              <a:off x="5778890" y="4097818"/>
              <a:ext cx="1921502" cy="64892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SystemDrive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%\Program Files\</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ArcConnectedMachineAgent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ExtensionService</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\GC</a:t>
              </a:r>
            </a:p>
          </p:txBody>
        </p:sp>
        <p:sp>
          <p:nvSpPr>
            <p:cNvPr id="137" name="Rectangle 136">
              <a:extLst>
                <a:ext uri="{FF2B5EF4-FFF2-40B4-BE49-F238E27FC236}">
                  <a16:creationId xmlns:a16="http://schemas.microsoft.com/office/drawing/2014/main" id="{238FC8F3-6F37-446F-836B-44552FCC3C75}"/>
                </a:ext>
              </a:extLst>
            </p:cNvPr>
            <p:cNvSpPr/>
            <p:nvPr/>
          </p:nvSpPr>
          <p:spPr bwMode="auto">
            <a:xfrm>
              <a:off x="5778890" y="4843181"/>
              <a:ext cx="1921502" cy="256806"/>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GuestConfig</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grpSp>
        <p:nvGrpSpPr>
          <p:cNvPr id="3" name="Group 2">
            <a:extLst>
              <a:ext uri="{FF2B5EF4-FFF2-40B4-BE49-F238E27FC236}">
                <a16:creationId xmlns:a16="http://schemas.microsoft.com/office/drawing/2014/main" id="{4F202AD5-0616-48DE-BA8D-700556622460}"/>
              </a:ext>
              <a:ext uri="{C183D7F6-B498-43B3-948B-1728B52AA6E4}">
                <adec:decorative xmlns:adec="http://schemas.microsoft.com/office/drawing/2017/decorative" val="1"/>
              </a:ext>
            </a:extLst>
          </p:cNvPr>
          <p:cNvGrpSpPr/>
          <p:nvPr/>
        </p:nvGrpSpPr>
        <p:grpSpPr>
          <a:xfrm>
            <a:off x="584200" y="3425961"/>
            <a:ext cx="2666793" cy="2751579"/>
            <a:chOff x="1399334" y="3425961"/>
            <a:chExt cx="1921502" cy="2751579"/>
          </a:xfrm>
        </p:grpSpPr>
        <p:sp>
          <p:nvSpPr>
            <p:cNvPr id="150" name="Rectangle 149">
              <a:extLst>
                <a:ext uri="{FF2B5EF4-FFF2-40B4-BE49-F238E27FC236}">
                  <a16:creationId xmlns:a16="http://schemas.microsoft.com/office/drawing/2014/main" id="{67E74B25-C9D2-497C-913A-4A82903B0918}"/>
                </a:ext>
              </a:extLst>
            </p:cNvPr>
            <p:cNvSpPr/>
            <p:nvPr/>
          </p:nvSpPr>
          <p:spPr bwMode="auto">
            <a:xfrm>
              <a:off x="1399334" y="3425961"/>
              <a:ext cx="192150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Arc Connected Machine Agent</a:t>
              </a:r>
            </a:p>
          </p:txBody>
        </p:sp>
        <p:sp>
          <p:nvSpPr>
            <p:cNvPr id="126" name="Rectangle 125">
              <a:extLst>
                <a:ext uri="{FF2B5EF4-FFF2-40B4-BE49-F238E27FC236}">
                  <a16:creationId xmlns:a16="http://schemas.microsoft.com/office/drawing/2014/main" id="{851D13D7-236E-47AB-B236-2567B7BD9088}"/>
                </a:ext>
              </a:extLst>
            </p:cNvPr>
            <p:cNvSpPr/>
            <p:nvPr/>
          </p:nvSpPr>
          <p:spPr bwMode="auto">
            <a:xfrm>
              <a:off x="1399334" y="4097818"/>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ProgramFiles</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31" name="Rectangle 130">
              <a:extLst>
                <a:ext uri="{FF2B5EF4-FFF2-40B4-BE49-F238E27FC236}">
                  <a16:creationId xmlns:a16="http://schemas.microsoft.com/office/drawing/2014/main" id="{2C59CEF8-F108-40D7-99AE-260D546CC6C2}"/>
                </a:ext>
              </a:extLst>
            </p:cNvPr>
            <p:cNvSpPr/>
            <p:nvPr/>
          </p:nvSpPr>
          <p:spPr bwMode="auto">
            <a:xfrm>
              <a:off x="1399334" y="4640156"/>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endPar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0" name="Rectangle 139">
              <a:extLst>
                <a:ext uri="{FF2B5EF4-FFF2-40B4-BE49-F238E27FC236}">
                  <a16:creationId xmlns:a16="http://schemas.microsoft.com/office/drawing/2014/main" id="{4394D1D3-43B0-4420-980C-4EC3FDA2ADD1}"/>
                </a:ext>
              </a:extLst>
            </p:cNvPr>
            <p:cNvSpPr/>
            <p:nvPr/>
          </p:nvSpPr>
          <p:spPr bwMode="auto">
            <a:xfrm>
              <a:off x="1399334" y="5178732"/>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\Tokens</a:t>
              </a:r>
            </a:p>
          </p:txBody>
        </p:sp>
        <p:sp>
          <p:nvSpPr>
            <p:cNvPr id="141" name="Rectangle 140">
              <a:extLst>
                <a:ext uri="{FF2B5EF4-FFF2-40B4-BE49-F238E27FC236}">
                  <a16:creationId xmlns:a16="http://schemas.microsoft.com/office/drawing/2014/main" id="{6EE39C46-F78C-46FA-8EC9-147F954A4646}"/>
                </a:ext>
              </a:extLst>
            </p:cNvPr>
            <p:cNvSpPr/>
            <p:nvPr/>
          </p:nvSpPr>
          <p:spPr bwMode="auto">
            <a:xfrm>
              <a:off x="1399334" y="5717709"/>
              <a:ext cx="1921502" cy="459831"/>
            </a:xfrm>
            <a:prstGeom prst="rect">
              <a:avLst/>
            </a:prstGeom>
            <a:solidFill>
              <a:schemeClr val="accent2"/>
            </a:solidFill>
            <a:ln w="3175" cap="flat" cmpd="sng" algn="ctr">
              <a:solidFill>
                <a:schemeClr val="accent2"/>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ProgramData</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a:t>
              </a:r>
              <a:r>
                <a:rPr kumimoji="0" lang="en-US" sz="700" b="0" i="0" u="none" strike="noStrike" kern="1200" cap="none" spc="0" normalizeH="0" baseline="0" noProof="0" err="1">
                  <a:ln>
                    <a:noFill/>
                  </a:ln>
                  <a:solidFill>
                    <a:srgbClr val="FFFFFF"/>
                  </a:solidFill>
                  <a:effectLst/>
                  <a:uLnTx/>
                  <a:uFillTx/>
                  <a:latin typeface="Segoe UI Semibold"/>
                  <a:ea typeface="+mn-ea"/>
                  <a:cs typeface="Segoe UI" pitchFamily="34" charset="0"/>
                </a:rPr>
                <a:t>AzureConnectedMachineAgent</a:t>
              </a:r>
              <a:r>
                <a:rPr kumimoji="0" lang="en-US" sz="7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cxnSp>
        <p:nvCxnSpPr>
          <p:cNvPr id="11" name="Straight Connector 10">
            <a:extLst>
              <a:ext uri="{FF2B5EF4-FFF2-40B4-BE49-F238E27FC236}">
                <a16:creationId xmlns:a16="http://schemas.microsoft.com/office/drawing/2014/main" id="{8772226B-F6A5-4431-84CA-BECFE93E67DF}"/>
              </a:ext>
              <a:ext uri="{C183D7F6-B498-43B3-948B-1728B52AA6E4}">
                <adec:decorative xmlns:adec="http://schemas.microsoft.com/office/drawing/2017/decorative" val="1"/>
              </a:ext>
            </a:extLst>
          </p:cNvPr>
          <p:cNvCxnSpPr>
            <a:cxnSpLocks/>
            <a:stCxn id="150" idx="3"/>
            <a:endCxn id="151" idx="1"/>
          </p:cNvCxnSpPr>
          <p:nvPr/>
        </p:nvCxnSpPr>
        <p:spPr>
          <a:xfrm>
            <a:off x="3250993" y="3701451"/>
            <a:ext cx="119505"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4" name="Straight Connector 13">
            <a:extLst>
              <a:ext uri="{FF2B5EF4-FFF2-40B4-BE49-F238E27FC236}">
                <a16:creationId xmlns:a16="http://schemas.microsoft.com/office/drawing/2014/main" id="{26971646-9242-4EEE-B68B-5D598B5A6894}"/>
              </a:ext>
              <a:ext uri="{C183D7F6-B498-43B3-948B-1728B52AA6E4}">
                <adec:decorative xmlns:adec="http://schemas.microsoft.com/office/drawing/2017/decorative" val="1"/>
              </a:ext>
            </a:extLst>
          </p:cNvPr>
          <p:cNvCxnSpPr>
            <a:cxnSpLocks/>
            <a:stCxn id="151" idx="3"/>
            <a:endCxn id="152" idx="1"/>
          </p:cNvCxnSpPr>
          <p:nvPr/>
        </p:nvCxnSpPr>
        <p:spPr>
          <a:xfrm>
            <a:off x="4848226" y="3701451"/>
            <a:ext cx="119506" cy="0"/>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17" name="Straight Connector 16">
            <a:extLst>
              <a:ext uri="{FF2B5EF4-FFF2-40B4-BE49-F238E27FC236}">
                <a16:creationId xmlns:a16="http://schemas.microsoft.com/office/drawing/2014/main" id="{B809DCDD-6CA3-4B49-90FB-9908C3D9AE7D}"/>
              </a:ext>
              <a:ext uri="{C183D7F6-B498-43B3-948B-1728B52AA6E4}">
                <adec:decorative xmlns:adec="http://schemas.microsoft.com/office/drawing/2017/decorative" val="1"/>
              </a:ext>
            </a:extLst>
          </p:cNvPr>
          <p:cNvCxnSpPr>
            <a:cxnSpLocks/>
            <a:stCxn id="152" idx="3"/>
            <a:endCxn id="153" idx="1"/>
          </p:cNvCxnSpPr>
          <p:nvPr/>
        </p:nvCxnSpPr>
        <p:spPr>
          <a:xfrm>
            <a:off x="8820040" y="3701451"/>
            <a:ext cx="131031" cy="0"/>
          </a:xfrm>
          <a:prstGeom prst="line">
            <a:avLst/>
          </a:prstGeom>
          <a:noFill/>
          <a:ln w="15875" cap="flat" cmpd="sng" algn="ctr">
            <a:solidFill>
              <a:schemeClr val="accent1"/>
            </a:solidFill>
            <a:prstDash val="solid"/>
            <a:miter lim="800000"/>
            <a:headEnd type="none" w="med" len="med"/>
            <a:tailEnd type="none" w="lg" len="med"/>
          </a:ln>
          <a:effectLst/>
        </p:spPr>
      </p:cxnSp>
      <p:sp>
        <p:nvSpPr>
          <p:cNvPr id="38" name="Rectangle 37">
            <a:extLst>
              <a:ext uri="{FF2B5EF4-FFF2-40B4-BE49-F238E27FC236}">
                <a16:creationId xmlns:a16="http://schemas.microsoft.com/office/drawing/2014/main" id="{C1D86022-5F86-44B8-BC03-F4F6584E7C4B}"/>
              </a:ext>
            </a:extLst>
          </p:cNvPr>
          <p:cNvSpPr/>
          <p:nvPr/>
        </p:nvSpPr>
        <p:spPr bwMode="auto">
          <a:xfrm>
            <a:off x="7700609" y="2274390"/>
            <a:ext cx="156841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Guest Configuration Resource Provider</a:t>
            </a:r>
          </a:p>
        </p:txBody>
      </p:sp>
      <p:cxnSp>
        <p:nvCxnSpPr>
          <p:cNvPr id="39" name="Straight Connector 38">
            <a:extLst>
              <a:ext uri="{FF2B5EF4-FFF2-40B4-BE49-F238E27FC236}">
                <a16:creationId xmlns:a16="http://schemas.microsoft.com/office/drawing/2014/main" id="{C96E8173-C0DC-41E6-8F63-7F8114A1DABC}"/>
              </a:ext>
              <a:ext uri="{C183D7F6-B498-43B3-948B-1728B52AA6E4}">
                <adec:decorative xmlns:adec="http://schemas.microsoft.com/office/drawing/2017/decorative" val="1"/>
              </a:ext>
            </a:extLst>
          </p:cNvPr>
          <p:cNvCxnSpPr>
            <a:cxnSpLocks/>
            <a:stCxn id="175" idx="3"/>
            <a:endCxn id="38" idx="1"/>
          </p:cNvCxnSpPr>
          <p:nvPr/>
        </p:nvCxnSpPr>
        <p:spPr>
          <a:xfrm>
            <a:off x="7332260" y="2547687"/>
            <a:ext cx="368349" cy="2193"/>
          </a:xfrm>
          <a:prstGeom prst="line">
            <a:avLst/>
          </a:prstGeom>
          <a:noFill/>
          <a:ln w="15875" cap="flat" cmpd="sng" algn="ctr">
            <a:solidFill>
              <a:schemeClr val="accent1"/>
            </a:solidFill>
            <a:prstDash val="solid"/>
            <a:miter lim="800000"/>
            <a:headEnd type="none" w="med" len="med"/>
            <a:tailEnd type="none" w="lg" len="med"/>
          </a:ln>
          <a:effectLst/>
        </p:spPr>
      </p:cxnSp>
      <p:cxnSp>
        <p:nvCxnSpPr>
          <p:cNvPr id="45" name="Elbow Connector 227">
            <a:extLst>
              <a:ext uri="{FF2B5EF4-FFF2-40B4-BE49-F238E27FC236}">
                <a16:creationId xmlns:a16="http://schemas.microsoft.com/office/drawing/2014/main" id="{3E7D55A2-4CB4-480E-A378-66E9CE1156F1}"/>
              </a:ext>
              <a:ext uri="{C183D7F6-B498-43B3-948B-1728B52AA6E4}">
                <adec:decorative xmlns:adec="http://schemas.microsoft.com/office/drawing/2017/decorative" val="1"/>
              </a:ext>
            </a:extLst>
          </p:cNvPr>
          <p:cNvCxnSpPr>
            <a:cxnSpLocks/>
            <a:stCxn id="38" idx="2"/>
            <a:endCxn id="152" idx="0"/>
          </p:cNvCxnSpPr>
          <p:nvPr/>
        </p:nvCxnSpPr>
        <p:spPr>
          <a:xfrm rot="5400000">
            <a:off x="7389056" y="2330200"/>
            <a:ext cx="600591" cy="1590930"/>
          </a:xfrm>
          <a:prstGeom prst="bentConnector3">
            <a:avLst>
              <a:gd name="adj1" fmla="val 50000"/>
            </a:avLst>
          </a:prstGeom>
          <a:noFill/>
          <a:ln w="15875" cap="flat" cmpd="sng" algn="ctr">
            <a:solidFill>
              <a:schemeClr val="accent1"/>
            </a:solidFill>
            <a:prstDash val="solid"/>
            <a:miter lim="800000"/>
            <a:headEnd type="arrow" w="med" len="med"/>
            <a:tailEnd type="none" w="lg" len="med"/>
          </a:ln>
          <a:effectLst/>
        </p:spPr>
      </p:cxnSp>
      <p:cxnSp>
        <p:nvCxnSpPr>
          <p:cNvPr id="58" name="Straight Connector 57">
            <a:extLst>
              <a:ext uri="{FF2B5EF4-FFF2-40B4-BE49-F238E27FC236}">
                <a16:creationId xmlns:a16="http://schemas.microsoft.com/office/drawing/2014/main" id="{2561E1C7-F282-48DD-A0B5-E29536A95A04}"/>
              </a:ext>
              <a:ext uri="{C183D7F6-B498-43B3-948B-1728B52AA6E4}">
                <adec:decorative xmlns:adec="http://schemas.microsoft.com/office/drawing/2017/decorative" val="1"/>
              </a:ext>
            </a:extLst>
          </p:cNvPr>
          <p:cNvCxnSpPr>
            <a:cxnSpLocks/>
          </p:cNvCxnSpPr>
          <p:nvPr/>
        </p:nvCxnSpPr>
        <p:spPr>
          <a:xfrm>
            <a:off x="3751949" y="2823176"/>
            <a:ext cx="0" cy="602785"/>
          </a:xfrm>
          <a:prstGeom prst="line">
            <a:avLst/>
          </a:prstGeom>
          <a:noFill/>
          <a:ln w="15875" cap="flat" cmpd="sng" algn="ctr">
            <a:solidFill>
              <a:schemeClr val="accent1"/>
            </a:solidFill>
            <a:prstDash val="solid"/>
            <a:miter lim="800000"/>
            <a:headEnd type="arrow" w="med" len="med"/>
            <a:tailEnd type="none" w="lg" len="med"/>
          </a:ln>
          <a:effectLst/>
        </p:spPr>
      </p:cxnSp>
      <p:cxnSp>
        <p:nvCxnSpPr>
          <p:cNvPr id="64" name="Elbow Connector 227">
            <a:extLst>
              <a:ext uri="{FF2B5EF4-FFF2-40B4-BE49-F238E27FC236}">
                <a16:creationId xmlns:a16="http://schemas.microsoft.com/office/drawing/2014/main" id="{EAFF305E-6288-46FF-8C24-A73BB60C3774}"/>
              </a:ext>
              <a:ext uri="{C183D7F6-B498-43B3-948B-1728B52AA6E4}">
                <adec:decorative xmlns:adec="http://schemas.microsoft.com/office/drawing/2017/decorative" val="1"/>
              </a:ext>
            </a:extLst>
          </p:cNvPr>
          <p:cNvCxnSpPr>
            <a:cxnSpLocks/>
          </p:cNvCxnSpPr>
          <p:nvPr/>
        </p:nvCxnSpPr>
        <p:spPr>
          <a:xfrm rot="5400000" flipH="1" flipV="1">
            <a:off x="7903532" y="753357"/>
            <a:ext cx="163362" cy="2874319"/>
          </a:xfrm>
          <a:prstGeom prst="bentConnector2">
            <a:avLst/>
          </a:prstGeom>
          <a:noFill/>
          <a:ln w="15875" cap="flat" cmpd="sng" algn="ctr">
            <a:solidFill>
              <a:schemeClr val="accent1"/>
            </a:solidFill>
            <a:prstDash val="solid"/>
            <a:miter lim="800000"/>
            <a:headEnd type="arrow" w="med" len="med"/>
            <a:tailEnd type="none" w="lg" len="med"/>
          </a:ln>
          <a:effectLst/>
        </p:spPr>
      </p:cxnSp>
      <p:cxnSp>
        <p:nvCxnSpPr>
          <p:cNvPr id="65" name="Elbow Connector 227">
            <a:extLst>
              <a:ext uri="{FF2B5EF4-FFF2-40B4-BE49-F238E27FC236}">
                <a16:creationId xmlns:a16="http://schemas.microsoft.com/office/drawing/2014/main" id="{5BB236AC-7332-4D3A-9AA7-567662682AC4}"/>
              </a:ext>
              <a:ext uri="{C183D7F6-B498-43B3-948B-1728B52AA6E4}">
                <adec:decorative xmlns:adec="http://schemas.microsoft.com/office/drawing/2017/decorative" val="1"/>
              </a:ext>
            </a:extLst>
          </p:cNvPr>
          <p:cNvCxnSpPr>
            <a:cxnSpLocks/>
          </p:cNvCxnSpPr>
          <p:nvPr/>
        </p:nvCxnSpPr>
        <p:spPr>
          <a:xfrm rot="16200000" flipH="1">
            <a:off x="9191047" y="2332540"/>
            <a:ext cx="1324746" cy="862096"/>
          </a:xfrm>
          <a:prstGeom prst="bentConnector3">
            <a:avLst>
              <a:gd name="adj1" fmla="val 63421"/>
            </a:avLst>
          </a:prstGeom>
          <a:noFill/>
          <a:ln w="15875" cap="flat" cmpd="sng" algn="ctr">
            <a:solidFill>
              <a:schemeClr val="accent1"/>
            </a:solidFill>
            <a:prstDash val="solid"/>
            <a:miter lim="800000"/>
            <a:headEnd type="none" w="med" len="med"/>
            <a:tailEnd type="none" w="med" len="med"/>
          </a:ln>
          <a:effectLst/>
        </p:spPr>
      </p:cxnSp>
      <p:cxnSp>
        <p:nvCxnSpPr>
          <p:cNvPr id="66" name="Elbow Connector 227">
            <a:extLst>
              <a:ext uri="{FF2B5EF4-FFF2-40B4-BE49-F238E27FC236}">
                <a16:creationId xmlns:a16="http://schemas.microsoft.com/office/drawing/2014/main" id="{C440937A-30C8-40CF-9ADF-DC4881BA34FE}"/>
              </a:ext>
              <a:ext uri="{C183D7F6-B498-43B3-948B-1728B52AA6E4}">
                <adec:decorative xmlns:adec="http://schemas.microsoft.com/office/drawing/2017/decorative" val="1"/>
              </a:ext>
            </a:extLst>
          </p:cNvPr>
          <p:cNvCxnSpPr>
            <a:cxnSpLocks/>
          </p:cNvCxnSpPr>
          <p:nvPr/>
        </p:nvCxnSpPr>
        <p:spPr>
          <a:xfrm rot="16200000" flipH="1">
            <a:off x="10352443" y="3331415"/>
            <a:ext cx="1832844" cy="697997"/>
          </a:xfrm>
          <a:prstGeom prst="bentConnector4">
            <a:avLst>
              <a:gd name="adj1" fmla="val 17395"/>
              <a:gd name="adj2" fmla="val 138463"/>
            </a:avLst>
          </a:prstGeom>
          <a:noFill/>
          <a:ln w="15875" cap="flat" cmpd="sng" algn="ctr">
            <a:solidFill>
              <a:schemeClr val="accent1"/>
            </a:solidFill>
            <a:prstDash val="solid"/>
            <a:miter lim="800000"/>
            <a:headEnd type="arrow" w="med" len="med"/>
            <a:tailEnd type="none" w="lg" len="med"/>
          </a:ln>
          <a:effectLst/>
        </p:spPr>
      </p:cxnSp>
      <p:sp>
        <p:nvSpPr>
          <p:cNvPr id="67" name="Rectangle 66">
            <a:extLst>
              <a:ext uri="{FF2B5EF4-FFF2-40B4-BE49-F238E27FC236}">
                <a16:creationId xmlns:a16="http://schemas.microsoft.com/office/drawing/2014/main" id="{3477BA58-148F-45B0-A523-25872E1788F7}"/>
              </a:ext>
            </a:extLst>
          </p:cNvPr>
          <p:cNvSpPr/>
          <p:nvPr/>
        </p:nvSpPr>
        <p:spPr>
          <a:xfrm>
            <a:off x="11091191" y="2833974"/>
            <a:ext cx="874999"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ymbol" panose="020B0502040204020203" pitchFamily="34" charset="0"/>
                <a:ea typeface="Segoe UI Symbol" panose="020B0502040204020203" pitchFamily="34" charset="0"/>
                <a:cs typeface="+mn-cs"/>
              </a:rPr>
              <a:t>HTTPS/443</a:t>
            </a:r>
          </a:p>
        </p:txBody>
      </p:sp>
      <p:cxnSp>
        <p:nvCxnSpPr>
          <p:cNvPr id="68" name="Elbow Connector 227">
            <a:extLst>
              <a:ext uri="{FF2B5EF4-FFF2-40B4-BE49-F238E27FC236}">
                <a16:creationId xmlns:a16="http://schemas.microsoft.com/office/drawing/2014/main" id="{9E2B8DB3-171D-48EF-8345-7A71235C5058}"/>
              </a:ext>
              <a:ext uri="{C183D7F6-B498-43B3-948B-1728B52AA6E4}">
                <adec:decorative xmlns:adec="http://schemas.microsoft.com/office/drawing/2017/decorative" val="1"/>
              </a:ext>
            </a:extLst>
          </p:cNvPr>
          <p:cNvCxnSpPr>
            <a:cxnSpLocks/>
          </p:cNvCxnSpPr>
          <p:nvPr/>
        </p:nvCxnSpPr>
        <p:spPr>
          <a:xfrm rot="16200000" flipH="1">
            <a:off x="10537751" y="3146107"/>
            <a:ext cx="1462229" cy="697997"/>
          </a:xfrm>
          <a:prstGeom prst="bentConnector4">
            <a:avLst>
              <a:gd name="adj1" fmla="val 21507"/>
              <a:gd name="adj2" fmla="val 137644"/>
            </a:avLst>
          </a:prstGeom>
          <a:noFill/>
          <a:ln w="15875" cap="flat" cmpd="sng" algn="ctr">
            <a:solidFill>
              <a:schemeClr val="accent1"/>
            </a:solidFill>
            <a:prstDash val="solid"/>
            <a:miter lim="800000"/>
            <a:headEnd type="arrow" w="med" len="med"/>
            <a:tailEnd type="none" w="lg" len="med"/>
          </a:ln>
          <a:effectLst/>
        </p:spPr>
      </p:cxnSp>
      <p:cxnSp>
        <p:nvCxnSpPr>
          <p:cNvPr id="59" name="Straight Connector 58">
            <a:extLst>
              <a:ext uri="{FF2B5EF4-FFF2-40B4-BE49-F238E27FC236}">
                <a16:creationId xmlns:a16="http://schemas.microsoft.com/office/drawing/2014/main" id="{374788D1-3CF4-479A-97CB-933F322ADBD6}"/>
              </a:ext>
              <a:ext uri="{C183D7F6-B498-43B3-948B-1728B52AA6E4}">
                <adec:decorative xmlns:adec="http://schemas.microsoft.com/office/drawing/2017/decorative" val="1"/>
              </a:ext>
            </a:extLst>
          </p:cNvPr>
          <p:cNvCxnSpPr>
            <a:cxnSpLocks/>
            <a:stCxn id="149" idx="0"/>
            <a:endCxn id="160" idx="2"/>
          </p:cNvCxnSpPr>
          <p:nvPr/>
        </p:nvCxnSpPr>
        <p:spPr>
          <a:xfrm flipV="1">
            <a:off x="10919867" y="1806815"/>
            <a:ext cx="0" cy="406197"/>
          </a:xfrm>
          <a:prstGeom prst="line">
            <a:avLst/>
          </a:prstGeom>
          <a:noFill/>
          <a:ln w="15875"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710580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79BE5-5BBE-449B-B4B9-ABF3DEE2DE49}"/>
              </a:ext>
            </a:extLst>
          </p:cNvPr>
          <p:cNvSpPr>
            <a:spLocks noGrp="1"/>
          </p:cNvSpPr>
          <p:nvPr>
            <p:ph type="title"/>
          </p:nvPr>
        </p:nvSpPr>
        <p:spPr>
          <a:xfrm>
            <a:off x="588263" y="457200"/>
            <a:ext cx="11018520" cy="861774"/>
          </a:xfrm>
        </p:spPr>
        <p:txBody>
          <a:bodyPr/>
          <a:lstStyle/>
          <a:p>
            <a:r>
              <a:rPr lang="en-US"/>
              <a:t>Azure Arc enabled servers</a:t>
            </a:r>
            <a:br>
              <a:rPr lang="en-US"/>
            </a:br>
            <a:r>
              <a:rPr lang="en-US" sz="2000">
                <a:solidFill>
                  <a:schemeClr val="accent1"/>
                </a:solidFill>
                <a:latin typeface="+mn-lt"/>
              </a:rPr>
              <a:t>Connected Machine Agent</a:t>
            </a:r>
          </a:p>
        </p:txBody>
      </p:sp>
      <p:sp>
        <p:nvSpPr>
          <p:cNvPr id="43" name="Rectangle 42">
            <a:extLst>
              <a:ext uri="{FF2B5EF4-FFF2-40B4-BE49-F238E27FC236}">
                <a16:creationId xmlns:a16="http://schemas.microsoft.com/office/drawing/2014/main" id="{F53BA959-B944-472C-A8B2-50D0B5E846D4}"/>
              </a:ext>
              <a:ext uri="{C183D7F6-B498-43B3-948B-1728B52AA6E4}">
                <adec:decorative xmlns:adec="http://schemas.microsoft.com/office/drawing/2017/decorative" val="1"/>
              </a:ext>
            </a:extLst>
          </p:cNvPr>
          <p:cNvSpPr/>
          <p:nvPr/>
        </p:nvSpPr>
        <p:spPr bwMode="auto">
          <a:xfrm>
            <a:off x="6323526" y="1537898"/>
            <a:ext cx="5692555" cy="48819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1800">
              <a:solidFill>
                <a:srgbClr val="50E6FF"/>
              </a:solidFill>
              <a:latin typeface="Segoe UI Semibold"/>
              <a:ea typeface="+mj-ea"/>
              <a:cs typeface="+mj-cs"/>
            </a:endParaRPr>
          </a:p>
        </p:txBody>
      </p:sp>
      <p:sp>
        <p:nvSpPr>
          <p:cNvPr id="44" name="Rectangle 43">
            <a:extLst>
              <a:ext uri="{FF2B5EF4-FFF2-40B4-BE49-F238E27FC236}">
                <a16:creationId xmlns:a16="http://schemas.microsoft.com/office/drawing/2014/main" id="{470E830D-497A-4995-A754-EB2B9686C0AC}"/>
              </a:ext>
            </a:extLst>
          </p:cNvPr>
          <p:cNvSpPr/>
          <p:nvPr/>
        </p:nvSpPr>
        <p:spPr bwMode="auto">
          <a:xfrm>
            <a:off x="358182" y="1537898"/>
            <a:ext cx="5692555" cy="488195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rgbClr val="50E6FF"/>
                </a:solidFill>
                <a:latin typeface="Segoe UI Semibold"/>
                <a:ea typeface="+mj-ea"/>
                <a:cs typeface="+mj-cs"/>
              </a:rPr>
              <a:t>Azure Arc Connected Server (On-Premises, AWS EC2, etc.)</a:t>
            </a:r>
          </a:p>
        </p:txBody>
      </p:sp>
      <p:sp>
        <p:nvSpPr>
          <p:cNvPr id="45" name="Rectangle 44">
            <a:extLst>
              <a:ext uri="{FF2B5EF4-FFF2-40B4-BE49-F238E27FC236}">
                <a16:creationId xmlns:a16="http://schemas.microsoft.com/office/drawing/2014/main" id="{28D9AC7A-F15E-463D-A10F-C70010C99149}"/>
              </a:ext>
            </a:extLst>
          </p:cNvPr>
          <p:cNvSpPr/>
          <p:nvPr/>
        </p:nvSpPr>
        <p:spPr bwMode="auto">
          <a:xfrm>
            <a:off x="753321" y="1995958"/>
            <a:ext cx="4945486" cy="42620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ea typeface="+mj-ea"/>
                <a:cs typeface="+mj-cs"/>
              </a:rPr>
              <a:t>Azure Arc Connected Machine Agent</a:t>
            </a:r>
          </a:p>
        </p:txBody>
      </p:sp>
      <p:sp>
        <p:nvSpPr>
          <p:cNvPr id="46" name="Rectangle 45">
            <a:extLst>
              <a:ext uri="{FF2B5EF4-FFF2-40B4-BE49-F238E27FC236}">
                <a16:creationId xmlns:a16="http://schemas.microsoft.com/office/drawing/2014/main" id="{4EE7D281-C870-435A-BB5E-7383511DB3B2}"/>
              </a:ext>
            </a:extLst>
          </p:cNvPr>
          <p:cNvSpPr/>
          <p:nvPr/>
        </p:nvSpPr>
        <p:spPr bwMode="auto">
          <a:xfrm>
            <a:off x="1026114" y="3592746"/>
            <a:ext cx="439990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solidFill>
                  <a:srgbClr val="50E6FF"/>
                </a:solidFill>
                <a:latin typeface="Segoe UI Semibold"/>
                <a:cs typeface="Segoe UI" pitchFamily="34" charset="0"/>
              </a:rPr>
              <a:t>Hybrid Instance Metadata Service (HIMDS)</a:t>
            </a:r>
          </a:p>
          <a:p>
            <a:pPr defTabSz="932472" fontAlgn="base">
              <a:lnSpc>
                <a:spcPct val="90000"/>
              </a:lnSpc>
              <a:spcBef>
                <a:spcPct val="0"/>
              </a:spcBef>
              <a:spcAft>
                <a:spcPct val="0"/>
              </a:spcAft>
            </a:pPr>
            <a:r>
              <a:rPr lang="en-US" sz="1100">
                <a:solidFill>
                  <a:srgbClr val="50E6FF"/>
                </a:solidFill>
                <a:cs typeface="Segoe UI" pitchFamily="34" charset="0"/>
              </a:rPr>
              <a:t>Handles managed identity and communication with Azure AD</a:t>
            </a:r>
          </a:p>
        </p:txBody>
      </p:sp>
      <p:sp>
        <p:nvSpPr>
          <p:cNvPr id="47" name="Rectangle 46">
            <a:extLst>
              <a:ext uri="{FF2B5EF4-FFF2-40B4-BE49-F238E27FC236}">
                <a16:creationId xmlns:a16="http://schemas.microsoft.com/office/drawing/2014/main" id="{EDBDBC6A-3BB1-4404-AD3A-63C50D206AE5}"/>
              </a:ext>
            </a:extLst>
          </p:cNvPr>
          <p:cNvSpPr/>
          <p:nvPr/>
        </p:nvSpPr>
        <p:spPr bwMode="auto">
          <a:xfrm>
            <a:off x="1026113" y="4318256"/>
            <a:ext cx="4399905"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100">
                <a:solidFill>
                  <a:srgbClr val="50E6FF"/>
                </a:solidFill>
                <a:latin typeface="Segoe UI Semibold"/>
                <a:cs typeface="Segoe UI" pitchFamily="34" charset="0"/>
              </a:rPr>
              <a:t>Guest Configuration</a:t>
            </a:r>
          </a:p>
          <a:p>
            <a:pPr defTabSz="932472" fontAlgn="base">
              <a:lnSpc>
                <a:spcPct val="90000"/>
              </a:lnSpc>
              <a:spcBef>
                <a:spcPct val="0"/>
              </a:spcBef>
              <a:spcAft>
                <a:spcPct val="0"/>
              </a:spcAft>
            </a:pPr>
            <a:r>
              <a:rPr lang="en-US" sz="1100">
                <a:solidFill>
                  <a:srgbClr val="50E6FF"/>
                </a:solidFill>
                <a:cs typeface="Segoe UI" pitchFamily="34" charset="0"/>
              </a:rPr>
              <a:t>Provides In-Guest Policy and Guest Configuration functionality, such as assessing whether the machine complies with required policies</a:t>
            </a:r>
          </a:p>
        </p:txBody>
      </p:sp>
      <p:sp>
        <p:nvSpPr>
          <p:cNvPr id="49" name="Rectangle 48">
            <a:extLst>
              <a:ext uri="{FF2B5EF4-FFF2-40B4-BE49-F238E27FC236}">
                <a16:creationId xmlns:a16="http://schemas.microsoft.com/office/drawing/2014/main" id="{6ED35FB6-FB8D-4167-B1B9-46E930D2178E}"/>
              </a:ext>
            </a:extLst>
          </p:cNvPr>
          <p:cNvSpPr/>
          <p:nvPr/>
        </p:nvSpPr>
        <p:spPr bwMode="auto">
          <a:xfrm>
            <a:off x="1026112" y="5043766"/>
            <a:ext cx="4399905" cy="104693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a:solidFill>
                  <a:srgbClr val="50E6FF"/>
                </a:solidFill>
                <a:latin typeface="Segoe UI Semibold"/>
                <a:cs typeface="Segoe UI" pitchFamily="34" charset="0"/>
              </a:rPr>
              <a:t>Extension Manager</a:t>
            </a:r>
          </a:p>
          <a:p>
            <a:pPr defTabSz="932472" fontAlgn="base">
              <a:lnSpc>
                <a:spcPct val="90000"/>
              </a:lnSpc>
              <a:spcBef>
                <a:spcPct val="0"/>
              </a:spcBef>
              <a:spcAft>
                <a:spcPct val="0"/>
              </a:spcAft>
            </a:pPr>
            <a:r>
              <a:rPr lang="en-US" sz="1100">
                <a:solidFill>
                  <a:srgbClr val="50E6FF"/>
                </a:solidFill>
                <a:cs typeface="Segoe UI" pitchFamily="34" charset="0"/>
              </a:rPr>
              <a:t>Manages VM extensions, including install, uninstall, and upgrade</a:t>
            </a:r>
          </a:p>
        </p:txBody>
      </p:sp>
      <p:sp>
        <p:nvSpPr>
          <p:cNvPr id="50" name="Rectangle 49">
            <a:extLst>
              <a:ext uri="{FF2B5EF4-FFF2-40B4-BE49-F238E27FC236}">
                <a16:creationId xmlns:a16="http://schemas.microsoft.com/office/drawing/2014/main" id="{A4206C83-4C22-4202-B238-C4F269245122}"/>
              </a:ext>
            </a:extLst>
          </p:cNvPr>
          <p:cNvSpPr/>
          <p:nvPr/>
        </p:nvSpPr>
        <p:spPr bwMode="auto">
          <a:xfrm>
            <a:off x="3887887"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Log Analytics</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(MMAExtension)</a:t>
            </a:r>
          </a:p>
        </p:txBody>
      </p:sp>
      <p:sp>
        <p:nvSpPr>
          <p:cNvPr id="53" name="Rectangle 52">
            <a:extLst>
              <a:ext uri="{FF2B5EF4-FFF2-40B4-BE49-F238E27FC236}">
                <a16:creationId xmlns:a16="http://schemas.microsoft.com/office/drawing/2014/main" id="{B592B759-662A-40B4-88AA-BC78D857ECA0}"/>
              </a:ext>
            </a:extLst>
          </p:cNvPr>
          <p:cNvSpPr/>
          <p:nvPr/>
        </p:nvSpPr>
        <p:spPr bwMode="auto">
          <a:xfrm>
            <a:off x="2336530" y="5621354"/>
            <a:ext cx="1278566"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Update Management</a:t>
            </a:r>
          </a:p>
        </p:txBody>
      </p:sp>
      <p:cxnSp>
        <p:nvCxnSpPr>
          <p:cNvPr id="54" name="Elbow Connector 227">
            <a:extLst>
              <a:ext uri="{FF2B5EF4-FFF2-40B4-BE49-F238E27FC236}">
                <a16:creationId xmlns:a16="http://schemas.microsoft.com/office/drawing/2014/main" id="{F7C8BA99-E0E5-4C9C-85B6-624F17C6ACE7}"/>
              </a:ext>
              <a:ext uri="{C183D7F6-B498-43B3-948B-1728B52AA6E4}">
                <adec:decorative xmlns:adec="http://schemas.microsoft.com/office/drawing/2017/decorative" val="1"/>
              </a:ext>
            </a:extLst>
          </p:cNvPr>
          <p:cNvCxnSpPr>
            <a:cxnSpLocks/>
            <a:stCxn id="47" idx="1"/>
            <a:endCxn id="46" idx="1"/>
          </p:cNvCxnSpPr>
          <p:nvPr/>
        </p:nvCxnSpPr>
        <p:spPr>
          <a:xfrm rot="10800000" flipH="1">
            <a:off x="1026112" y="3868236"/>
            <a:ext cx="1" cy="725510"/>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cxnSp>
        <p:nvCxnSpPr>
          <p:cNvPr id="56" name="Elbow Connector 227">
            <a:extLst>
              <a:ext uri="{FF2B5EF4-FFF2-40B4-BE49-F238E27FC236}">
                <a16:creationId xmlns:a16="http://schemas.microsoft.com/office/drawing/2014/main" id="{EEDE4C1C-6D2B-42C7-BE58-EB11E118A29E}"/>
              </a:ext>
              <a:ext uri="{C183D7F6-B498-43B3-948B-1728B52AA6E4}">
                <adec:decorative xmlns:adec="http://schemas.microsoft.com/office/drawing/2017/decorative" val="1"/>
              </a:ext>
            </a:extLst>
          </p:cNvPr>
          <p:cNvCxnSpPr>
            <a:cxnSpLocks/>
            <a:stCxn id="49" idx="1"/>
            <a:endCxn id="47" idx="1"/>
          </p:cNvCxnSpPr>
          <p:nvPr/>
        </p:nvCxnSpPr>
        <p:spPr>
          <a:xfrm rot="10800000" flipH="1">
            <a:off x="1026111" y="4593746"/>
            <a:ext cx="1" cy="973486"/>
          </a:xfrm>
          <a:prstGeom prst="bentConnector3">
            <a:avLst>
              <a:gd name="adj1" fmla="val -22860000000"/>
            </a:avLst>
          </a:prstGeom>
          <a:noFill/>
          <a:ln w="19050" cap="flat" cmpd="sng" algn="ctr">
            <a:solidFill>
              <a:schemeClr val="accent1"/>
            </a:solidFill>
            <a:prstDash val="solid"/>
            <a:miter lim="800000"/>
            <a:headEnd type="arrow" w="med" len="med"/>
            <a:tailEnd type="arrow" w="med" len="med"/>
          </a:ln>
          <a:effectLst/>
        </p:spPr>
      </p:cxnSp>
      <p:sp>
        <p:nvSpPr>
          <p:cNvPr id="57" name="TextBox 56">
            <a:extLst>
              <a:ext uri="{FF2B5EF4-FFF2-40B4-BE49-F238E27FC236}">
                <a16:creationId xmlns:a16="http://schemas.microsoft.com/office/drawing/2014/main" id="{E03C277A-EC65-4235-A488-E92D66DDAD66}"/>
              </a:ext>
            </a:extLst>
          </p:cNvPr>
          <p:cNvSpPr txBox="1"/>
          <p:nvPr/>
        </p:nvSpPr>
        <p:spPr>
          <a:xfrm>
            <a:off x="1026110" y="2434714"/>
            <a:ext cx="2209259" cy="1107996"/>
          </a:xfrm>
          <a:prstGeom prst="rect">
            <a:avLst/>
          </a:prstGeom>
          <a:noFill/>
        </p:spPr>
        <p:txBody>
          <a:bodyPr wrap="none" rtlCol="0">
            <a:spAutoFit/>
          </a:bodyPr>
          <a:lstStyle/>
          <a:p>
            <a:pPr defTabSz="914400">
              <a:defRPr/>
            </a:pPr>
            <a:r>
              <a:rPr lang="en-US" sz="1100" b="1">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Parameters passed to the Agent:</a:t>
            </a:r>
          </a:p>
          <a:p>
            <a:pPr marL="171450" indent="-171450" defTabSz="914400">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Subscription ID</a:t>
            </a:r>
          </a:p>
          <a:p>
            <a:pPr marL="171450" indent="-171450" defTabSz="914400">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Location</a:t>
            </a:r>
          </a:p>
          <a:p>
            <a:pPr marL="171450" indent="-171450" defTabSz="914400">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Resource Group</a:t>
            </a:r>
          </a:p>
          <a:p>
            <a:pPr marL="171450" indent="-171450" defTabSz="914400">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Proxy (optional)</a:t>
            </a:r>
          </a:p>
          <a:p>
            <a:pPr marL="171450" indent="-171450" defTabSz="914400">
              <a:buFont typeface="Arial" panose="020B0604020202020204" pitchFamily="34" charset="0"/>
              <a:buChar char="•"/>
              <a:defRPr/>
            </a:pPr>
            <a:r>
              <a:rPr lang="en-US" sz="1100">
                <a:solidFill>
                  <a:schemeClr val="accent1"/>
                </a:solidFill>
                <a:latin typeface="Segoe UI Symbol" panose="020B0502040204020203" pitchFamily="34" charset="0"/>
                <a:ea typeface="Segoe UI Symbol" panose="020B0502040204020203" pitchFamily="34" charset="0"/>
                <a:cs typeface="Segoe UI Semibold" panose="020B0702040204020203" pitchFamily="34" charset="0"/>
              </a:rPr>
              <a:t>Azure Service Principal</a:t>
            </a:r>
          </a:p>
        </p:txBody>
      </p:sp>
      <p:sp>
        <p:nvSpPr>
          <p:cNvPr id="58" name="Rectangle 57">
            <a:extLst>
              <a:ext uri="{FF2B5EF4-FFF2-40B4-BE49-F238E27FC236}">
                <a16:creationId xmlns:a16="http://schemas.microsoft.com/office/drawing/2014/main" id="{6AF05006-6FFB-4C18-853C-CDE60F48F836}"/>
              </a:ext>
            </a:extLst>
          </p:cNvPr>
          <p:cNvSpPr/>
          <p:nvPr/>
        </p:nvSpPr>
        <p:spPr bwMode="auto">
          <a:xfrm>
            <a:off x="7630826" y="2243885"/>
            <a:ext cx="1819834"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AD</a:t>
            </a:r>
          </a:p>
        </p:txBody>
      </p:sp>
      <p:pic>
        <p:nvPicPr>
          <p:cNvPr id="61" name="Graphic 60" descr="Azure AD icon">
            <a:extLst>
              <a:ext uri="{FF2B5EF4-FFF2-40B4-BE49-F238E27FC236}">
                <a16:creationId xmlns:a16="http://schemas.microsoft.com/office/drawing/2014/main" id="{DF618222-0E1F-4D52-8C97-642C218C8C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47946" y="2017574"/>
            <a:ext cx="365760" cy="365760"/>
          </a:xfrm>
          <a:prstGeom prst="rect">
            <a:avLst/>
          </a:prstGeom>
        </p:spPr>
      </p:pic>
      <p:cxnSp>
        <p:nvCxnSpPr>
          <p:cNvPr id="64" name="Straight Connector 63">
            <a:extLst>
              <a:ext uri="{FF2B5EF4-FFF2-40B4-BE49-F238E27FC236}">
                <a16:creationId xmlns:a16="http://schemas.microsoft.com/office/drawing/2014/main" id="{966891F1-D484-46D1-A759-4008189E19AB}"/>
              </a:ext>
              <a:ext uri="{C183D7F6-B498-43B3-948B-1728B52AA6E4}">
                <adec:decorative xmlns:adec="http://schemas.microsoft.com/office/drawing/2017/decorative" val="1"/>
              </a:ext>
            </a:extLst>
          </p:cNvPr>
          <p:cNvCxnSpPr>
            <a:cxnSpLocks/>
            <a:endCxn id="58" idx="2"/>
          </p:cNvCxnSpPr>
          <p:nvPr/>
        </p:nvCxnSpPr>
        <p:spPr>
          <a:xfrm flipV="1">
            <a:off x="8540743" y="2646221"/>
            <a:ext cx="0" cy="1039134"/>
          </a:xfrm>
          <a:prstGeom prst="line">
            <a:avLst/>
          </a:prstGeom>
          <a:noFill/>
          <a:ln w="19050" cap="flat" cmpd="sng" algn="ctr">
            <a:solidFill>
              <a:sysClr val="window" lastClr="FFFFFF">
                <a:lumMod val="65000"/>
              </a:sysClr>
            </a:solidFill>
            <a:prstDash val="solid"/>
            <a:miter lim="800000"/>
            <a:headEnd type="arrow" w="med" len="med"/>
            <a:tailEnd type="arrow" w="med" len="med"/>
          </a:ln>
          <a:effectLst/>
        </p:spPr>
      </p:cxnSp>
      <p:sp>
        <p:nvSpPr>
          <p:cNvPr id="66" name="Rectangle 65">
            <a:extLst>
              <a:ext uri="{FF2B5EF4-FFF2-40B4-BE49-F238E27FC236}">
                <a16:creationId xmlns:a16="http://schemas.microsoft.com/office/drawing/2014/main" id="{C860248A-EDB9-4B0E-95F8-8072AA08D5BC}"/>
              </a:ext>
            </a:extLst>
          </p:cNvPr>
          <p:cNvSpPr/>
          <p:nvPr/>
        </p:nvSpPr>
        <p:spPr bwMode="auto">
          <a:xfrm>
            <a:off x="7514920" y="5621354"/>
            <a:ext cx="1819834" cy="39764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Log Analytics Workspace</a:t>
            </a:r>
          </a:p>
        </p:txBody>
      </p:sp>
      <p:cxnSp>
        <p:nvCxnSpPr>
          <p:cNvPr id="67" name="Straight Connector 66">
            <a:extLst>
              <a:ext uri="{FF2B5EF4-FFF2-40B4-BE49-F238E27FC236}">
                <a16:creationId xmlns:a16="http://schemas.microsoft.com/office/drawing/2014/main" id="{02E17638-9845-4C6A-8318-A9259E527249}"/>
              </a:ext>
              <a:ext uri="{C183D7F6-B498-43B3-948B-1728B52AA6E4}">
                <adec:decorative xmlns:adec="http://schemas.microsoft.com/office/drawing/2017/decorative" val="1"/>
              </a:ext>
            </a:extLst>
          </p:cNvPr>
          <p:cNvCxnSpPr>
            <a:cxnSpLocks/>
            <a:stCxn id="50" idx="3"/>
            <a:endCxn id="66" idx="1"/>
          </p:cNvCxnSpPr>
          <p:nvPr/>
        </p:nvCxnSpPr>
        <p:spPr>
          <a:xfrm>
            <a:off x="5166453" y="5820178"/>
            <a:ext cx="2348467" cy="0"/>
          </a:xfrm>
          <a:prstGeom prst="line">
            <a:avLst/>
          </a:prstGeom>
          <a:noFill/>
          <a:ln w="19050" cap="flat" cmpd="sng" algn="ctr">
            <a:solidFill>
              <a:schemeClr val="accent1"/>
            </a:solidFill>
            <a:prstDash val="solid"/>
            <a:miter lim="800000"/>
            <a:headEnd type="arrow" w="med" len="med"/>
            <a:tailEnd type="arrow" w="med" len="med"/>
          </a:ln>
          <a:effectLst/>
        </p:spPr>
      </p:cxnSp>
      <p:sp>
        <p:nvSpPr>
          <p:cNvPr id="68" name="Rectangle 67">
            <a:extLst>
              <a:ext uri="{FF2B5EF4-FFF2-40B4-BE49-F238E27FC236}">
                <a16:creationId xmlns:a16="http://schemas.microsoft.com/office/drawing/2014/main" id="{355ED3D2-71AB-48D6-A4E7-2477B5117EEB}"/>
              </a:ext>
            </a:extLst>
          </p:cNvPr>
          <p:cNvSpPr/>
          <p:nvPr/>
        </p:nvSpPr>
        <p:spPr>
          <a:xfrm>
            <a:off x="6633764" y="5573957"/>
            <a:ext cx="874999" cy="246221"/>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HTTPS/443</a:t>
            </a:r>
          </a:p>
        </p:txBody>
      </p:sp>
      <p:sp>
        <p:nvSpPr>
          <p:cNvPr id="69" name="Rectangle 68">
            <a:extLst>
              <a:ext uri="{FF2B5EF4-FFF2-40B4-BE49-F238E27FC236}">
                <a16:creationId xmlns:a16="http://schemas.microsoft.com/office/drawing/2014/main" id="{B7E58E15-2DDF-4E39-A79C-18DF6797A444}"/>
              </a:ext>
            </a:extLst>
          </p:cNvPr>
          <p:cNvSpPr/>
          <p:nvPr/>
        </p:nvSpPr>
        <p:spPr>
          <a:xfrm>
            <a:off x="6633765" y="3622014"/>
            <a:ext cx="874999" cy="246221"/>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HTTPS/443</a:t>
            </a:r>
          </a:p>
        </p:txBody>
      </p:sp>
      <p:sp>
        <p:nvSpPr>
          <p:cNvPr id="70" name="Rectangle 69">
            <a:extLst>
              <a:ext uri="{FF2B5EF4-FFF2-40B4-BE49-F238E27FC236}">
                <a16:creationId xmlns:a16="http://schemas.microsoft.com/office/drawing/2014/main" id="{92F84112-C37A-45FF-B4B9-64755B40A69F}"/>
              </a:ext>
            </a:extLst>
          </p:cNvPr>
          <p:cNvSpPr/>
          <p:nvPr/>
        </p:nvSpPr>
        <p:spPr bwMode="auto">
          <a:xfrm>
            <a:off x="8854133" y="3215078"/>
            <a:ext cx="2296352" cy="177084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ea typeface="+mj-ea"/>
                <a:cs typeface="+mj-cs"/>
              </a:rPr>
              <a:t>Azure Resource Manager (ARM)</a:t>
            </a:r>
          </a:p>
        </p:txBody>
      </p:sp>
      <p:sp>
        <p:nvSpPr>
          <p:cNvPr id="73" name="Rectangle 72">
            <a:extLst>
              <a:ext uri="{FF2B5EF4-FFF2-40B4-BE49-F238E27FC236}">
                <a16:creationId xmlns:a16="http://schemas.microsoft.com/office/drawing/2014/main" id="{D12A17BA-2B16-4FA3-9871-E4566871597D}"/>
              </a:ext>
            </a:extLst>
          </p:cNvPr>
          <p:cNvSpPr/>
          <p:nvPr/>
        </p:nvSpPr>
        <p:spPr bwMode="auto">
          <a:xfrm>
            <a:off x="8431075" y="3667068"/>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Hybrid Compute </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Resource Provider</a:t>
            </a:r>
          </a:p>
        </p:txBody>
      </p:sp>
      <p:pic>
        <p:nvPicPr>
          <p:cNvPr id="74" name="Graphic 73">
            <a:extLst>
              <a:ext uri="{FF2B5EF4-FFF2-40B4-BE49-F238E27FC236}">
                <a16:creationId xmlns:a16="http://schemas.microsoft.com/office/drawing/2014/main" id="{CB7A2346-58BF-43F6-B82E-82C363A7D6B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3685355"/>
            <a:ext cx="365760" cy="365760"/>
          </a:xfrm>
          <a:prstGeom prst="rect">
            <a:avLst/>
          </a:prstGeom>
        </p:spPr>
      </p:pic>
      <p:sp>
        <p:nvSpPr>
          <p:cNvPr id="75" name="Rectangle 74">
            <a:extLst>
              <a:ext uri="{FF2B5EF4-FFF2-40B4-BE49-F238E27FC236}">
                <a16:creationId xmlns:a16="http://schemas.microsoft.com/office/drawing/2014/main" id="{23CA5C2C-CF15-468E-88B8-3D7E4C929468}"/>
              </a:ext>
            </a:extLst>
          </p:cNvPr>
          <p:cNvSpPr/>
          <p:nvPr/>
        </p:nvSpPr>
        <p:spPr>
          <a:xfrm>
            <a:off x="9540760" y="1972751"/>
            <a:ext cx="1609725" cy="92392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Portal</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 CLI</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SDK</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REST API</a:t>
            </a:r>
          </a:p>
        </p:txBody>
      </p:sp>
      <p:grpSp>
        <p:nvGrpSpPr>
          <p:cNvPr id="76" name="Group 75" descr="Azure admin icon">
            <a:extLst>
              <a:ext uri="{FF2B5EF4-FFF2-40B4-BE49-F238E27FC236}">
                <a16:creationId xmlns:a16="http://schemas.microsoft.com/office/drawing/2014/main" id="{EDBE9C4C-F377-414F-B527-FA22A0A9703E}"/>
              </a:ext>
              <a:ext uri="{C183D7F6-B498-43B3-948B-1728B52AA6E4}">
                <adec:decorative xmlns:adec="http://schemas.microsoft.com/office/drawing/2017/decorative" val="0"/>
              </a:ext>
            </a:extLst>
          </p:cNvPr>
          <p:cNvGrpSpPr/>
          <p:nvPr/>
        </p:nvGrpSpPr>
        <p:grpSpPr>
          <a:xfrm>
            <a:off x="9725496" y="609175"/>
            <a:ext cx="1240252" cy="708183"/>
            <a:chOff x="9537620" y="319606"/>
            <a:chExt cx="1240252" cy="708183"/>
          </a:xfrm>
        </p:grpSpPr>
        <p:pic>
          <p:nvPicPr>
            <p:cNvPr id="77" name="Graphic 76">
              <a:extLst>
                <a:ext uri="{FF2B5EF4-FFF2-40B4-BE49-F238E27FC236}">
                  <a16:creationId xmlns:a16="http://schemas.microsoft.com/office/drawing/2014/main" id="{D826B3C8-689A-416C-BF46-D1F498A010E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45499" y="803292"/>
              <a:ext cx="224497" cy="224497"/>
            </a:xfrm>
            <a:prstGeom prst="rect">
              <a:avLst/>
            </a:prstGeom>
          </p:spPr>
        </p:pic>
        <p:pic>
          <p:nvPicPr>
            <p:cNvPr id="78" name="Graphic 77" descr="User">
              <a:extLst>
                <a:ext uri="{FF2B5EF4-FFF2-40B4-BE49-F238E27FC236}">
                  <a16:creationId xmlns:a16="http://schemas.microsoft.com/office/drawing/2014/main" id="{4947FC66-47D8-4052-BBE3-3F620938AC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2257" y="456635"/>
              <a:ext cx="550979" cy="550979"/>
            </a:xfrm>
            <a:prstGeom prst="rect">
              <a:avLst/>
            </a:prstGeom>
          </p:spPr>
        </p:pic>
        <p:sp>
          <p:nvSpPr>
            <p:cNvPr id="79" name="Rectangle 78">
              <a:extLst>
                <a:ext uri="{FF2B5EF4-FFF2-40B4-BE49-F238E27FC236}">
                  <a16:creationId xmlns:a16="http://schemas.microsoft.com/office/drawing/2014/main" id="{47680CBB-B26C-4695-B895-7AF26EF3536B}"/>
                </a:ext>
              </a:extLst>
            </p:cNvPr>
            <p:cNvSpPr/>
            <p:nvPr/>
          </p:nvSpPr>
          <p:spPr>
            <a:xfrm>
              <a:off x="9537620" y="319606"/>
              <a:ext cx="1240252" cy="246221"/>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Azure Admin</a:t>
              </a:r>
            </a:p>
          </p:txBody>
        </p:sp>
      </p:grpSp>
      <p:cxnSp>
        <p:nvCxnSpPr>
          <p:cNvPr id="80" name="Straight Connector 79">
            <a:extLst>
              <a:ext uri="{FF2B5EF4-FFF2-40B4-BE49-F238E27FC236}">
                <a16:creationId xmlns:a16="http://schemas.microsoft.com/office/drawing/2014/main" id="{D91E1C87-0F41-4805-BEB6-01AFAD036728}"/>
              </a:ext>
              <a:ext uri="{C183D7F6-B498-43B3-948B-1728B52AA6E4}">
                <adec:decorative xmlns:adec="http://schemas.microsoft.com/office/drawing/2017/decorative" val="1"/>
              </a:ext>
            </a:extLst>
          </p:cNvPr>
          <p:cNvCxnSpPr>
            <a:cxnSpLocks/>
            <a:endCxn id="75" idx="2"/>
          </p:cNvCxnSpPr>
          <p:nvPr/>
        </p:nvCxnSpPr>
        <p:spPr>
          <a:xfrm flipV="1">
            <a:off x="10345622" y="2896676"/>
            <a:ext cx="1" cy="318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81" name="Straight Connector 80">
            <a:extLst>
              <a:ext uri="{FF2B5EF4-FFF2-40B4-BE49-F238E27FC236}">
                <a16:creationId xmlns:a16="http://schemas.microsoft.com/office/drawing/2014/main" id="{D28F9FC4-6697-4EB1-B8B8-A68942247755}"/>
              </a:ext>
              <a:ext uri="{C183D7F6-B498-43B3-948B-1728B52AA6E4}">
                <adec:decorative xmlns:adec="http://schemas.microsoft.com/office/drawing/2017/decorative" val="1"/>
              </a:ext>
            </a:extLst>
          </p:cNvPr>
          <p:cNvCxnSpPr>
            <a:cxnSpLocks/>
            <a:stCxn id="75" idx="0"/>
          </p:cNvCxnSpPr>
          <p:nvPr/>
        </p:nvCxnSpPr>
        <p:spPr>
          <a:xfrm flipV="1">
            <a:off x="10345623" y="1401575"/>
            <a:ext cx="0" cy="571176"/>
          </a:xfrm>
          <a:prstGeom prst="line">
            <a:avLst/>
          </a:prstGeom>
          <a:noFill/>
          <a:ln w="19050" cap="flat" cmpd="sng" algn="ctr">
            <a:solidFill>
              <a:schemeClr val="accent1"/>
            </a:solidFill>
            <a:prstDash val="solid"/>
            <a:miter lim="800000"/>
            <a:headEnd type="arrow" w="med" len="med"/>
            <a:tailEnd type="none" w="lg" len="med"/>
          </a:ln>
          <a:effectLst/>
        </p:spPr>
      </p:cxnSp>
      <p:pic>
        <p:nvPicPr>
          <p:cNvPr id="82" name="Graphic 81" descr="Server icon">
            <a:extLst>
              <a:ext uri="{FF2B5EF4-FFF2-40B4-BE49-F238E27FC236}">
                <a16:creationId xmlns:a16="http://schemas.microsoft.com/office/drawing/2014/main" id="{43BC1ADD-1245-46DE-B3B8-9A2CAE0542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919" y="1401575"/>
            <a:ext cx="365760" cy="365760"/>
          </a:xfrm>
          <a:prstGeom prst="rect">
            <a:avLst/>
          </a:prstGeom>
        </p:spPr>
      </p:pic>
      <p:sp>
        <p:nvSpPr>
          <p:cNvPr id="85" name="Rectangle 84">
            <a:extLst>
              <a:ext uri="{FF2B5EF4-FFF2-40B4-BE49-F238E27FC236}">
                <a16:creationId xmlns:a16="http://schemas.microsoft.com/office/drawing/2014/main" id="{8D79153B-F697-4D21-9D3C-01A74A7B5D22}"/>
              </a:ext>
            </a:extLst>
          </p:cNvPr>
          <p:cNvSpPr/>
          <p:nvPr/>
        </p:nvSpPr>
        <p:spPr>
          <a:xfrm>
            <a:off x="7351784" y="2966319"/>
            <a:ext cx="1273505" cy="400110"/>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Authentication &amp; Authorization</a:t>
            </a:r>
          </a:p>
        </p:txBody>
      </p:sp>
      <p:sp>
        <p:nvSpPr>
          <p:cNvPr id="87" name="Rectangle 86">
            <a:extLst>
              <a:ext uri="{FF2B5EF4-FFF2-40B4-BE49-F238E27FC236}">
                <a16:creationId xmlns:a16="http://schemas.microsoft.com/office/drawing/2014/main" id="{E10DEB69-DBD8-41FC-9292-D3AC8F2654C7}"/>
              </a:ext>
            </a:extLst>
          </p:cNvPr>
          <p:cNvSpPr/>
          <p:nvPr/>
        </p:nvSpPr>
        <p:spPr bwMode="auto">
          <a:xfrm>
            <a:off x="8431075" y="4387806"/>
            <a:ext cx="2296352" cy="4023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Guest Config</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Resource Provider</a:t>
            </a:r>
          </a:p>
        </p:txBody>
      </p:sp>
      <p:pic>
        <p:nvPicPr>
          <p:cNvPr id="89" name="Graphic 88">
            <a:extLst>
              <a:ext uri="{FF2B5EF4-FFF2-40B4-BE49-F238E27FC236}">
                <a16:creationId xmlns:a16="http://schemas.microsoft.com/office/drawing/2014/main" id="{66F65768-34E8-485C-979A-F78EBA4AF6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6958" y="4400703"/>
            <a:ext cx="365760" cy="365760"/>
          </a:xfrm>
          <a:prstGeom prst="rect">
            <a:avLst/>
          </a:prstGeom>
        </p:spPr>
      </p:pic>
      <p:sp>
        <p:nvSpPr>
          <p:cNvPr id="91" name="Rectangle 90">
            <a:extLst>
              <a:ext uri="{FF2B5EF4-FFF2-40B4-BE49-F238E27FC236}">
                <a16:creationId xmlns:a16="http://schemas.microsoft.com/office/drawing/2014/main" id="{FD8A3354-A229-45CE-A31B-9C233324E785}"/>
              </a:ext>
            </a:extLst>
          </p:cNvPr>
          <p:cNvSpPr/>
          <p:nvPr/>
        </p:nvSpPr>
        <p:spPr>
          <a:xfrm>
            <a:off x="6633764" y="4347739"/>
            <a:ext cx="874999" cy="246221"/>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HTTPS/443</a:t>
            </a:r>
          </a:p>
        </p:txBody>
      </p:sp>
      <p:cxnSp>
        <p:nvCxnSpPr>
          <p:cNvPr id="92" name="Straight Connector 91">
            <a:extLst>
              <a:ext uri="{FF2B5EF4-FFF2-40B4-BE49-F238E27FC236}">
                <a16:creationId xmlns:a16="http://schemas.microsoft.com/office/drawing/2014/main" id="{25942EC9-4155-471E-ADCA-066C82E45E0E}"/>
              </a:ext>
              <a:ext uri="{C183D7F6-B498-43B3-948B-1728B52AA6E4}">
                <adec:decorative xmlns:adec="http://schemas.microsoft.com/office/drawing/2017/decorative" val="1"/>
              </a:ext>
            </a:extLst>
          </p:cNvPr>
          <p:cNvCxnSpPr>
            <a:cxnSpLocks/>
            <a:stCxn id="73" idx="1"/>
            <a:endCxn id="46" idx="3"/>
          </p:cNvCxnSpPr>
          <p:nvPr/>
        </p:nvCxnSpPr>
        <p:spPr>
          <a:xfrm flipH="1">
            <a:off x="5426018" y="3868236"/>
            <a:ext cx="3005057" cy="0"/>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93" name="Straight Connector 92">
            <a:extLst>
              <a:ext uri="{FF2B5EF4-FFF2-40B4-BE49-F238E27FC236}">
                <a16:creationId xmlns:a16="http://schemas.microsoft.com/office/drawing/2014/main" id="{FFF8DE5F-336B-40F4-9AEF-1140FF646F2B}"/>
              </a:ext>
              <a:ext uri="{C183D7F6-B498-43B3-948B-1728B52AA6E4}">
                <adec:decorative xmlns:adec="http://schemas.microsoft.com/office/drawing/2017/decorative" val="1"/>
              </a:ext>
            </a:extLst>
          </p:cNvPr>
          <p:cNvCxnSpPr>
            <a:cxnSpLocks/>
            <a:stCxn id="87" idx="1"/>
            <a:endCxn id="47" idx="3"/>
          </p:cNvCxnSpPr>
          <p:nvPr/>
        </p:nvCxnSpPr>
        <p:spPr>
          <a:xfrm flipH="1">
            <a:off x="5426018" y="4588974"/>
            <a:ext cx="3005057" cy="477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94" name="Elbow Connector 227">
            <a:extLst>
              <a:ext uri="{FF2B5EF4-FFF2-40B4-BE49-F238E27FC236}">
                <a16:creationId xmlns:a16="http://schemas.microsoft.com/office/drawing/2014/main" id="{4600A401-7FED-4014-A290-7187A4EB086C}"/>
              </a:ext>
              <a:ext uri="{C183D7F6-B498-43B3-948B-1728B52AA6E4}">
                <adec:decorative xmlns:adec="http://schemas.microsoft.com/office/drawing/2017/decorative" val="1"/>
              </a:ext>
            </a:extLst>
          </p:cNvPr>
          <p:cNvCxnSpPr>
            <a:cxnSpLocks/>
            <a:stCxn id="66" idx="3"/>
            <a:endCxn id="70" idx="2"/>
          </p:cNvCxnSpPr>
          <p:nvPr/>
        </p:nvCxnSpPr>
        <p:spPr>
          <a:xfrm flipV="1">
            <a:off x="9334754" y="4985923"/>
            <a:ext cx="667555" cy="834255"/>
          </a:xfrm>
          <a:prstGeom prst="bentConnector2">
            <a:avLst/>
          </a:prstGeom>
          <a:noFill/>
          <a:ln w="19050" cap="flat" cmpd="sng" algn="ctr">
            <a:solidFill>
              <a:schemeClr val="accent1"/>
            </a:solidFill>
            <a:prstDash val="solid"/>
            <a:miter lim="800000"/>
            <a:headEnd type="arrow" w="med" len="med"/>
            <a:tailEnd type="arrow" w="med" len="med"/>
          </a:ln>
          <a:effectLst/>
        </p:spPr>
      </p:cxnSp>
      <p:grpSp>
        <p:nvGrpSpPr>
          <p:cNvPr id="52" name="Group 51" descr="Microsoft Azure logo">
            <a:extLst>
              <a:ext uri="{FF2B5EF4-FFF2-40B4-BE49-F238E27FC236}">
                <a16:creationId xmlns:a16="http://schemas.microsoft.com/office/drawing/2014/main" id="{C603158D-EFC5-4667-A709-DE8D17CBC0BD}"/>
              </a:ext>
            </a:extLst>
          </p:cNvPr>
          <p:cNvGrpSpPr/>
          <p:nvPr/>
        </p:nvGrpSpPr>
        <p:grpSpPr>
          <a:xfrm>
            <a:off x="8352244" y="1615585"/>
            <a:ext cx="1635118" cy="301856"/>
            <a:chOff x="9047655" y="4372095"/>
            <a:chExt cx="1685927" cy="311236"/>
          </a:xfrm>
        </p:grpSpPr>
        <p:pic>
          <p:nvPicPr>
            <p:cNvPr id="55" name="Picture 54" descr="A picture containing drawing&#10;&#10;Description automatically generated">
              <a:extLst>
                <a:ext uri="{FF2B5EF4-FFF2-40B4-BE49-F238E27FC236}">
                  <a16:creationId xmlns:a16="http://schemas.microsoft.com/office/drawing/2014/main" id="{5B13E7CB-442D-4622-A828-90CE3B1E3B03}"/>
                </a:ext>
              </a:extLst>
            </p:cNvPr>
            <p:cNvPicPr>
              <a:picLocks noChangeAspect="1"/>
            </p:cNvPicPr>
            <p:nvPr/>
          </p:nvPicPr>
          <p:blipFill rotWithShape="1">
            <a:blip r:embed="rId10">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9" name="Picture 58" descr="A picture containing drawing&#10;&#10;Description automatically generated">
              <a:extLst>
                <a:ext uri="{FF2B5EF4-FFF2-40B4-BE49-F238E27FC236}">
                  <a16:creationId xmlns:a16="http://schemas.microsoft.com/office/drawing/2014/main" id="{5541B993-CC3C-4DA0-91A3-A4889F4CF4F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1066523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3BC6AB9-657C-4067-A580-481B917FB256}"/>
              </a:ext>
            </a:extLst>
          </p:cNvPr>
          <p:cNvSpPr/>
          <p:nvPr/>
        </p:nvSpPr>
        <p:spPr bwMode="auto">
          <a:xfrm>
            <a:off x="7621058" y="4450521"/>
            <a:ext cx="4520141" cy="234639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server</a:t>
            </a:r>
          </a:p>
        </p:txBody>
      </p:sp>
      <p:cxnSp>
        <p:nvCxnSpPr>
          <p:cNvPr id="64" name="Elbow Connector 227">
            <a:extLst>
              <a:ext uri="{FF2B5EF4-FFF2-40B4-BE49-F238E27FC236}">
                <a16:creationId xmlns:a16="http://schemas.microsoft.com/office/drawing/2014/main" id="{D419615D-290D-4185-A009-667E77D6A9D7}"/>
              </a:ext>
              <a:ext uri="{C183D7F6-B498-43B3-948B-1728B52AA6E4}">
                <adec:decorative xmlns:adec="http://schemas.microsoft.com/office/drawing/2017/decorative" val="1"/>
              </a:ext>
            </a:extLst>
          </p:cNvPr>
          <p:cNvCxnSpPr>
            <a:cxnSpLocks/>
            <a:stCxn id="89" idx="1"/>
            <a:endCxn id="79" idx="2"/>
          </p:cNvCxnSpPr>
          <p:nvPr/>
        </p:nvCxnSpPr>
        <p:spPr>
          <a:xfrm rot="10800000">
            <a:off x="516766" y="2460154"/>
            <a:ext cx="7319918" cy="2808101"/>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 enabled servers</a:t>
            </a:r>
            <a:br>
              <a:rPr lang="en-US"/>
            </a:br>
            <a:r>
              <a:rPr lang="en-US" sz="2000">
                <a:solidFill>
                  <a:schemeClr val="accent1"/>
                </a:solidFill>
                <a:latin typeface="+mn-lt"/>
                <a:cs typeface="Segoe UI"/>
              </a:rPr>
              <a:t>Azure Key Vault Integration</a:t>
            </a:r>
            <a:endParaRPr lang="en-US" sz="2000">
              <a:solidFill>
                <a:schemeClr val="accent1"/>
              </a:solidFill>
              <a:latin typeface="+mn-lt"/>
            </a:endParaRPr>
          </a:p>
        </p:txBody>
      </p:sp>
      <p:sp>
        <p:nvSpPr>
          <p:cNvPr id="5" name="Rectangle 4">
            <a:extLst>
              <a:ext uri="{FF2B5EF4-FFF2-40B4-BE49-F238E27FC236}">
                <a16:creationId xmlns:a16="http://schemas.microsoft.com/office/drawing/2014/main" id="{06046251-2DAD-4632-A76C-DA89A6E31E97}"/>
              </a:ext>
            </a:extLst>
          </p:cNvPr>
          <p:cNvSpPr/>
          <p:nvPr/>
        </p:nvSpPr>
        <p:spPr bwMode="auto">
          <a:xfrm>
            <a:off x="3246069" y="2918770"/>
            <a:ext cx="2438325" cy="13022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Key Vault (AKV)</a:t>
            </a:r>
          </a:p>
        </p:txBody>
      </p:sp>
      <p:pic>
        <p:nvPicPr>
          <p:cNvPr id="8" name="Graphic 7">
            <a:extLst>
              <a:ext uri="{FF2B5EF4-FFF2-40B4-BE49-F238E27FC236}">
                <a16:creationId xmlns:a16="http://schemas.microsoft.com/office/drawing/2014/main" id="{ECC8B9A6-AF10-45EA-9132-1567F151B32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3189" y="2735890"/>
            <a:ext cx="365760" cy="365760"/>
          </a:xfrm>
          <a:prstGeom prst="rect">
            <a:avLst/>
          </a:prstGeom>
        </p:spPr>
      </p:pic>
      <p:grpSp>
        <p:nvGrpSpPr>
          <p:cNvPr id="12" name="Group 11">
            <a:extLst>
              <a:ext uri="{FF2B5EF4-FFF2-40B4-BE49-F238E27FC236}">
                <a16:creationId xmlns:a16="http://schemas.microsoft.com/office/drawing/2014/main" id="{D5BC1BC2-D3FB-4DEF-80D3-39137D54D551}"/>
              </a:ext>
            </a:extLst>
          </p:cNvPr>
          <p:cNvGrpSpPr/>
          <p:nvPr/>
        </p:nvGrpSpPr>
        <p:grpSpPr>
          <a:xfrm>
            <a:off x="3589897" y="3345615"/>
            <a:ext cx="1750667" cy="741728"/>
            <a:chOff x="5809860" y="4867507"/>
            <a:chExt cx="1750667" cy="741728"/>
          </a:xfrm>
        </p:grpSpPr>
        <p:sp>
          <p:nvSpPr>
            <p:cNvPr id="44" name="Rectangle 43">
              <a:extLst>
                <a:ext uri="{FF2B5EF4-FFF2-40B4-BE49-F238E27FC236}">
                  <a16:creationId xmlns:a16="http://schemas.microsoft.com/office/drawing/2014/main" id="{3F1F694E-5B05-4788-8017-5FA384A760C0}"/>
                </a:ext>
              </a:extLst>
            </p:cNvPr>
            <p:cNvSpPr/>
            <p:nvPr/>
          </p:nvSpPr>
          <p:spPr bwMode="auto">
            <a:xfrm>
              <a:off x="5809860" y="4867507"/>
              <a:ext cx="1750667" cy="74172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a:solidFill>
                    <a:srgbClr val="50E6FF"/>
                  </a:solidFill>
                  <a:latin typeface="Segoe UI Semibold"/>
                  <a:cs typeface="Segoe UI" pitchFamily="34" charset="0"/>
                </a:rPr>
                <a:t>User Certificates</a:t>
              </a:r>
              <a:endPar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grpSp>
          <p:nvGrpSpPr>
            <p:cNvPr id="11" name="Group 10">
              <a:extLst>
                <a:ext uri="{FF2B5EF4-FFF2-40B4-BE49-F238E27FC236}">
                  <a16:creationId xmlns:a16="http://schemas.microsoft.com/office/drawing/2014/main" id="{8AA05723-EFAB-4821-BF21-20927F41CB2F}"/>
                </a:ext>
              </a:extLst>
            </p:cNvPr>
            <p:cNvGrpSpPr/>
            <p:nvPr/>
          </p:nvGrpSpPr>
          <p:grpSpPr>
            <a:xfrm>
              <a:off x="6069909" y="5195753"/>
              <a:ext cx="1239272" cy="365762"/>
              <a:chOff x="4914863" y="2458129"/>
              <a:chExt cx="1239272" cy="365762"/>
            </a:xfrm>
          </p:grpSpPr>
          <p:pic>
            <p:nvPicPr>
              <p:cNvPr id="10" name="Graphic 9">
                <a:extLst>
                  <a:ext uri="{FF2B5EF4-FFF2-40B4-BE49-F238E27FC236}">
                    <a16:creationId xmlns:a16="http://schemas.microsoft.com/office/drawing/2014/main" id="{B48A7293-F2E1-4D0E-90EB-2196031F51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4863" y="2458131"/>
                <a:ext cx="365760" cy="365760"/>
              </a:xfrm>
              <a:prstGeom prst="rect">
                <a:avLst/>
              </a:prstGeom>
            </p:spPr>
          </p:pic>
          <p:pic>
            <p:nvPicPr>
              <p:cNvPr id="45" name="Graphic 44">
                <a:extLst>
                  <a:ext uri="{FF2B5EF4-FFF2-40B4-BE49-F238E27FC236}">
                    <a16:creationId xmlns:a16="http://schemas.microsoft.com/office/drawing/2014/main" id="{0F3F46BB-DEE0-4641-86D2-E6E6430C6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51619" y="2458130"/>
                <a:ext cx="365760" cy="365760"/>
              </a:xfrm>
              <a:prstGeom prst="rect">
                <a:avLst/>
              </a:prstGeom>
            </p:spPr>
          </p:pic>
          <p:pic>
            <p:nvPicPr>
              <p:cNvPr id="46" name="Graphic 45">
                <a:extLst>
                  <a:ext uri="{FF2B5EF4-FFF2-40B4-BE49-F238E27FC236}">
                    <a16:creationId xmlns:a16="http://schemas.microsoft.com/office/drawing/2014/main" id="{960FE62E-47FC-45A4-81B6-EBE4715618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75" y="2458129"/>
                <a:ext cx="365760" cy="365760"/>
              </a:xfrm>
              <a:prstGeom prst="rect">
                <a:avLst/>
              </a:prstGeom>
            </p:spPr>
          </p:pic>
        </p:grpSp>
      </p:grpSp>
      <p:sp>
        <p:nvSpPr>
          <p:cNvPr id="48" name="Rectangle 47">
            <a:extLst>
              <a:ext uri="{FF2B5EF4-FFF2-40B4-BE49-F238E27FC236}">
                <a16:creationId xmlns:a16="http://schemas.microsoft.com/office/drawing/2014/main" id="{61C10756-84D8-4DEC-AEC4-208FF4E76E94}"/>
              </a:ext>
            </a:extLst>
          </p:cNvPr>
          <p:cNvSpPr/>
          <p:nvPr/>
        </p:nvSpPr>
        <p:spPr bwMode="auto">
          <a:xfrm>
            <a:off x="1893237" y="1950661"/>
            <a:ext cx="2169802" cy="46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100">
                <a:solidFill>
                  <a:srgbClr val="50E6FF"/>
                </a:solidFill>
                <a:latin typeface="Segoe UI Semibold"/>
                <a:cs typeface="Segoe UI" pitchFamily="34" charset="0"/>
              </a:rPr>
              <a:t>Public Key Infrastructure (PKI)</a:t>
            </a:r>
          </a:p>
        </p:txBody>
      </p:sp>
      <p:pic>
        <p:nvPicPr>
          <p:cNvPr id="14" name="Graphic 13">
            <a:extLst>
              <a:ext uri="{FF2B5EF4-FFF2-40B4-BE49-F238E27FC236}">
                <a16:creationId xmlns:a16="http://schemas.microsoft.com/office/drawing/2014/main" id="{A221A8AB-47FC-43C3-B0F9-1B2A3B6942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39974">
            <a:off x="1736671" y="1776959"/>
            <a:ext cx="274320" cy="274320"/>
          </a:xfrm>
          <a:prstGeom prst="rect">
            <a:avLst/>
          </a:prstGeom>
        </p:spPr>
      </p:pic>
      <p:cxnSp>
        <p:nvCxnSpPr>
          <p:cNvPr id="51" name="Straight Connector 50">
            <a:extLst>
              <a:ext uri="{FF2B5EF4-FFF2-40B4-BE49-F238E27FC236}">
                <a16:creationId xmlns:a16="http://schemas.microsoft.com/office/drawing/2014/main" id="{C0FB0262-B36D-40D5-B749-FE67DCC86287}"/>
              </a:ext>
              <a:ext uri="{C183D7F6-B498-43B3-948B-1728B52AA6E4}">
                <adec:decorative xmlns:adec="http://schemas.microsoft.com/office/drawing/2017/decorative" val="1"/>
              </a:ext>
            </a:extLst>
          </p:cNvPr>
          <p:cNvCxnSpPr>
            <a:cxnSpLocks/>
          </p:cNvCxnSpPr>
          <p:nvPr/>
        </p:nvCxnSpPr>
        <p:spPr>
          <a:xfrm flipV="1">
            <a:off x="8091723" y="3559529"/>
            <a:ext cx="5011" cy="1450944"/>
          </a:xfrm>
          <a:prstGeom prst="line">
            <a:avLst/>
          </a:prstGeom>
          <a:noFill/>
          <a:ln w="19050" cap="flat" cmpd="sng" algn="ctr">
            <a:solidFill>
              <a:schemeClr val="accent1"/>
            </a:solidFill>
            <a:prstDash val="solid"/>
            <a:miter lim="800000"/>
            <a:headEnd type="arrow" w="med" len="med"/>
            <a:tailEnd type="none" w="lg" len="med"/>
          </a:ln>
          <a:effectLst/>
        </p:spPr>
      </p:cxnSp>
      <p:sp>
        <p:nvSpPr>
          <p:cNvPr id="19" name="Rectangle 18">
            <a:extLst>
              <a:ext uri="{FF2B5EF4-FFF2-40B4-BE49-F238E27FC236}">
                <a16:creationId xmlns:a16="http://schemas.microsoft.com/office/drawing/2014/main" id="{1907E8F9-3387-4135-A968-4040CDBE837B}"/>
              </a:ext>
            </a:extLst>
          </p:cNvPr>
          <p:cNvSpPr/>
          <p:nvPr/>
        </p:nvSpPr>
        <p:spPr bwMode="auto">
          <a:xfrm>
            <a:off x="3246069" y="4783774"/>
            <a:ext cx="2438325" cy="130221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Hybrid Compute </a:t>
            </a:r>
            <a:endParaRPr lang="en-US" sz="1200">
              <a:solidFill>
                <a:srgbClr val="50E6FF"/>
              </a:solidFill>
              <a:latin typeface="Segoe UI Semibold"/>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a:t>
            </a:r>
          </a:p>
        </p:txBody>
      </p:sp>
      <p:sp>
        <p:nvSpPr>
          <p:cNvPr id="59" name="Rectangle 58">
            <a:extLst>
              <a:ext uri="{FF2B5EF4-FFF2-40B4-BE49-F238E27FC236}">
                <a16:creationId xmlns:a16="http://schemas.microsoft.com/office/drawing/2014/main" id="{B7F09F11-BDCB-421D-A67B-DEE233AFCC3E}"/>
              </a:ext>
            </a:extLst>
          </p:cNvPr>
          <p:cNvSpPr/>
          <p:nvPr/>
        </p:nvSpPr>
        <p:spPr bwMode="auto">
          <a:xfrm>
            <a:off x="3784932" y="4978630"/>
            <a:ext cx="1360596" cy="42250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Extension Service</a:t>
            </a:r>
          </a:p>
        </p:txBody>
      </p:sp>
      <p:sp>
        <p:nvSpPr>
          <p:cNvPr id="20" name="Rectangle 19">
            <a:extLst>
              <a:ext uri="{FF2B5EF4-FFF2-40B4-BE49-F238E27FC236}">
                <a16:creationId xmlns:a16="http://schemas.microsoft.com/office/drawing/2014/main" id="{440D599A-2A70-40A3-BC8E-E747C361D1BD}"/>
              </a:ext>
            </a:extLst>
          </p:cNvPr>
          <p:cNvSpPr/>
          <p:nvPr/>
        </p:nvSpPr>
        <p:spPr bwMode="auto">
          <a:xfrm>
            <a:off x="11095113" y="2080964"/>
            <a:ext cx="93922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Azure AD</a:t>
            </a:r>
          </a:p>
        </p:txBody>
      </p:sp>
      <p:pic>
        <p:nvPicPr>
          <p:cNvPr id="21" name="Graphic 20" descr="Azure AD icon">
            <a:extLst>
              <a:ext uri="{FF2B5EF4-FFF2-40B4-BE49-F238E27FC236}">
                <a16:creationId xmlns:a16="http://schemas.microsoft.com/office/drawing/2014/main" id="{72984CDA-C837-4B03-A8C3-EFC139ADF0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12233" y="1961154"/>
            <a:ext cx="365760" cy="365760"/>
          </a:xfrm>
          <a:prstGeom prst="rect">
            <a:avLst/>
          </a:prstGeom>
        </p:spPr>
      </p:pic>
      <p:sp>
        <p:nvSpPr>
          <p:cNvPr id="24" name="Rectangle 23">
            <a:extLst>
              <a:ext uri="{FF2B5EF4-FFF2-40B4-BE49-F238E27FC236}">
                <a16:creationId xmlns:a16="http://schemas.microsoft.com/office/drawing/2014/main" id="{F5AE5A5A-5816-48AF-B895-6A2668DDFE6E}"/>
              </a:ext>
            </a:extLst>
          </p:cNvPr>
          <p:cNvSpPr/>
          <p:nvPr/>
        </p:nvSpPr>
        <p:spPr>
          <a:xfrm>
            <a:off x="5053345" y="1968989"/>
            <a:ext cx="3585829" cy="3693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AKV is configured with Azure Managed Identity for allowing the Azure Arc enabled server to access certificates  </a:t>
            </a:r>
          </a:p>
        </p:txBody>
      </p:sp>
      <p:cxnSp>
        <p:nvCxnSpPr>
          <p:cNvPr id="70" name="Elbow Connector 227">
            <a:extLst>
              <a:ext uri="{FF2B5EF4-FFF2-40B4-BE49-F238E27FC236}">
                <a16:creationId xmlns:a16="http://schemas.microsoft.com/office/drawing/2014/main" id="{8B6FE170-62A8-447C-B4BF-92C6ED6388D0}"/>
              </a:ext>
              <a:ext uri="{C183D7F6-B498-43B3-948B-1728B52AA6E4}">
                <adec:decorative xmlns:adec="http://schemas.microsoft.com/office/drawing/2017/decorative" val="1"/>
              </a:ext>
            </a:extLst>
          </p:cNvPr>
          <p:cNvCxnSpPr>
            <a:cxnSpLocks/>
            <a:stCxn id="20" idx="1"/>
            <a:endCxn id="5" idx="0"/>
          </p:cNvCxnSpPr>
          <p:nvPr/>
        </p:nvCxnSpPr>
        <p:spPr>
          <a:xfrm rot="10800000" flipV="1">
            <a:off x="4465233" y="2355982"/>
            <a:ext cx="6629881" cy="562788"/>
          </a:xfrm>
          <a:prstGeom prst="bentConnector2">
            <a:avLst/>
          </a:prstGeom>
          <a:noFill/>
          <a:ln w="19050" cap="flat" cmpd="sng" algn="ctr">
            <a:solidFill>
              <a:schemeClr val="accent1"/>
            </a:solidFill>
            <a:prstDash val="solid"/>
            <a:miter lim="800000"/>
            <a:headEnd type="arrow" w="med" len="med"/>
            <a:tailEnd type="none" w="med" len="med"/>
          </a:ln>
          <a:effectLst/>
        </p:spPr>
      </p:cxnSp>
      <p:grpSp>
        <p:nvGrpSpPr>
          <p:cNvPr id="77" name="Group 76" descr="Azure admin icon">
            <a:extLst>
              <a:ext uri="{FF2B5EF4-FFF2-40B4-BE49-F238E27FC236}">
                <a16:creationId xmlns:a16="http://schemas.microsoft.com/office/drawing/2014/main" id="{14C209FE-53CD-4C95-A766-C6A5E3996F10}"/>
              </a:ext>
              <a:ext uri="{C183D7F6-B498-43B3-948B-1728B52AA6E4}">
                <adec:decorative xmlns:adec="http://schemas.microsoft.com/office/drawing/2017/decorative" val="0"/>
              </a:ext>
            </a:extLst>
          </p:cNvPr>
          <p:cNvGrpSpPr/>
          <p:nvPr/>
        </p:nvGrpSpPr>
        <p:grpSpPr>
          <a:xfrm>
            <a:off x="-103361" y="1550551"/>
            <a:ext cx="1240252" cy="909602"/>
            <a:chOff x="9477444" y="108365"/>
            <a:chExt cx="1240252" cy="909602"/>
          </a:xfrm>
        </p:grpSpPr>
        <p:pic>
          <p:nvPicPr>
            <p:cNvPr id="79" name="Graphic 78" descr="User">
              <a:extLst>
                <a:ext uri="{FF2B5EF4-FFF2-40B4-BE49-F238E27FC236}">
                  <a16:creationId xmlns:a16="http://schemas.microsoft.com/office/drawing/2014/main" id="{67A78B9E-9784-4FE6-A18D-5E08F99306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22081" y="466988"/>
              <a:ext cx="550979" cy="550979"/>
            </a:xfrm>
            <a:prstGeom prst="rect">
              <a:avLst/>
            </a:prstGeom>
          </p:spPr>
        </p:pic>
        <p:sp>
          <p:nvSpPr>
            <p:cNvPr id="81" name="Rectangle 80">
              <a:extLst>
                <a:ext uri="{FF2B5EF4-FFF2-40B4-BE49-F238E27FC236}">
                  <a16:creationId xmlns:a16="http://schemas.microsoft.com/office/drawing/2014/main" id="{8D989888-3473-4A5C-A38D-AB3B58A5D13D}"/>
                </a:ext>
              </a:extLst>
            </p:cNvPr>
            <p:cNvSpPr/>
            <p:nvPr/>
          </p:nvSpPr>
          <p:spPr>
            <a:xfrm>
              <a:off x="9477444" y="108365"/>
              <a:ext cx="1240252" cy="400110"/>
            </a:xfrm>
            <a:prstGeom prst="rect">
              <a:avLst/>
            </a:prstGeom>
          </p:spPr>
          <p:txBody>
            <a:bodyPr wrap="square">
              <a:spAutoFit/>
            </a:bodyPr>
            <a:lstStyle/>
            <a:p>
              <a:pPr algn="ctr" defTabSz="914400">
                <a:defRPr/>
              </a:pPr>
              <a:r>
                <a:rPr lang="en-US" sz="1000">
                  <a:latin typeface="Segoe UI Symbol" panose="020B0502040204020203" pitchFamily="34" charset="0"/>
                  <a:ea typeface="Segoe UI Symbol" panose="020B0502040204020203" pitchFamily="34" charset="0"/>
                </a:rPr>
                <a:t>System / Security Administrator</a:t>
              </a:r>
            </a:p>
          </p:txBody>
        </p:sp>
      </p:grpSp>
      <p:sp>
        <p:nvSpPr>
          <p:cNvPr id="87" name="Rectangle 86">
            <a:extLst>
              <a:ext uri="{FF2B5EF4-FFF2-40B4-BE49-F238E27FC236}">
                <a16:creationId xmlns:a16="http://schemas.microsoft.com/office/drawing/2014/main" id="{7C7A6D10-8C0A-4F1B-BEF0-D50C5DB94A1C}"/>
              </a:ext>
            </a:extLst>
          </p:cNvPr>
          <p:cNvSpPr/>
          <p:nvPr/>
        </p:nvSpPr>
        <p:spPr>
          <a:xfrm>
            <a:off x="711646" y="4850705"/>
            <a:ext cx="2167024" cy="3693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AKV extension is deployed on the</a:t>
            </a:r>
          </a:p>
          <a:p>
            <a:pPr algn="ctr" defTabSz="914400">
              <a:defRPr/>
            </a:pPr>
            <a:r>
              <a:rPr lang="en-US" sz="900">
                <a:latin typeface="Segoe UI Symbol" panose="020B0502040204020203" pitchFamily="34" charset="0"/>
                <a:ea typeface="Segoe UI Symbol" panose="020B0502040204020203" pitchFamily="34" charset="0"/>
              </a:rPr>
              <a:t>Azure Arc enabled server</a:t>
            </a:r>
          </a:p>
        </p:txBody>
      </p:sp>
      <p:sp>
        <p:nvSpPr>
          <p:cNvPr id="89" name="Rectangle 88">
            <a:extLst>
              <a:ext uri="{FF2B5EF4-FFF2-40B4-BE49-F238E27FC236}">
                <a16:creationId xmlns:a16="http://schemas.microsoft.com/office/drawing/2014/main" id="{76E62CFF-3654-478D-B243-080E31CDCF4D}"/>
              </a:ext>
            </a:extLst>
          </p:cNvPr>
          <p:cNvSpPr/>
          <p:nvPr/>
        </p:nvSpPr>
        <p:spPr bwMode="auto">
          <a:xfrm>
            <a:off x="7836684" y="5017815"/>
            <a:ext cx="1490558" cy="5008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AKV Extension Background Service</a:t>
            </a:r>
          </a:p>
        </p:txBody>
      </p:sp>
      <p:sp>
        <p:nvSpPr>
          <p:cNvPr id="91" name="Rectangle 90">
            <a:extLst>
              <a:ext uri="{FF2B5EF4-FFF2-40B4-BE49-F238E27FC236}">
                <a16:creationId xmlns:a16="http://schemas.microsoft.com/office/drawing/2014/main" id="{B55E14A9-6CD7-4D82-BCD1-F06F70A7BAE3}"/>
              </a:ext>
            </a:extLst>
          </p:cNvPr>
          <p:cNvSpPr/>
          <p:nvPr/>
        </p:nvSpPr>
        <p:spPr>
          <a:xfrm>
            <a:off x="5688196" y="4753087"/>
            <a:ext cx="2040675" cy="507831"/>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Certificates URIs are used as parameters and syncs based on user-defined time intervals</a:t>
            </a:r>
          </a:p>
        </p:txBody>
      </p:sp>
      <p:pic>
        <p:nvPicPr>
          <p:cNvPr id="16" name="Graphic 15">
            <a:extLst>
              <a:ext uri="{FF2B5EF4-FFF2-40B4-BE49-F238E27FC236}">
                <a16:creationId xmlns:a16="http://schemas.microsoft.com/office/drawing/2014/main" id="{3402C1FB-D9BD-4FEF-A786-30AD6671A2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46368" y="4796791"/>
            <a:ext cx="269523" cy="269523"/>
          </a:xfrm>
          <a:prstGeom prst="rect">
            <a:avLst/>
          </a:prstGeom>
        </p:spPr>
      </p:pic>
      <p:pic>
        <p:nvPicPr>
          <p:cNvPr id="65" name="Graphic 64">
            <a:extLst>
              <a:ext uri="{FF2B5EF4-FFF2-40B4-BE49-F238E27FC236}">
                <a16:creationId xmlns:a16="http://schemas.microsoft.com/office/drawing/2014/main" id="{44E30FEC-6585-4443-A7A7-9878E217A09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76115" y="4600894"/>
            <a:ext cx="365760" cy="365760"/>
          </a:xfrm>
          <a:prstGeom prst="rect">
            <a:avLst/>
          </a:prstGeom>
        </p:spPr>
      </p:pic>
      <p:cxnSp>
        <p:nvCxnSpPr>
          <p:cNvPr id="101" name="Elbow Connector 227">
            <a:extLst>
              <a:ext uri="{FF2B5EF4-FFF2-40B4-BE49-F238E27FC236}">
                <a16:creationId xmlns:a16="http://schemas.microsoft.com/office/drawing/2014/main" id="{24629BD0-C5A8-43C3-90A0-9F08CDD0C37B}"/>
              </a:ext>
              <a:ext uri="{C183D7F6-B498-43B3-948B-1728B52AA6E4}">
                <adec:decorative xmlns:adec="http://schemas.microsoft.com/office/drawing/2017/decorative" val="1"/>
              </a:ext>
            </a:extLst>
          </p:cNvPr>
          <p:cNvCxnSpPr>
            <a:cxnSpLocks/>
            <a:stCxn id="20" idx="2"/>
            <a:endCxn id="89" idx="0"/>
          </p:cNvCxnSpPr>
          <p:nvPr/>
        </p:nvCxnSpPr>
        <p:spPr>
          <a:xfrm rot="5400000">
            <a:off x="8879938" y="2333026"/>
            <a:ext cx="2386815" cy="2982763"/>
          </a:xfrm>
          <a:prstGeom prst="bentConnector3">
            <a:avLst>
              <a:gd name="adj1" fmla="val 72426"/>
            </a:avLst>
          </a:prstGeom>
          <a:noFill/>
          <a:ln w="15875" cap="flat" cmpd="sng" algn="ctr">
            <a:solidFill>
              <a:schemeClr val="accent1"/>
            </a:solidFill>
            <a:prstDash val="solid"/>
            <a:miter lim="800000"/>
            <a:headEnd type="arrow" w="med" len="med"/>
            <a:tailEnd type="none" w="lg" len="med"/>
          </a:ln>
          <a:effectLst/>
        </p:spPr>
      </p:cxnSp>
      <p:sp>
        <p:nvSpPr>
          <p:cNvPr id="105" name="Rectangle 104">
            <a:extLst>
              <a:ext uri="{FF2B5EF4-FFF2-40B4-BE49-F238E27FC236}">
                <a16:creationId xmlns:a16="http://schemas.microsoft.com/office/drawing/2014/main" id="{A68FC38C-FBB0-4EA9-A438-A51F47429914}"/>
              </a:ext>
            </a:extLst>
          </p:cNvPr>
          <p:cNvSpPr/>
          <p:nvPr/>
        </p:nvSpPr>
        <p:spPr>
          <a:xfrm>
            <a:off x="8533489" y="3969970"/>
            <a:ext cx="3096470" cy="369332"/>
          </a:xfrm>
          <a:prstGeom prst="rect">
            <a:avLst/>
          </a:prstGeom>
        </p:spPr>
        <p:txBody>
          <a:bodyPr wrap="square">
            <a:spAutoFit/>
          </a:bodyPr>
          <a:lstStyle/>
          <a:p>
            <a:pPr algn="ctr" defTabSz="914400"/>
            <a:r>
              <a:rPr lang="en-US" sz="900">
                <a:latin typeface="Segoe UI Symbol" panose="020B0502040204020203" pitchFamily="34" charset="0"/>
                <a:ea typeface="Segoe UI Symbol" panose="020B0502040204020203" pitchFamily="34" charset="0"/>
              </a:rPr>
              <a:t>AKV Extension background service request for </a:t>
            </a:r>
          </a:p>
          <a:p>
            <a:pPr algn="ctr" defTabSz="914400"/>
            <a:r>
              <a:rPr lang="en-US" sz="900">
                <a:latin typeface="Segoe UI Symbol" panose="020B0502040204020203" pitchFamily="34" charset="0"/>
                <a:ea typeface="Segoe UI Symbol" panose="020B0502040204020203" pitchFamily="34" charset="0"/>
              </a:rPr>
              <a:t>a Managed Identity token in order to retrieve certificates</a:t>
            </a:r>
          </a:p>
        </p:txBody>
      </p:sp>
      <p:cxnSp>
        <p:nvCxnSpPr>
          <p:cNvPr id="117" name="Straight Connector 116">
            <a:extLst>
              <a:ext uri="{FF2B5EF4-FFF2-40B4-BE49-F238E27FC236}">
                <a16:creationId xmlns:a16="http://schemas.microsoft.com/office/drawing/2014/main" id="{32039B83-35FD-4CDF-BFC9-140D73004644}"/>
              </a:ext>
              <a:ext uri="{C183D7F6-B498-43B3-948B-1728B52AA6E4}">
                <adec:decorative xmlns:adec="http://schemas.microsoft.com/office/drawing/2017/decorative" val="1"/>
              </a:ext>
            </a:extLst>
          </p:cNvPr>
          <p:cNvCxnSpPr>
            <a:cxnSpLocks/>
            <a:endCxn id="5" idx="3"/>
          </p:cNvCxnSpPr>
          <p:nvPr/>
        </p:nvCxnSpPr>
        <p:spPr>
          <a:xfrm flipH="1">
            <a:off x="5684394" y="3569878"/>
            <a:ext cx="2412339" cy="0"/>
          </a:xfrm>
          <a:prstGeom prst="line">
            <a:avLst/>
          </a:prstGeom>
          <a:noFill/>
          <a:ln w="19050" cap="flat" cmpd="sng" algn="ctr">
            <a:solidFill>
              <a:schemeClr val="accent1"/>
            </a:solidFill>
            <a:prstDash val="solid"/>
            <a:miter lim="800000"/>
            <a:headEnd type="none" w="med" len="med"/>
            <a:tailEnd type="none" w="lg" len="med"/>
          </a:ln>
          <a:effectLst/>
        </p:spPr>
      </p:cxnSp>
      <p:sp>
        <p:nvSpPr>
          <p:cNvPr id="121" name="Rectangle 120">
            <a:extLst>
              <a:ext uri="{FF2B5EF4-FFF2-40B4-BE49-F238E27FC236}">
                <a16:creationId xmlns:a16="http://schemas.microsoft.com/office/drawing/2014/main" id="{C5A8A667-0F0D-4235-831C-E9FF75D13B22}"/>
              </a:ext>
            </a:extLst>
          </p:cNvPr>
          <p:cNvSpPr/>
          <p:nvPr/>
        </p:nvSpPr>
        <p:spPr>
          <a:xfrm>
            <a:off x="5761955" y="3021967"/>
            <a:ext cx="2680575" cy="507831"/>
          </a:xfrm>
          <a:prstGeom prst="rect">
            <a:avLst/>
          </a:prstGeom>
        </p:spPr>
        <p:txBody>
          <a:bodyPr wrap="square">
            <a:spAutoFit/>
          </a:bodyPr>
          <a:lstStyle/>
          <a:p>
            <a:pPr algn="ctr" defTabSz="914400"/>
            <a:r>
              <a:rPr lang="en-US" sz="900">
                <a:latin typeface="Segoe UI Symbol" panose="020B0502040204020203" pitchFamily="34" charset="0"/>
                <a:ea typeface="Segoe UI Symbol" panose="020B0502040204020203" pitchFamily="34" charset="0"/>
              </a:rPr>
              <a:t>AKV Extension background service </a:t>
            </a:r>
          </a:p>
          <a:p>
            <a:pPr algn="ctr" defTabSz="914400"/>
            <a:r>
              <a:rPr lang="en-US" sz="900">
                <a:latin typeface="Segoe UI Symbol" panose="020B0502040204020203" pitchFamily="34" charset="0"/>
                <a:ea typeface="Segoe UI Symbol" panose="020B0502040204020203" pitchFamily="34" charset="0"/>
              </a:rPr>
              <a:t>retrieve AKV certificates based on </a:t>
            </a:r>
            <a:r>
              <a:rPr lang="en-US" sz="900"/>
              <a:t>interval specified in the extension configuration</a:t>
            </a:r>
            <a:r>
              <a:rPr lang="en-US" sz="900">
                <a:latin typeface="Segoe UI Symbol" panose="020B0502040204020203" pitchFamily="34" charset="0"/>
                <a:ea typeface="Segoe UI Symbol" panose="020B0502040204020203" pitchFamily="34" charset="0"/>
              </a:rPr>
              <a:t> </a:t>
            </a:r>
          </a:p>
        </p:txBody>
      </p:sp>
      <p:sp>
        <p:nvSpPr>
          <p:cNvPr id="127" name="Rectangle 126">
            <a:extLst>
              <a:ext uri="{FF2B5EF4-FFF2-40B4-BE49-F238E27FC236}">
                <a16:creationId xmlns:a16="http://schemas.microsoft.com/office/drawing/2014/main" id="{D7FC6F6B-4874-4A6D-8AA6-91F0D566AD5F}"/>
              </a:ext>
            </a:extLst>
          </p:cNvPr>
          <p:cNvSpPr/>
          <p:nvPr/>
        </p:nvSpPr>
        <p:spPr bwMode="auto">
          <a:xfrm>
            <a:off x="10833503" y="6181991"/>
            <a:ext cx="1231315" cy="28289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Cert Store</a:t>
            </a:r>
          </a:p>
        </p:txBody>
      </p:sp>
      <p:sp>
        <p:nvSpPr>
          <p:cNvPr id="131" name="TextBox 130">
            <a:extLst>
              <a:ext uri="{FF2B5EF4-FFF2-40B4-BE49-F238E27FC236}">
                <a16:creationId xmlns:a16="http://schemas.microsoft.com/office/drawing/2014/main" id="{572B1640-8325-408E-9843-9C2D3C8FD03F}"/>
              </a:ext>
            </a:extLst>
          </p:cNvPr>
          <p:cNvSpPr txBox="1"/>
          <p:nvPr/>
        </p:nvSpPr>
        <p:spPr>
          <a:xfrm>
            <a:off x="8051040" y="5818999"/>
            <a:ext cx="3129334" cy="369332"/>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The certificates and private keys are stored in the local certificate store (Windows) or as files in a directory (Linux)</a:t>
            </a:r>
          </a:p>
        </p:txBody>
      </p:sp>
      <p:cxnSp>
        <p:nvCxnSpPr>
          <p:cNvPr id="136" name="Straight Connector 135">
            <a:extLst>
              <a:ext uri="{FF2B5EF4-FFF2-40B4-BE49-F238E27FC236}">
                <a16:creationId xmlns:a16="http://schemas.microsoft.com/office/drawing/2014/main" id="{DCB5C583-61E8-4D39-96CB-498ED52D5335}"/>
              </a:ext>
              <a:ext uri="{C183D7F6-B498-43B3-948B-1728B52AA6E4}">
                <adec:decorative xmlns:adec="http://schemas.microsoft.com/office/drawing/2017/decorative" val="1"/>
              </a:ext>
            </a:extLst>
          </p:cNvPr>
          <p:cNvCxnSpPr>
            <a:cxnSpLocks/>
            <a:stCxn id="127" idx="1"/>
          </p:cNvCxnSpPr>
          <p:nvPr/>
        </p:nvCxnSpPr>
        <p:spPr>
          <a:xfrm flipH="1">
            <a:off x="8086287" y="6323438"/>
            <a:ext cx="2747216" cy="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38" name="Straight Connector 137">
            <a:extLst>
              <a:ext uri="{FF2B5EF4-FFF2-40B4-BE49-F238E27FC236}">
                <a16:creationId xmlns:a16="http://schemas.microsoft.com/office/drawing/2014/main" id="{6B933C20-F5D5-44CA-8F11-F5A231C1C025}"/>
              </a:ext>
              <a:ext uri="{C183D7F6-B498-43B3-948B-1728B52AA6E4}">
                <adec:decorative xmlns:adec="http://schemas.microsoft.com/office/drawing/2017/decorative" val="1"/>
              </a:ext>
            </a:extLst>
          </p:cNvPr>
          <p:cNvCxnSpPr>
            <a:cxnSpLocks/>
          </p:cNvCxnSpPr>
          <p:nvPr/>
        </p:nvCxnSpPr>
        <p:spPr>
          <a:xfrm flipH="1" flipV="1">
            <a:off x="8094229" y="5519942"/>
            <a:ext cx="2504" cy="803496"/>
          </a:xfrm>
          <a:prstGeom prst="line">
            <a:avLst/>
          </a:prstGeom>
          <a:noFill/>
          <a:ln w="19050" cap="flat" cmpd="sng" algn="ctr">
            <a:solidFill>
              <a:schemeClr val="accent1"/>
            </a:solidFill>
            <a:prstDash val="solid"/>
            <a:miter lim="800000"/>
            <a:headEnd type="none" w="med" len="med"/>
            <a:tailEnd type="none" w="lg" len="med"/>
          </a:ln>
          <a:effectLst/>
        </p:spPr>
      </p:cxnSp>
      <p:sp>
        <p:nvSpPr>
          <p:cNvPr id="142" name="Rectangle 141">
            <a:extLst>
              <a:ext uri="{FF2B5EF4-FFF2-40B4-BE49-F238E27FC236}">
                <a16:creationId xmlns:a16="http://schemas.microsoft.com/office/drawing/2014/main" id="{FB758B57-2E9D-43AD-94C6-3260CBC2611D}"/>
              </a:ext>
            </a:extLst>
          </p:cNvPr>
          <p:cNvSpPr/>
          <p:nvPr/>
        </p:nvSpPr>
        <p:spPr bwMode="auto">
          <a:xfrm>
            <a:off x="10833503" y="4789128"/>
            <a:ext cx="1231315" cy="54852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E6FF"/>
                </a:solidFill>
                <a:latin typeface="Segoe UI Semibold"/>
                <a:cs typeface="Segoe UI" pitchFamily="34" charset="0"/>
              </a:rPr>
              <a:t>App/Service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(i.e. Web Server)</a:t>
            </a:r>
          </a:p>
        </p:txBody>
      </p:sp>
      <p:sp>
        <p:nvSpPr>
          <p:cNvPr id="153" name="TextBox 152">
            <a:extLst>
              <a:ext uri="{FF2B5EF4-FFF2-40B4-BE49-F238E27FC236}">
                <a16:creationId xmlns:a16="http://schemas.microsoft.com/office/drawing/2014/main" id="{F5CD22E9-6A6D-4A59-9D65-229B49423B00}"/>
              </a:ext>
            </a:extLst>
          </p:cNvPr>
          <p:cNvSpPr txBox="1"/>
          <p:nvPr/>
        </p:nvSpPr>
        <p:spPr>
          <a:xfrm>
            <a:off x="5817322" y="3724086"/>
            <a:ext cx="2152290"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The AKV agent will then sync down the new certificate and private key automatically at its next sync interval</a:t>
            </a:r>
          </a:p>
        </p:txBody>
      </p:sp>
      <p:sp>
        <p:nvSpPr>
          <p:cNvPr id="155" name="TextBox 154">
            <a:extLst>
              <a:ext uri="{FF2B5EF4-FFF2-40B4-BE49-F238E27FC236}">
                <a16:creationId xmlns:a16="http://schemas.microsoft.com/office/drawing/2014/main" id="{B22F25A9-49BB-4521-B723-944C30979D30}"/>
              </a:ext>
            </a:extLst>
          </p:cNvPr>
          <p:cNvSpPr txBox="1"/>
          <p:nvPr/>
        </p:nvSpPr>
        <p:spPr>
          <a:xfrm>
            <a:off x="561054" y="2564325"/>
            <a:ext cx="2477897" cy="507831"/>
          </a:xfrm>
          <a:prstGeom prst="rect">
            <a:avLst/>
          </a:prstGeom>
        </p:spPr>
        <p:txBody>
          <a:bodyPr wrap="square">
            <a:spAutoFit/>
          </a:bodyPr>
          <a:lstStyle>
            <a:defPPr>
              <a:defRPr lang="en-US"/>
            </a:defPPr>
            <a:lvl1pPr algn="ctr" defTabSz="914400">
              <a:defRPr sz="900">
                <a:latin typeface="Segoe UI Symbol" panose="020B0502040204020203" pitchFamily="34" charset="0"/>
                <a:ea typeface="Segoe UI Symbol" panose="020B0502040204020203" pitchFamily="34" charset="0"/>
              </a:defRPr>
            </a:lvl1pPr>
          </a:lstStyle>
          <a:p>
            <a:r>
              <a:rPr lang="en-US"/>
              <a:t>Upon renewal time, the certificates are renewed only in AKV </a:t>
            </a:r>
          </a:p>
          <a:p>
            <a:r>
              <a:rPr lang="en-US"/>
              <a:t>(renewed PKI certs can be uploaded as well)</a:t>
            </a:r>
          </a:p>
        </p:txBody>
      </p:sp>
      <p:cxnSp>
        <p:nvCxnSpPr>
          <p:cNvPr id="156" name="Straight Connector 155">
            <a:extLst>
              <a:ext uri="{FF2B5EF4-FFF2-40B4-BE49-F238E27FC236}">
                <a16:creationId xmlns:a16="http://schemas.microsoft.com/office/drawing/2014/main" id="{94713A72-27FC-4F93-9D7F-B0144BD5DF54}"/>
              </a:ext>
              <a:ext uri="{C183D7F6-B498-43B3-948B-1728B52AA6E4}">
                <adec:decorative xmlns:adec="http://schemas.microsoft.com/office/drawing/2017/decorative" val="1"/>
              </a:ext>
            </a:extLst>
          </p:cNvPr>
          <p:cNvCxnSpPr>
            <a:cxnSpLocks/>
            <a:stCxn id="48" idx="1"/>
            <a:endCxn id="79" idx="3"/>
          </p:cNvCxnSpPr>
          <p:nvPr/>
        </p:nvCxnSpPr>
        <p:spPr>
          <a:xfrm flipH="1">
            <a:off x="792255" y="2183070"/>
            <a:ext cx="1100982" cy="1594"/>
          </a:xfrm>
          <a:prstGeom prst="line">
            <a:avLst/>
          </a:prstGeom>
          <a:noFill/>
          <a:ln w="19050" cap="flat" cmpd="sng" algn="ctr">
            <a:solidFill>
              <a:schemeClr val="accent1"/>
            </a:solidFill>
            <a:prstDash val="solid"/>
            <a:miter lim="800000"/>
            <a:headEnd type="none" w="med" len="med"/>
            <a:tailEnd type="none" w="lg" len="med"/>
          </a:ln>
          <a:effectLst/>
        </p:spPr>
      </p:cxnSp>
      <p:cxnSp>
        <p:nvCxnSpPr>
          <p:cNvPr id="159" name="Elbow Connector 227">
            <a:extLst>
              <a:ext uri="{FF2B5EF4-FFF2-40B4-BE49-F238E27FC236}">
                <a16:creationId xmlns:a16="http://schemas.microsoft.com/office/drawing/2014/main" id="{BED69693-5E9F-4395-9173-5B47011190BB}"/>
              </a:ext>
              <a:ext uri="{C183D7F6-B498-43B3-948B-1728B52AA6E4}">
                <adec:decorative xmlns:adec="http://schemas.microsoft.com/office/drawing/2017/decorative" val="1"/>
              </a:ext>
            </a:extLst>
          </p:cNvPr>
          <p:cNvCxnSpPr>
            <a:cxnSpLocks/>
            <a:stCxn id="5" idx="1"/>
            <a:endCxn id="48" idx="2"/>
          </p:cNvCxnSpPr>
          <p:nvPr/>
        </p:nvCxnSpPr>
        <p:spPr>
          <a:xfrm rot="10800000">
            <a:off x="2978139" y="2415480"/>
            <a:ext cx="267931" cy="1154399"/>
          </a:xfrm>
          <a:prstGeom prst="bentConnector2">
            <a:avLst/>
          </a:prstGeom>
          <a:noFill/>
          <a:ln w="15875" cap="flat" cmpd="sng" algn="ctr">
            <a:solidFill>
              <a:schemeClr val="accent1"/>
            </a:solidFill>
            <a:prstDash val="solid"/>
            <a:miter lim="800000"/>
            <a:headEnd type="arrow" w="med" len="med"/>
            <a:tailEnd type="none" w="lg" len="med"/>
          </a:ln>
          <a:effectLst/>
        </p:spPr>
      </p:cxnSp>
      <p:pic>
        <p:nvPicPr>
          <p:cNvPr id="163" name="Graphic 162" descr="Server icon">
            <a:extLst>
              <a:ext uri="{FF2B5EF4-FFF2-40B4-BE49-F238E27FC236}">
                <a16:creationId xmlns:a16="http://schemas.microsoft.com/office/drawing/2014/main" id="{6DF7685C-6ADC-4F9C-BFC1-A57C5C54AAD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38178" y="4343166"/>
            <a:ext cx="365760" cy="365760"/>
          </a:xfrm>
          <a:prstGeom prst="rect">
            <a:avLst/>
          </a:prstGeom>
        </p:spPr>
      </p:pic>
      <p:sp>
        <p:nvSpPr>
          <p:cNvPr id="167" name="Oval 166">
            <a:extLst>
              <a:ext uri="{FF2B5EF4-FFF2-40B4-BE49-F238E27FC236}">
                <a16:creationId xmlns:a16="http://schemas.microsoft.com/office/drawing/2014/main" id="{29D22771-3AF7-4570-B138-9FA938AE6F3D}"/>
              </a:ext>
            </a:extLst>
          </p:cNvPr>
          <p:cNvSpPr/>
          <p:nvPr/>
        </p:nvSpPr>
        <p:spPr>
          <a:xfrm>
            <a:off x="719141" y="4642434"/>
            <a:ext cx="221306" cy="221306"/>
          </a:xfrm>
          <a:prstGeom prst="ellipse">
            <a:avLst/>
          </a:prstGeom>
          <a:solidFill>
            <a:srgbClr val="C00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latin typeface="+mj-lt"/>
              </a:rPr>
              <a:t>2a</a:t>
            </a:r>
            <a:endParaRPr kumimoji="0" lang="en-US" sz="800" b="0" i="0" u="none" strike="noStrike" kern="0" cap="none" spc="0" normalizeH="0" baseline="0" noProof="0">
              <a:ln>
                <a:noFill/>
              </a:ln>
              <a:effectLst/>
              <a:uLnTx/>
              <a:uFillTx/>
              <a:latin typeface="+mj-lt"/>
              <a:ea typeface="+mn-ea"/>
              <a:cs typeface="+mn-cs"/>
            </a:endParaRPr>
          </a:p>
        </p:txBody>
      </p:sp>
      <p:cxnSp>
        <p:nvCxnSpPr>
          <p:cNvPr id="168" name="Elbow Connector 227">
            <a:extLst>
              <a:ext uri="{FF2B5EF4-FFF2-40B4-BE49-F238E27FC236}">
                <a16:creationId xmlns:a16="http://schemas.microsoft.com/office/drawing/2014/main" id="{07E0C5AB-7F46-47C2-9D47-EF639F51BD83}"/>
              </a:ext>
              <a:ext uri="{C183D7F6-B498-43B3-948B-1728B52AA6E4}">
                <adec:decorative xmlns:adec="http://schemas.microsoft.com/office/drawing/2017/decorative" val="1"/>
              </a:ext>
            </a:extLst>
          </p:cNvPr>
          <p:cNvCxnSpPr>
            <a:cxnSpLocks/>
          </p:cNvCxnSpPr>
          <p:nvPr/>
        </p:nvCxnSpPr>
        <p:spPr>
          <a:xfrm rot="10800000">
            <a:off x="516767" y="2761239"/>
            <a:ext cx="2729303" cy="1109725"/>
          </a:xfrm>
          <a:prstGeom prst="bentConnector2">
            <a:avLst/>
          </a:prstGeom>
          <a:noFill/>
          <a:ln w="15875" cap="flat" cmpd="sng" algn="ctr">
            <a:solidFill>
              <a:schemeClr val="accent1"/>
            </a:solidFill>
            <a:prstDash val="solid"/>
            <a:miter lim="800000"/>
            <a:headEnd type="arrow" w="med" len="med"/>
            <a:tailEnd type="none" w="lg" len="med"/>
          </a:ln>
          <a:effectLst/>
        </p:spPr>
      </p:cxnSp>
      <p:sp>
        <p:nvSpPr>
          <p:cNvPr id="171" name="Rectangle 170">
            <a:extLst>
              <a:ext uri="{FF2B5EF4-FFF2-40B4-BE49-F238E27FC236}">
                <a16:creationId xmlns:a16="http://schemas.microsoft.com/office/drawing/2014/main" id="{72E6888E-3B14-43AE-A139-0C537F9A2710}"/>
              </a:ext>
            </a:extLst>
          </p:cNvPr>
          <p:cNvSpPr/>
          <p:nvPr/>
        </p:nvSpPr>
        <p:spPr>
          <a:xfrm>
            <a:off x="711646" y="3601063"/>
            <a:ext cx="2167024" cy="230832"/>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Admin deploy Azure Key Vault</a:t>
            </a:r>
          </a:p>
        </p:txBody>
      </p:sp>
      <p:sp>
        <p:nvSpPr>
          <p:cNvPr id="172" name="Oval 171">
            <a:extLst>
              <a:ext uri="{FF2B5EF4-FFF2-40B4-BE49-F238E27FC236}">
                <a16:creationId xmlns:a16="http://schemas.microsoft.com/office/drawing/2014/main" id="{8719920E-BA25-40D2-B3EF-8C8E7D247467}"/>
              </a:ext>
            </a:extLst>
          </p:cNvPr>
          <p:cNvSpPr/>
          <p:nvPr/>
        </p:nvSpPr>
        <p:spPr>
          <a:xfrm>
            <a:off x="719141" y="3468073"/>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1</a:t>
            </a:r>
            <a:r>
              <a:rPr kumimoji="0" lang="en-US" sz="800" b="0" i="0" u="none" strike="noStrike" kern="0" cap="none" spc="0" normalizeH="0" baseline="0" noProof="0">
                <a:ln>
                  <a:noFill/>
                </a:ln>
                <a:solidFill>
                  <a:schemeClr val="bg1"/>
                </a:solidFill>
                <a:effectLst/>
                <a:uLnTx/>
                <a:uFillTx/>
                <a:latin typeface="+mj-lt"/>
                <a:ea typeface="+mn-ea"/>
                <a:cs typeface="+mn-cs"/>
              </a:rPr>
              <a:t>a</a:t>
            </a:r>
          </a:p>
        </p:txBody>
      </p:sp>
      <p:sp>
        <p:nvSpPr>
          <p:cNvPr id="176" name="Oval 175">
            <a:extLst>
              <a:ext uri="{FF2B5EF4-FFF2-40B4-BE49-F238E27FC236}">
                <a16:creationId xmlns:a16="http://schemas.microsoft.com/office/drawing/2014/main" id="{96C942F0-5988-441E-BD55-9B6D3EC1B587}"/>
              </a:ext>
            </a:extLst>
          </p:cNvPr>
          <p:cNvSpPr/>
          <p:nvPr/>
        </p:nvSpPr>
        <p:spPr>
          <a:xfrm>
            <a:off x="4978262" y="1813148"/>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1b</a:t>
            </a:r>
            <a:endParaRPr kumimoji="0" lang="en-US" sz="800" b="0" i="0" u="none" strike="noStrike" kern="0" cap="none" spc="0" normalizeH="0" baseline="0" noProof="0">
              <a:ln>
                <a:noFill/>
              </a:ln>
              <a:solidFill>
                <a:schemeClr val="bg1"/>
              </a:solidFill>
              <a:effectLst/>
              <a:uLnTx/>
              <a:uFillTx/>
              <a:latin typeface="+mj-lt"/>
              <a:ea typeface="+mn-ea"/>
              <a:cs typeface="+mn-cs"/>
            </a:endParaRPr>
          </a:p>
        </p:txBody>
      </p:sp>
      <p:sp>
        <p:nvSpPr>
          <p:cNvPr id="178" name="Oval 177">
            <a:extLst>
              <a:ext uri="{FF2B5EF4-FFF2-40B4-BE49-F238E27FC236}">
                <a16:creationId xmlns:a16="http://schemas.microsoft.com/office/drawing/2014/main" id="{E8CCFDAE-9686-4F26-BA22-A48AF20074A7}"/>
              </a:ext>
            </a:extLst>
          </p:cNvPr>
          <p:cNvSpPr/>
          <p:nvPr/>
        </p:nvSpPr>
        <p:spPr>
          <a:xfrm>
            <a:off x="5761955" y="4600894"/>
            <a:ext cx="221306" cy="221306"/>
          </a:xfrm>
          <a:prstGeom prst="ellipse">
            <a:avLst/>
          </a:prstGeom>
          <a:solidFill>
            <a:srgbClr val="C00000"/>
          </a:solidFill>
          <a:ln w="12700" cap="flat" cmpd="sng" algn="ctr">
            <a:noFill/>
            <a:prstDash val="solid"/>
            <a:miter lim="800000"/>
          </a:ln>
          <a:effectLst/>
        </p:spPr>
        <p:txBody>
          <a:bodyPr wrap="none" rtlCol="0" anchor="ctr"/>
          <a:lstStyle/>
          <a:p>
            <a:pPr algn="ctr" defTabSz="914400"/>
            <a:r>
              <a:rPr lang="en-US" sz="800" kern="0">
                <a:latin typeface="+mj-lt"/>
              </a:rPr>
              <a:t>2b</a:t>
            </a:r>
          </a:p>
        </p:txBody>
      </p:sp>
      <p:sp>
        <p:nvSpPr>
          <p:cNvPr id="179" name="Oval 178">
            <a:extLst>
              <a:ext uri="{FF2B5EF4-FFF2-40B4-BE49-F238E27FC236}">
                <a16:creationId xmlns:a16="http://schemas.microsoft.com/office/drawing/2014/main" id="{17D39423-FBC7-4DBF-B1E5-234A7EEEA6AD}"/>
              </a:ext>
            </a:extLst>
          </p:cNvPr>
          <p:cNvSpPr/>
          <p:nvPr/>
        </p:nvSpPr>
        <p:spPr>
          <a:xfrm>
            <a:off x="11259048" y="3694879"/>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3</a:t>
            </a:r>
            <a:r>
              <a:rPr kumimoji="0" lang="en-US" sz="800" b="0" i="0" u="none" strike="noStrike" kern="0" cap="none" spc="0" normalizeH="0" baseline="0" noProof="0">
                <a:ln>
                  <a:noFill/>
                </a:ln>
                <a:solidFill>
                  <a:schemeClr val="bg1"/>
                </a:solidFill>
                <a:effectLst/>
                <a:uLnTx/>
                <a:uFillTx/>
                <a:latin typeface="+mj-lt"/>
                <a:ea typeface="+mn-ea"/>
                <a:cs typeface="+mn-cs"/>
              </a:rPr>
              <a:t>a</a:t>
            </a:r>
          </a:p>
        </p:txBody>
      </p:sp>
      <p:sp>
        <p:nvSpPr>
          <p:cNvPr id="180" name="Oval 179">
            <a:extLst>
              <a:ext uri="{FF2B5EF4-FFF2-40B4-BE49-F238E27FC236}">
                <a16:creationId xmlns:a16="http://schemas.microsoft.com/office/drawing/2014/main" id="{A6A504C8-3CE3-42E3-B08E-CF689DA9B8DF}"/>
              </a:ext>
            </a:extLst>
          </p:cNvPr>
          <p:cNvSpPr/>
          <p:nvPr/>
        </p:nvSpPr>
        <p:spPr>
          <a:xfrm>
            <a:off x="5839411" y="2937817"/>
            <a:ext cx="221306" cy="221306"/>
          </a:xfrm>
          <a:prstGeom prst="ellipse">
            <a:avLst/>
          </a:prstGeom>
          <a:solidFill>
            <a:srgbClr val="FFC00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a:solidFill>
                  <a:schemeClr val="bg1"/>
                </a:solidFill>
                <a:latin typeface="+mj-lt"/>
              </a:rPr>
              <a:t>3b</a:t>
            </a:r>
            <a:endParaRPr kumimoji="0" lang="en-US" sz="800" b="0" i="0" u="none" strike="noStrike" kern="0" cap="none" spc="0" normalizeH="0" baseline="0" noProof="0">
              <a:ln>
                <a:noFill/>
              </a:ln>
              <a:solidFill>
                <a:schemeClr val="bg1"/>
              </a:solidFill>
              <a:effectLst/>
              <a:uLnTx/>
              <a:uFillTx/>
              <a:latin typeface="+mj-lt"/>
              <a:ea typeface="+mn-ea"/>
              <a:cs typeface="+mn-cs"/>
            </a:endParaRPr>
          </a:p>
        </p:txBody>
      </p:sp>
      <p:sp>
        <p:nvSpPr>
          <p:cNvPr id="183" name="Oval 182">
            <a:extLst>
              <a:ext uri="{FF2B5EF4-FFF2-40B4-BE49-F238E27FC236}">
                <a16:creationId xmlns:a16="http://schemas.microsoft.com/office/drawing/2014/main" id="{39893B72-5467-44E3-9948-20F59E4DC403}"/>
              </a:ext>
            </a:extLst>
          </p:cNvPr>
          <p:cNvSpPr/>
          <p:nvPr/>
        </p:nvSpPr>
        <p:spPr>
          <a:xfrm>
            <a:off x="1592952" y="2337360"/>
            <a:ext cx="221306" cy="221306"/>
          </a:xfrm>
          <a:prstGeom prst="ellipse">
            <a:avLst/>
          </a:prstGeom>
          <a:solidFill>
            <a:srgbClr val="0070C0"/>
          </a:solidFill>
          <a:ln w="12700" cap="flat" cmpd="sng" algn="ctr">
            <a:noFill/>
            <a:prstDash val="solid"/>
            <a:miter lim="800000"/>
          </a:ln>
          <a:effectLst/>
        </p:spPr>
        <p:txBody>
          <a:bodyPr wrap="none" rtlCol="0" anchor="ctr"/>
          <a:lstStyle/>
          <a:p>
            <a:pPr algn="ctr" defTabSz="914400"/>
            <a:r>
              <a:rPr lang="en-US" sz="800" kern="0">
                <a:latin typeface="+mj-lt"/>
              </a:rPr>
              <a:t>6</a:t>
            </a:r>
          </a:p>
        </p:txBody>
      </p:sp>
      <p:sp>
        <p:nvSpPr>
          <p:cNvPr id="184" name="Oval 183">
            <a:extLst>
              <a:ext uri="{FF2B5EF4-FFF2-40B4-BE49-F238E27FC236}">
                <a16:creationId xmlns:a16="http://schemas.microsoft.com/office/drawing/2014/main" id="{89BBEFEE-A8C9-42A8-8F55-80D0782C9116}"/>
              </a:ext>
            </a:extLst>
          </p:cNvPr>
          <p:cNvSpPr/>
          <p:nvPr/>
        </p:nvSpPr>
        <p:spPr>
          <a:xfrm>
            <a:off x="10940908" y="5377738"/>
            <a:ext cx="221306" cy="221306"/>
          </a:xfrm>
          <a:prstGeom prst="ellipse">
            <a:avLst/>
          </a:prstGeom>
          <a:solidFill>
            <a:schemeClr val="tx1">
              <a:lumMod val="50000"/>
            </a:schemeClr>
          </a:solidFill>
          <a:ln w="12700" cap="flat" cmpd="sng" algn="ctr">
            <a:noFill/>
            <a:prstDash val="solid"/>
            <a:miter lim="800000"/>
          </a:ln>
          <a:effectLst/>
        </p:spPr>
        <p:txBody>
          <a:bodyPr wrap="none" rtlCol="0" anchor="ctr"/>
          <a:lstStyle/>
          <a:p>
            <a:pPr algn="ctr" defTabSz="914400"/>
            <a:r>
              <a:rPr lang="en-US" sz="800" kern="0">
                <a:latin typeface="+mj-lt"/>
              </a:rPr>
              <a:t>5</a:t>
            </a:r>
          </a:p>
        </p:txBody>
      </p:sp>
      <p:sp>
        <p:nvSpPr>
          <p:cNvPr id="185" name="Oval 184">
            <a:extLst>
              <a:ext uri="{FF2B5EF4-FFF2-40B4-BE49-F238E27FC236}">
                <a16:creationId xmlns:a16="http://schemas.microsoft.com/office/drawing/2014/main" id="{2254853E-3CF7-4506-B561-92E02335ED70}"/>
              </a:ext>
            </a:extLst>
          </p:cNvPr>
          <p:cNvSpPr/>
          <p:nvPr/>
        </p:nvSpPr>
        <p:spPr>
          <a:xfrm>
            <a:off x="8747630" y="5581630"/>
            <a:ext cx="221306" cy="221306"/>
          </a:xfrm>
          <a:prstGeom prst="ellipse">
            <a:avLst/>
          </a:prstGeom>
          <a:solidFill>
            <a:srgbClr val="92D050"/>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j-lt"/>
                <a:ea typeface="+mn-ea"/>
                <a:cs typeface="+mn-cs"/>
              </a:rPr>
              <a:t>4</a:t>
            </a:r>
          </a:p>
        </p:txBody>
      </p:sp>
      <p:sp>
        <p:nvSpPr>
          <p:cNvPr id="186" name="Rectangle 185">
            <a:extLst>
              <a:ext uri="{FF2B5EF4-FFF2-40B4-BE49-F238E27FC236}">
                <a16:creationId xmlns:a16="http://schemas.microsoft.com/office/drawing/2014/main" id="{0F6F0C02-263F-4927-8077-991431CC5161}"/>
              </a:ext>
            </a:extLst>
          </p:cNvPr>
          <p:cNvSpPr/>
          <p:nvPr/>
        </p:nvSpPr>
        <p:spPr>
          <a:xfrm>
            <a:off x="9249100" y="5166223"/>
            <a:ext cx="1715939" cy="507831"/>
          </a:xfrm>
          <a:prstGeom prst="rect">
            <a:avLst/>
          </a:prstGeom>
        </p:spPr>
        <p:txBody>
          <a:bodyPr wrap="square">
            <a:spAutoFit/>
          </a:bodyPr>
          <a:lstStyle/>
          <a:p>
            <a:pPr algn="ctr" defTabSz="914400">
              <a:defRPr/>
            </a:pPr>
            <a:r>
              <a:rPr lang="en-US" sz="900">
                <a:latin typeface="Segoe UI Symbol" panose="020B0502040204020203" pitchFamily="34" charset="0"/>
                <a:ea typeface="Segoe UI Symbol" panose="020B0502040204020203" pitchFamily="34" charset="0"/>
              </a:rPr>
              <a:t>App/Service consumes local cert store</a:t>
            </a:r>
            <a:r>
              <a:rPr lang="en-US" sz="900"/>
              <a:t> certificate</a:t>
            </a:r>
          </a:p>
          <a:p>
            <a:pPr algn="ctr" defTabSz="914400">
              <a:defRPr/>
            </a:pPr>
            <a:r>
              <a:rPr lang="en-US" sz="900"/>
              <a:t>(as well rebind upon renewal)</a:t>
            </a:r>
            <a:endParaRPr lang="en-US" sz="900">
              <a:latin typeface="Segoe UI Symbol" panose="020B0502040204020203" pitchFamily="34" charset="0"/>
              <a:ea typeface="Segoe UI Symbol" panose="020B0502040204020203" pitchFamily="34" charset="0"/>
            </a:endParaRPr>
          </a:p>
        </p:txBody>
      </p:sp>
      <p:cxnSp>
        <p:nvCxnSpPr>
          <p:cNvPr id="189" name="Straight Connector 188">
            <a:extLst>
              <a:ext uri="{FF2B5EF4-FFF2-40B4-BE49-F238E27FC236}">
                <a16:creationId xmlns:a16="http://schemas.microsoft.com/office/drawing/2014/main" id="{62E3E27C-405E-45C1-BEFF-1AFBB3D0E17E}"/>
              </a:ext>
              <a:ext uri="{C183D7F6-B498-43B3-948B-1728B52AA6E4}">
                <adec:decorative xmlns:adec="http://schemas.microsoft.com/office/drawing/2017/decorative" val="1"/>
              </a:ext>
            </a:extLst>
          </p:cNvPr>
          <p:cNvCxnSpPr>
            <a:cxnSpLocks/>
            <a:stCxn id="127" idx="0"/>
            <a:endCxn id="142" idx="2"/>
          </p:cNvCxnSpPr>
          <p:nvPr/>
        </p:nvCxnSpPr>
        <p:spPr>
          <a:xfrm flipV="1">
            <a:off x="11449161" y="5337648"/>
            <a:ext cx="0" cy="844343"/>
          </a:xfrm>
          <a:prstGeom prst="line">
            <a:avLst/>
          </a:prstGeom>
          <a:noFill/>
          <a:ln w="19050" cap="flat" cmpd="sng" algn="ctr">
            <a:solidFill>
              <a:schemeClr val="accent1"/>
            </a:solidFill>
            <a:prstDash val="solid"/>
            <a:miter lim="800000"/>
            <a:headEnd type="arrow" w="med" len="med"/>
            <a:tailEnd type="arrow" w="med" len="med"/>
          </a:ln>
          <a:effectLst/>
        </p:spPr>
      </p:cxnSp>
    </p:spTree>
    <p:extLst>
      <p:ext uri="{BB962C8B-B14F-4D97-AF65-F5344CB8AC3E}">
        <p14:creationId xmlns:p14="http://schemas.microsoft.com/office/powerpoint/2010/main" val="2686348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1B501E-97D6-4F46-BC55-B12DC6340C7A}"/>
              </a:ext>
              <a:ext uri="{C183D7F6-B498-43B3-948B-1728B52AA6E4}">
                <adec:decorative xmlns:adec="http://schemas.microsoft.com/office/drawing/2017/decorative" val="1"/>
              </a:ext>
            </a:extLst>
          </p:cNvPr>
          <p:cNvSpPr/>
          <p:nvPr/>
        </p:nvSpPr>
        <p:spPr>
          <a:xfrm>
            <a:off x="4198778" y="1965444"/>
            <a:ext cx="7488728" cy="86431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E6FF"/>
              </a:solidFill>
              <a:effectLst/>
              <a:uLnTx/>
              <a:uFillTx/>
              <a:latin typeface="Segoe UI"/>
              <a:ea typeface="+mj-ea"/>
              <a:cs typeface="+mj-cs"/>
            </a:endParaRPr>
          </a:p>
        </p:txBody>
      </p:sp>
      <p:sp>
        <p:nvSpPr>
          <p:cNvPr id="125" name="Title 124">
            <a:extLst>
              <a:ext uri="{FF2B5EF4-FFF2-40B4-BE49-F238E27FC236}">
                <a16:creationId xmlns:a16="http://schemas.microsoft.com/office/drawing/2014/main" id="{2EFB8229-314F-4F35-9584-809C299E7F53}"/>
              </a:ext>
            </a:extLst>
          </p:cNvPr>
          <p:cNvSpPr txBox="1">
            <a:spLocks noGrp="1"/>
          </p:cNvSpPr>
          <p:nvPr>
            <p:ph type="title" idx="4294967295"/>
          </p:nvPr>
        </p:nvSpPr>
        <p:spPr>
          <a:xfrm>
            <a:off x="5373131" y="2231401"/>
            <a:ext cx="5223184" cy="3323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j-ea"/>
                <a:cs typeface="+mj-cs"/>
              </a:rPr>
              <a:t>Azure Arc</a:t>
            </a:r>
          </a:p>
        </p:txBody>
      </p:sp>
      <p:sp>
        <p:nvSpPr>
          <p:cNvPr id="25" name="Rectangle 24">
            <a:extLst>
              <a:ext uri="{FF2B5EF4-FFF2-40B4-BE49-F238E27FC236}">
                <a16:creationId xmlns:a16="http://schemas.microsoft.com/office/drawing/2014/main" id="{45D73A33-D5DD-4D78-89A8-7D079C3796C6}"/>
              </a:ext>
              <a:ext uri="{C183D7F6-B498-43B3-948B-1728B52AA6E4}">
                <adec:decorative xmlns:adec="http://schemas.microsoft.com/office/drawing/2017/decorative" val="1"/>
              </a:ext>
            </a:extLst>
          </p:cNvPr>
          <p:cNvSpPr/>
          <p:nvPr/>
        </p:nvSpPr>
        <p:spPr>
          <a:xfrm>
            <a:off x="4625596" y="3378101"/>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6" name="TextBox 25">
            <a:extLst>
              <a:ext uri="{FF2B5EF4-FFF2-40B4-BE49-F238E27FC236}">
                <a16:creationId xmlns:a16="http://schemas.microsoft.com/office/drawing/2014/main" id="{C0ED0D61-002D-4BBB-9D5A-81804822E8D3}"/>
              </a:ext>
            </a:extLst>
          </p:cNvPr>
          <p:cNvSpPr txBox="1"/>
          <p:nvPr/>
        </p:nvSpPr>
        <p:spPr>
          <a:xfrm>
            <a:off x="4087081" y="3442646"/>
            <a:ext cx="449048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 enabled infrastructure</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Connect and operate hybrid resources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as native Azure resources</a:t>
            </a:r>
          </a:p>
        </p:txBody>
      </p:sp>
      <p:sp>
        <p:nvSpPr>
          <p:cNvPr id="28" name="Rectangle 27">
            <a:extLst>
              <a:ext uri="{FF2B5EF4-FFF2-40B4-BE49-F238E27FC236}">
                <a16:creationId xmlns:a16="http://schemas.microsoft.com/office/drawing/2014/main" id="{9917B099-2699-4668-9ED6-C0C6AE06DE02}"/>
              </a:ext>
              <a:ext uri="{C183D7F6-B498-43B3-948B-1728B52AA6E4}">
                <adec:decorative xmlns:adec="http://schemas.microsoft.com/office/drawing/2017/decorative" val="1"/>
              </a:ext>
            </a:extLst>
          </p:cNvPr>
          <p:cNvSpPr/>
          <p:nvPr/>
        </p:nvSpPr>
        <p:spPr>
          <a:xfrm>
            <a:off x="8274049" y="3381627"/>
            <a:ext cx="3413456" cy="8246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Semibold"/>
              <a:ea typeface="+mj-ea"/>
              <a:cs typeface="+mj-cs"/>
            </a:endParaRPr>
          </a:p>
        </p:txBody>
      </p:sp>
      <p:sp>
        <p:nvSpPr>
          <p:cNvPr id="29" name="TextBox 28">
            <a:extLst>
              <a:ext uri="{FF2B5EF4-FFF2-40B4-BE49-F238E27FC236}">
                <a16:creationId xmlns:a16="http://schemas.microsoft.com/office/drawing/2014/main" id="{A7448A2D-3542-43CB-9A71-4015D9B6F815}"/>
              </a:ext>
            </a:extLst>
          </p:cNvPr>
          <p:cNvSpPr txBox="1"/>
          <p:nvPr/>
        </p:nvSpPr>
        <p:spPr>
          <a:xfrm>
            <a:off x="8287682" y="3446054"/>
            <a:ext cx="3413456" cy="701731"/>
          </a:xfrm>
          <a:prstGeom prst="rect">
            <a:avLst/>
          </a:prstGeom>
          <a:noFill/>
        </p:spPr>
        <p:txBody>
          <a:bodyPr wrap="square" anchor="ctr">
            <a:sp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Azure Arc enabled services</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and run Azure services outside of Azure while still operating it from Azure</a:t>
            </a:r>
          </a:p>
        </p:txBody>
      </p:sp>
      <p:grpSp>
        <p:nvGrpSpPr>
          <p:cNvPr id="75" name="Group 74" descr="Azure Arc enabled">
            <a:extLst>
              <a:ext uri="{FF2B5EF4-FFF2-40B4-BE49-F238E27FC236}">
                <a16:creationId xmlns:a16="http://schemas.microsoft.com/office/drawing/2014/main" id="{D179F0D5-D15E-49F4-A8E9-C540800EB031}"/>
              </a:ext>
            </a:extLst>
          </p:cNvPr>
          <p:cNvGrpSpPr/>
          <p:nvPr/>
        </p:nvGrpSpPr>
        <p:grpSpPr>
          <a:xfrm>
            <a:off x="6578377" y="4488518"/>
            <a:ext cx="3055032" cy="372484"/>
            <a:chOff x="2119687" y="4792002"/>
            <a:chExt cx="3055032" cy="372484"/>
          </a:xfrm>
        </p:grpSpPr>
        <p:pic>
          <p:nvPicPr>
            <p:cNvPr id="76" name="Graphic 75">
              <a:extLst>
                <a:ext uri="{FF2B5EF4-FFF2-40B4-BE49-F238E27FC236}">
                  <a16:creationId xmlns:a16="http://schemas.microsoft.com/office/drawing/2014/main" id="{830D4441-2390-44FE-A342-9FFEA8A1D7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9687" y="4792002"/>
              <a:ext cx="365760" cy="365760"/>
            </a:xfrm>
            <a:prstGeom prst="rect">
              <a:avLst/>
            </a:prstGeom>
          </p:spPr>
        </p:pic>
        <p:pic>
          <p:nvPicPr>
            <p:cNvPr id="78" name="Graphic 77">
              <a:extLst>
                <a:ext uri="{FF2B5EF4-FFF2-40B4-BE49-F238E27FC236}">
                  <a16:creationId xmlns:a16="http://schemas.microsoft.com/office/drawing/2014/main" id="{C4B07436-104C-4BDE-805D-508A633B0F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9967" y="4792002"/>
              <a:ext cx="365760" cy="365760"/>
            </a:xfrm>
            <a:prstGeom prst="rect">
              <a:avLst/>
            </a:prstGeom>
          </p:spPr>
        </p:pic>
        <p:pic>
          <p:nvPicPr>
            <p:cNvPr id="79" name="Graphic 78">
              <a:extLst>
                <a:ext uri="{FF2B5EF4-FFF2-40B4-BE49-F238E27FC236}">
                  <a16:creationId xmlns:a16="http://schemas.microsoft.com/office/drawing/2014/main" id="{3A213FF2-FFE8-4313-98BC-42874A2C40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89162" y="4794901"/>
              <a:ext cx="365760" cy="365760"/>
            </a:xfrm>
            <a:prstGeom prst="rect">
              <a:avLst/>
            </a:prstGeom>
          </p:spPr>
        </p:pic>
        <p:pic>
          <p:nvPicPr>
            <p:cNvPr id="80" name="Graphic 79">
              <a:extLst>
                <a:ext uri="{FF2B5EF4-FFF2-40B4-BE49-F238E27FC236}">
                  <a16:creationId xmlns:a16="http://schemas.microsoft.com/office/drawing/2014/main" id="{6BCC8747-C0B2-4442-B0DD-AA15D43D83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63232" y="4798726"/>
              <a:ext cx="365760" cy="365760"/>
            </a:xfrm>
            <a:prstGeom prst="rect">
              <a:avLst/>
            </a:prstGeom>
          </p:spPr>
        </p:pic>
        <p:pic>
          <p:nvPicPr>
            <p:cNvPr id="81" name="Graphic 80">
              <a:extLst>
                <a:ext uri="{FF2B5EF4-FFF2-40B4-BE49-F238E27FC236}">
                  <a16:creationId xmlns:a16="http://schemas.microsoft.com/office/drawing/2014/main" id="{9B15D68B-6E84-458C-86BB-EED72E19F4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08959" y="4792002"/>
              <a:ext cx="365760" cy="365760"/>
            </a:xfrm>
            <a:prstGeom prst="rect">
              <a:avLst/>
            </a:prstGeom>
          </p:spPr>
        </p:pic>
        <p:pic>
          <p:nvPicPr>
            <p:cNvPr id="82" name="Graphic 81">
              <a:extLst>
                <a:ext uri="{FF2B5EF4-FFF2-40B4-BE49-F238E27FC236}">
                  <a16:creationId xmlns:a16="http://schemas.microsoft.com/office/drawing/2014/main" id="{E0003F80-706B-4B5D-A747-8468447BE8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1622" y="4792002"/>
              <a:ext cx="365760" cy="365760"/>
            </a:xfrm>
            <a:prstGeom prst="rect">
              <a:avLst/>
            </a:prstGeom>
          </p:spPr>
        </p:pic>
        <p:pic>
          <p:nvPicPr>
            <p:cNvPr id="83" name="Graphic 82">
              <a:extLst>
                <a:ext uri="{FF2B5EF4-FFF2-40B4-BE49-F238E27FC236}">
                  <a16:creationId xmlns:a16="http://schemas.microsoft.com/office/drawing/2014/main" id="{BCB95137-CD35-425D-8199-F9ED67B4169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12427" y="4792002"/>
              <a:ext cx="365760" cy="365760"/>
            </a:xfrm>
            <a:prstGeom prst="rect">
              <a:avLst/>
            </a:prstGeom>
          </p:spPr>
        </p:pic>
      </p:grpSp>
      <p:cxnSp>
        <p:nvCxnSpPr>
          <p:cNvPr id="4" name="Straight Connector 3">
            <a:extLst>
              <a:ext uri="{FF2B5EF4-FFF2-40B4-BE49-F238E27FC236}">
                <a16:creationId xmlns:a16="http://schemas.microsoft.com/office/drawing/2014/main" id="{C3D4D9DD-95F0-42CA-93D3-68A90450766F}"/>
              </a:ext>
              <a:ext uri="{C183D7F6-B498-43B3-948B-1728B52AA6E4}">
                <adec:decorative xmlns:adec="http://schemas.microsoft.com/office/drawing/2017/decorative" val="1"/>
              </a:ext>
            </a:extLst>
          </p:cNvPr>
          <p:cNvCxnSpPr>
            <a:cxnSpLocks/>
          </p:cNvCxnSpPr>
          <p:nvPr/>
        </p:nvCxnSpPr>
        <p:spPr>
          <a:xfrm flipV="1">
            <a:off x="10000777" y="2866321"/>
            <a:ext cx="0" cy="463527"/>
          </a:xfrm>
          <a:prstGeom prst="line">
            <a:avLst/>
          </a:prstGeom>
          <a:noFill/>
          <a:ln w="19050" cap="flat" cmpd="sng" algn="ctr">
            <a:solidFill>
              <a:schemeClr val="accent1"/>
            </a:solidFill>
            <a:prstDash val="solid"/>
            <a:headEnd type="arrow"/>
            <a:tailEnd type="none"/>
          </a:ln>
          <a:effectLst/>
        </p:spPr>
      </p:cxnSp>
      <p:cxnSp>
        <p:nvCxnSpPr>
          <p:cNvPr id="8" name="Straight Connector 7">
            <a:extLst>
              <a:ext uri="{FF2B5EF4-FFF2-40B4-BE49-F238E27FC236}">
                <a16:creationId xmlns:a16="http://schemas.microsoft.com/office/drawing/2014/main" id="{C84C1588-EBC3-4528-860F-81A490B6A47A}"/>
              </a:ext>
              <a:ext uri="{C183D7F6-B498-43B3-948B-1728B52AA6E4}">
                <adec:decorative xmlns:adec="http://schemas.microsoft.com/office/drawing/2017/decorative" val="1"/>
              </a:ext>
            </a:extLst>
          </p:cNvPr>
          <p:cNvCxnSpPr>
            <a:cxnSpLocks/>
          </p:cNvCxnSpPr>
          <p:nvPr/>
        </p:nvCxnSpPr>
        <p:spPr>
          <a:xfrm>
            <a:off x="6332324" y="2866321"/>
            <a:ext cx="0" cy="447122"/>
          </a:xfrm>
          <a:prstGeom prst="line">
            <a:avLst/>
          </a:prstGeom>
          <a:noFill/>
          <a:ln w="19050" cap="flat" cmpd="sng" algn="ctr">
            <a:solidFill>
              <a:srgbClr val="50E6FF"/>
            </a:solidFill>
            <a:prstDash val="solid"/>
            <a:headEnd type="arrow"/>
            <a:tailEnd type="none"/>
          </a:ln>
          <a:effectLst/>
        </p:spPr>
      </p:cxnSp>
      <p:sp>
        <p:nvSpPr>
          <p:cNvPr id="7" name="Graphic 117" descr="Cloud">
            <a:extLst>
              <a:ext uri="{FF2B5EF4-FFF2-40B4-BE49-F238E27FC236}">
                <a16:creationId xmlns:a16="http://schemas.microsoft.com/office/drawing/2014/main" id="{A81A5CB1-23DA-C640-B9C9-A8B11282B827}"/>
              </a:ext>
            </a:extLst>
          </p:cNvPr>
          <p:cNvSpPr/>
          <p:nvPr/>
        </p:nvSpPr>
        <p:spPr>
          <a:xfrm>
            <a:off x="572833" y="754761"/>
            <a:ext cx="3923833" cy="2234029"/>
          </a:xfrm>
          <a:custGeom>
            <a:avLst/>
            <a:gdLst>
              <a:gd name="connsiteX0" fmla="*/ 3369809 w 3923833"/>
              <a:gd name="connsiteY0" fmla="*/ 1112015 h 2234029"/>
              <a:gd name="connsiteX1" fmla="*/ 3323252 w 3923833"/>
              <a:gd name="connsiteY1" fmla="*/ 1112015 h 2234029"/>
              <a:gd name="connsiteX2" fmla="*/ 3323252 w 3923833"/>
              <a:gd name="connsiteY2" fmla="*/ 1112015 h 2234029"/>
              <a:gd name="connsiteX3" fmla="*/ 3029946 w 3923833"/>
              <a:gd name="connsiteY3" fmla="*/ 544024 h 2234029"/>
              <a:gd name="connsiteX4" fmla="*/ 2392120 w 3923833"/>
              <a:gd name="connsiteY4" fmla="*/ 455566 h 2234029"/>
              <a:gd name="connsiteX5" fmla="*/ 1451675 w 3923833"/>
              <a:gd name="connsiteY5" fmla="*/ 22589 h 2234029"/>
              <a:gd name="connsiteX6" fmla="*/ 809194 w 3923833"/>
              <a:gd name="connsiteY6" fmla="*/ 832675 h 2234029"/>
              <a:gd name="connsiteX7" fmla="*/ 809194 w 3923833"/>
              <a:gd name="connsiteY7" fmla="*/ 841986 h 2234029"/>
              <a:gd name="connsiteX8" fmla="*/ 138778 w 3923833"/>
              <a:gd name="connsiteY8" fmla="*/ 1112015 h 2234029"/>
              <a:gd name="connsiteX9" fmla="*/ 64287 w 3923833"/>
              <a:gd name="connsiteY9" fmla="*/ 1828987 h 2234029"/>
              <a:gd name="connsiteX10" fmla="*/ 664868 w 3923833"/>
              <a:gd name="connsiteY10" fmla="*/ 2229374 h 2234029"/>
              <a:gd name="connsiteX11" fmla="*/ 664868 w 3923833"/>
              <a:gd name="connsiteY11" fmla="*/ 2234030 h 2234029"/>
              <a:gd name="connsiteX12" fmla="*/ 3365153 w 3923833"/>
              <a:gd name="connsiteY12" fmla="*/ 2234030 h 2234029"/>
              <a:gd name="connsiteX13" fmla="*/ 3923833 w 3923833"/>
              <a:gd name="connsiteY13" fmla="*/ 1675350 h 2234029"/>
              <a:gd name="connsiteX14" fmla="*/ 3369809 w 3923833"/>
              <a:gd name="connsiteY14" fmla="*/ 1112015 h 223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23833" h="2234029">
                <a:moveTo>
                  <a:pt x="3369809" y="1112015"/>
                </a:moveTo>
                <a:cubicBezTo>
                  <a:pt x="3355842" y="1112015"/>
                  <a:pt x="3337220" y="1112015"/>
                  <a:pt x="3323252" y="1112015"/>
                </a:cubicBezTo>
                <a:cubicBezTo>
                  <a:pt x="3323252" y="1112015"/>
                  <a:pt x="3323252" y="1112015"/>
                  <a:pt x="3323252" y="1112015"/>
                </a:cubicBezTo>
                <a:cubicBezTo>
                  <a:pt x="3323252" y="883887"/>
                  <a:pt x="3211517" y="674382"/>
                  <a:pt x="3029946" y="544024"/>
                </a:cubicBezTo>
                <a:cubicBezTo>
                  <a:pt x="2843719" y="413665"/>
                  <a:pt x="2606280" y="381075"/>
                  <a:pt x="2392120" y="455566"/>
                </a:cubicBezTo>
                <a:cubicBezTo>
                  <a:pt x="2215204" y="111047"/>
                  <a:pt x="1824128" y="-65868"/>
                  <a:pt x="1451675" y="22589"/>
                </a:cubicBezTo>
                <a:cubicBezTo>
                  <a:pt x="1079222" y="111047"/>
                  <a:pt x="809194" y="446255"/>
                  <a:pt x="809194" y="832675"/>
                </a:cubicBezTo>
                <a:cubicBezTo>
                  <a:pt x="809194" y="832675"/>
                  <a:pt x="809194" y="837330"/>
                  <a:pt x="809194" y="841986"/>
                </a:cubicBezTo>
                <a:cubicBezTo>
                  <a:pt x="553132" y="800085"/>
                  <a:pt x="297070" y="907165"/>
                  <a:pt x="138778" y="1112015"/>
                </a:cubicBezTo>
                <a:cubicBezTo>
                  <a:pt x="-14859" y="1321520"/>
                  <a:pt x="-42793" y="1596204"/>
                  <a:pt x="64287" y="1828987"/>
                </a:cubicBezTo>
                <a:cubicBezTo>
                  <a:pt x="176023" y="2061770"/>
                  <a:pt x="408806" y="2215407"/>
                  <a:pt x="664868" y="2229374"/>
                </a:cubicBezTo>
                <a:lnTo>
                  <a:pt x="664868" y="2234030"/>
                </a:lnTo>
                <a:lnTo>
                  <a:pt x="3365153" y="2234030"/>
                </a:lnTo>
                <a:cubicBezTo>
                  <a:pt x="3672427" y="2234030"/>
                  <a:pt x="3923833" y="1982624"/>
                  <a:pt x="3923833" y="1675350"/>
                </a:cubicBezTo>
                <a:cubicBezTo>
                  <a:pt x="3923833" y="1368076"/>
                  <a:pt x="3677083" y="1112015"/>
                  <a:pt x="3369809" y="1112015"/>
                </a:cubicBezTo>
                <a:close/>
              </a:path>
            </a:pathLst>
          </a:custGeom>
          <a:solidFill>
            <a:schemeClr val="bg1"/>
          </a:solidFill>
          <a:ln w="28575"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9" name="Group 118">
            <a:extLst>
              <a:ext uri="{FF2B5EF4-FFF2-40B4-BE49-F238E27FC236}">
                <a16:creationId xmlns:a16="http://schemas.microsoft.com/office/drawing/2014/main" id="{0B6DF372-D009-D84F-9DD4-EA472A2B74F7}"/>
              </a:ext>
            </a:extLst>
          </p:cNvPr>
          <p:cNvGrpSpPr/>
          <p:nvPr/>
        </p:nvGrpSpPr>
        <p:grpSpPr>
          <a:xfrm>
            <a:off x="1278640" y="1965444"/>
            <a:ext cx="2512217" cy="493858"/>
            <a:chOff x="8561608" y="2785729"/>
            <a:chExt cx="1405900" cy="265698"/>
          </a:xfrm>
        </p:grpSpPr>
        <p:pic>
          <p:nvPicPr>
            <p:cNvPr id="120" name="Picture 119" descr="A picture containing drawing&#10;&#10;Description automatically generated">
              <a:extLst>
                <a:ext uri="{FF2B5EF4-FFF2-40B4-BE49-F238E27FC236}">
                  <a16:creationId xmlns:a16="http://schemas.microsoft.com/office/drawing/2014/main" id="{A21F8764-9BF0-4841-ABC6-E308AF36C074}"/>
                </a:ext>
              </a:extLst>
            </p:cNvPr>
            <p:cNvPicPr>
              <a:picLocks noChangeAspect="1"/>
            </p:cNvPicPr>
            <p:nvPr/>
          </p:nvPicPr>
          <p:blipFill rotWithShape="1">
            <a:blip r:embed="rId13">
              <a:extLst>
                <a:ext uri="{28A0092B-C50C-407E-A947-70E740481C1C}">
                  <a14:useLocalDpi xmlns:a14="http://schemas.microsoft.com/office/drawing/2010/main" val="0"/>
                </a:ext>
              </a:extLst>
            </a:blip>
            <a:srcRect r="82446" b="108"/>
            <a:stretch/>
          </p:blipFill>
          <p:spPr>
            <a:xfrm>
              <a:off x="8561608" y="2785729"/>
              <a:ext cx="252912" cy="265698"/>
            </a:xfrm>
            <a:prstGeom prst="rect">
              <a:avLst/>
            </a:prstGeom>
          </p:spPr>
        </p:pic>
        <p:pic>
          <p:nvPicPr>
            <p:cNvPr id="121" name="Picture 120" descr="A picture containing drawing&#10;&#10;Description automatically generated">
              <a:extLst>
                <a:ext uri="{FF2B5EF4-FFF2-40B4-BE49-F238E27FC236}">
                  <a16:creationId xmlns:a16="http://schemas.microsoft.com/office/drawing/2014/main" id="{1684C1A6-64B5-0547-96F7-E6B98BD2CC2D}"/>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17553"/>
            <a:stretch/>
          </p:blipFill>
          <p:spPr>
            <a:xfrm>
              <a:off x="8814520" y="2785729"/>
              <a:ext cx="1152988" cy="258169"/>
            </a:xfrm>
            <a:prstGeom prst="rect">
              <a:avLst/>
            </a:prstGeom>
          </p:spPr>
        </p:pic>
      </p:grpSp>
      <p:grpSp>
        <p:nvGrpSpPr>
          <p:cNvPr id="39" name="Group 38">
            <a:extLst>
              <a:ext uri="{FF2B5EF4-FFF2-40B4-BE49-F238E27FC236}">
                <a16:creationId xmlns:a16="http://schemas.microsoft.com/office/drawing/2014/main" id="{D517415F-216F-43F3-9C9A-30E160CA59CD}"/>
              </a:ext>
            </a:extLst>
          </p:cNvPr>
          <p:cNvGrpSpPr/>
          <p:nvPr/>
        </p:nvGrpSpPr>
        <p:grpSpPr>
          <a:xfrm>
            <a:off x="6174615" y="5144164"/>
            <a:ext cx="3798891" cy="842261"/>
            <a:chOff x="6019198" y="5236776"/>
            <a:chExt cx="3798891" cy="842261"/>
          </a:xfrm>
        </p:grpSpPr>
        <p:sp>
          <p:nvSpPr>
            <p:cNvPr id="40" name="Rectangle 39">
              <a:extLst>
                <a:ext uri="{FF2B5EF4-FFF2-40B4-BE49-F238E27FC236}">
                  <a16:creationId xmlns:a16="http://schemas.microsoft.com/office/drawing/2014/main" id="{F1E3C5D5-538D-4662-943D-B80E477A4CF2}"/>
                </a:ext>
                <a:ext uri="{C183D7F6-B498-43B3-948B-1728B52AA6E4}">
                  <adec:decorative xmlns:adec="http://schemas.microsoft.com/office/drawing/2017/decorative" val="1"/>
                </a:ext>
              </a:extLst>
            </p:cNvPr>
            <p:cNvSpPr/>
            <p:nvPr/>
          </p:nvSpPr>
          <p:spPr bwMode="auto">
            <a:xfrm>
              <a:off x="6019198" y="5236776"/>
              <a:ext cx="3798891" cy="84226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50E6FF"/>
                </a:solidFill>
                <a:effectLst/>
                <a:uLnTx/>
                <a:uFillTx/>
                <a:latin typeface="Segoe UI"/>
                <a:ea typeface="+mj-ea"/>
                <a:cs typeface="+mj-cs"/>
              </a:endParaRPr>
            </a:p>
          </p:txBody>
        </p:sp>
        <p:grpSp>
          <p:nvGrpSpPr>
            <p:cNvPr id="41" name="Group 40">
              <a:extLst>
                <a:ext uri="{FF2B5EF4-FFF2-40B4-BE49-F238E27FC236}">
                  <a16:creationId xmlns:a16="http://schemas.microsoft.com/office/drawing/2014/main" id="{E88AFE5F-6022-423F-9BBE-4CE80A5ADAD5}"/>
                </a:ext>
              </a:extLst>
            </p:cNvPr>
            <p:cNvGrpSpPr/>
            <p:nvPr/>
          </p:nvGrpSpPr>
          <p:grpSpPr>
            <a:xfrm>
              <a:off x="6343322" y="5428291"/>
              <a:ext cx="3037433" cy="500498"/>
              <a:chOff x="6343322" y="5428291"/>
              <a:chExt cx="3037433" cy="500498"/>
            </a:xfrm>
          </p:grpSpPr>
          <p:grpSp>
            <p:nvGrpSpPr>
              <p:cNvPr id="42" name="Group 41" descr="Multi-cloud">
                <a:extLst>
                  <a:ext uri="{FF2B5EF4-FFF2-40B4-BE49-F238E27FC236}">
                    <a16:creationId xmlns:a16="http://schemas.microsoft.com/office/drawing/2014/main" id="{559D5C36-2876-46E5-BD1A-CB91AEC03386}"/>
                  </a:ext>
                </a:extLst>
              </p:cNvPr>
              <p:cNvGrpSpPr/>
              <p:nvPr/>
            </p:nvGrpSpPr>
            <p:grpSpPr>
              <a:xfrm>
                <a:off x="6343322" y="5444669"/>
                <a:ext cx="817531" cy="484120"/>
                <a:chOff x="6764620" y="5811979"/>
                <a:chExt cx="817531" cy="484120"/>
              </a:xfrm>
            </p:grpSpPr>
            <p:sp>
              <p:nvSpPr>
                <p:cNvPr id="67" name="Rectangle 66">
                  <a:extLst>
                    <a:ext uri="{FF2B5EF4-FFF2-40B4-BE49-F238E27FC236}">
                      <a16:creationId xmlns:a16="http://schemas.microsoft.com/office/drawing/2014/main" id="{60840E2A-E1EF-4A41-82F5-C88321933710}"/>
                    </a:ext>
                  </a:extLst>
                </p:cNvPr>
                <p:cNvSpPr/>
                <p:nvPr/>
              </p:nvSpPr>
              <p:spPr>
                <a:xfrm>
                  <a:off x="6764620" y="6111433"/>
                  <a:ext cx="817531"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Multi-cloud</a:t>
                  </a:r>
                </a:p>
              </p:txBody>
            </p:sp>
            <p:grpSp>
              <p:nvGrpSpPr>
                <p:cNvPr id="68" name="Group 67">
                  <a:extLst>
                    <a:ext uri="{FF2B5EF4-FFF2-40B4-BE49-F238E27FC236}">
                      <a16:creationId xmlns:a16="http://schemas.microsoft.com/office/drawing/2014/main" id="{6163C90E-95E6-49EA-BB7D-8FB3F8D32EA9}"/>
                    </a:ext>
                  </a:extLst>
                </p:cNvPr>
                <p:cNvGrpSpPr/>
                <p:nvPr/>
              </p:nvGrpSpPr>
              <p:grpSpPr>
                <a:xfrm>
                  <a:off x="6955186" y="5811979"/>
                  <a:ext cx="436399" cy="243012"/>
                  <a:chOff x="8293891" y="5276034"/>
                  <a:chExt cx="575789" cy="320633"/>
                </a:xfrm>
              </p:grpSpPr>
              <p:sp>
                <p:nvSpPr>
                  <p:cNvPr id="69" name="Cloud">
                    <a:extLst>
                      <a:ext uri="{FF2B5EF4-FFF2-40B4-BE49-F238E27FC236}">
                        <a16:creationId xmlns:a16="http://schemas.microsoft.com/office/drawing/2014/main" id="{ED80F273-52DD-46B4-AC13-E475DDB0D706}"/>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Cloud">
                    <a:extLst>
                      <a:ext uri="{FF2B5EF4-FFF2-40B4-BE49-F238E27FC236}">
                        <a16:creationId xmlns:a16="http://schemas.microsoft.com/office/drawing/2014/main" id="{E315A259-481A-47FD-BFD3-BDFAECCD9ECD}"/>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43" name="Group 42" descr="Datacenter">
                <a:extLst>
                  <a:ext uri="{FF2B5EF4-FFF2-40B4-BE49-F238E27FC236}">
                    <a16:creationId xmlns:a16="http://schemas.microsoft.com/office/drawing/2014/main" id="{461E1180-C3E0-4CEA-AA5C-02587AD15AD5}"/>
                  </a:ext>
                </a:extLst>
              </p:cNvPr>
              <p:cNvGrpSpPr/>
              <p:nvPr/>
            </p:nvGrpSpPr>
            <p:grpSpPr>
              <a:xfrm>
                <a:off x="7618326" y="5431874"/>
                <a:ext cx="765338" cy="496915"/>
                <a:chOff x="7925127" y="5808392"/>
                <a:chExt cx="765338" cy="496915"/>
              </a:xfrm>
            </p:grpSpPr>
            <p:sp>
              <p:nvSpPr>
                <p:cNvPr id="56" name="Rectangle 55">
                  <a:extLst>
                    <a:ext uri="{FF2B5EF4-FFF2-40B4-BE49-F238E27FC236}">
                      <a16:creationId xmlns:a16="http://schemas.microsoft.com/office/drawing/2014/main" id="{41B42E78-EC40-43C7-BCC5-F34AF1307CCE}"/>
                    </a:ext>
                  </a:extLst>
                </p:cNvPr>
                <p:cNvSpPr/>
                <p:nvPr/>
              </p:nvSpPr>
              <p:spPr>
                <a:xfrm>
                  <a:off x="7925127" y="6120641"/>
                  <a:ext cx="765338"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mn-cs"/>
                    </a:rPr>
                    <a:t>Datacenter</a:t>
                  </a:r>
                </a:p>
              </p:txBody>
            </p:sp>
            <p:pic>
              <p:nvPicPr>
                <p:cNvPr id="59" name="Picture 58">
                  <a:extLst>
                    <a:ext uri="{FF2B5EF4-FFF2-40B4-BE49-F238E27FC236}">
                      <a16:creationId xmlns:a16="http://schemas.microsoft.com/office/drawing/2014/main" id="{1393C9D7-CFAB-4951-8B57-4E4A46A275F4}"/>
                    </a:ext>
                  </a:extLst>
                </p:cNvPr>
                <p:cNvPicPr>
                  <a:picLocks noChangeAspect="1"/>
                </p:cNvPicPr>
                <p:nvPr/>
              </p:nvPicPr>
              <p:blipFill>
                <a:blip r:embed="rId16"/>
                <a:srcRect/>
                <a:stretch/>
              </p:blipFill>
              <p:spPr>
                <a:xfrm>
                  <a:off x="8170298" y="5808392"/>
                  <a:ext cx="274997" cy="274997"/>
                </a:xfrm>
                <a:prstGeom prst="rect">
                  <a:avLst/>
                </a:prstGeom>
              </p:spPr>
            </p:pic>
          </p:grpSp>
          <p:grpSp>
            <p:nvGrpSpPr>
              <p:cNvPr id="44" name="Group 43" descr="Edge">
                <a:extLst>
                  <a:ext uri="{FF2B5EF4-FFF2-40B4-BE49-F238E27FC236}">
                    <a16:creationId xmlns:a16="http://schemas.microsoft.com/office/drawing/2014/main" id="{D0C84226-11CB-4CE2-A75B-481869D35CAC}"/>
                  </a:ext>
                </a:extLst>
              </p:cNvPr>
              <p:cNvGrpSpPr/>
              <p:nvPr/>
            </p:nvGrpSpPr>
            <p:grpSpPr>
              <a:xfrm>
                <a:off x="9032903" y="5428291"/>
                <a:ext cx="347852" cy="500498"/>
                <a:chOff x="9264400" y="5792951"/>
                <a:chExt cx="347852" cy="500498"/>
              </a:xfrm>
            </p:grpSpPr>
            <p:sp>
              <p:nvSpPr>
                <p:cNvPr id="45" name="Rectangle 44">
                  <a:extLst>
                    <a:ext uri="{FF2B5EF4-FFF2-40B4-BE49-F238E27FC236}">
                      <a16:creationId xmlns:a16="http://schemas.microsoft.com/office/drawing/2014/main" id="{6E73EE18-4B2E-455E-91E3-F2E8E2CF51A7}"/>
                    </a:ext>
                  </a:extLst>
                </p:cNvPr>
                <p:cNvSpPr/>
                <p:nvPr/>
              </p:nvSpPr>
              <p:spPr>
                <a:xfrm>
                  <a:off x="9264400" y="6108783"/>
                  <a:ext cx="347852" cy="184666"/>
                </a:xfrm>
                <a:prstGeom prst="rect">
                  <a:avLst/>
                </a:prstGeom>
              </p:spPr>
              <p:txBody>
                <a:bodyPr wrap="none" lIns="0" tIns="0" rIns="0" bIns="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mn-cs"/>
                    </a:rPr>
                    <a:t>Edge</a:t>
                  </a:r>
                </a:p>
              </p:txBody>
            </p:sp>
            <p:grpSp>
              <p:nvGrpSpPr>
                <p:cNvPr id="46" name="Group 45" descr="factory, manufacturing">
                  <a:extLst>
                    <a:ext uri="{FF2B5EF4-FFF2-40B4-BE49-F238E27FC236}">
                      <a16:creationId xmlns:a16="http://schemas.microsoft.com/office/drawing/2014/main" id="{E96707D5-028C-4332-8EDD-58296AC1F15E}"/>
                    </a:ext>
                  </a:extLst>
                </p:cNvPr>
                <p:cNvGrpSpPr/>
                <p:nvPr/>
              </p:nvGrpSpPr>
              <p:grpSpPr>
                <a:xfrm>
                  <a:off x="9274428" y="5792951"/>
                  <a:ext cx="327797" cy="229616"/>
                  <a:chOff x="4298951" y="1169989"/>
                  <a:chExt cx="328613" cy="230188"/>
                </a:xfrm>
              </p:grpSpPr>
              <p:sp>
                <p:nvSpPr>
                  <p:cNvPr id="47" name="Rectangle 46">
                    <a:extLst>
                      <a:ext uri="{FF2B5EF4-FFF2-40B4-BE49-F238E27FC236}">
                        <a16:creationId xmlns:a16="http://schemas.microsoft.com/office/drawing/2014/main" id="{229F408E-8806-4D0D-8F76-32FB499E87C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1CBA8459-7BB0-4F78-8CC1-61124833DED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76664E7B-C785-4E34-8B62-209406D74FBF}"/>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DAE7965-190B-402E-A89F-6786823880CF}"/>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51D9B387-77C6-45F7-9E08-E6C1ABC2E7C5}"/>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06938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7816C-23DE-4D5A-8E7E-CBD11F38B9C3}"/>
              </a:ext>
            </a:extLst>
          </p:cNvPr>
          <p:cNvSpPr>
            <a:spLocks noGrp="1"/>
          </p:cNvSpPr>
          <p:nvPr>
            <p:ph type="title"/>
          </p:nvPr>
        </p:nvSpPr>
        <p:spPr>
          <a:xfrm>
            <a:off x="588263" y="457200"/>
            <a:ext cx="11018520" cy="861774"/>
          </a:xfrm>
        </p:spPr>
        <p:txBody>
          <a:bodyPr/>
          <a:lstStyle/>
          <a:p>
            <a:r>
              <a:rPr lang="en-US"/>
              <a:t>Azure Arc enabled Kubernetes</a:t>
            </a:r>
            <a:br>
              <a:rPr lang="en-US"/>
            </a:br>
            <a:r>
              <a:rPr lang="en-US" sz="2000">
                <a:solidFill>
                  <a:schemeClr val="accent1"/>
                </a:solidFill>
                <a:latin typeface="+mn-lt"/>
              </a:rPr>
              <a:t>Onboarding</a:t>
            </a:r>
          </a:p>
        </p:txBody>
      </p:sp>
      <p:sp>
        <p:nvSpPr>
          <p:cNvPr id="110" name="Rectangle 109">
            <a:extLst>
              <a:ext uri="{FF2B5EF4-FFF2-40B4-BE49-F238E27FC236}">
                <a16:creationId xmlns:a16="http://schemas.microsoft.com/office/drawing/2014/main" id="{68C63432-108A-41F0-9111-3B7A48A4B81B}"/>
              </a:ext>
            </a:extLst>
          </p:cNvPr>
          <p:cNvSpPr/>
          <p:nvPr/>
        </p:nvSpPr>
        <p:spPr bwMode="auto">
          <a:xfrm>
            <a:off x="6096693" y="1444835"/>
            <a:ext cx="757715" cy="44373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AD</a:t>
            </a:r>
          </a:p>
        </p:txBody>
      </p:sp>
      <p:pic>
        <p:nvPicPr>
          <p:cNvPr id="111" name="Graphic 110" descr="Azure AD icon">
            <a:extLst>
              <a:ext uri="{FF2B5EF4-FFF2-40B4-BE49-F238E27FC236}">
                <a16:creationId xmlns:a16="http://schemas.microsoft.com/office/drawing/2014/main" id="{DE64F564-1AC1-44DF-A39A-B842184C0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49156" y="1368670"/>
            <a:ext cx="295075" cy="295075"/>
          </a:xfrm>
          <a:prstGeom prst="rect">
            <a:avLst/>
          </a:prstGeom>
        </p:spPr>
      </p:pic>
      <p:sp>
        <p:nvSpPr>
          <p:cNvPr id="117" name="Rectangle 116">
            <a:extLst>
              <a:ext uri="{FF2B5EF4-FFF2-40B4-BE49-F238E27FC236}">
                <a16:creationId xmlns:a16="http://schemas.microsoft.com/office/drawing/2014/main" id="{103A62D3-91EA-4F52-988C-462157CC302B}"/>
              </a:ext>
            </a:extLst>
          </p:cNvPr>
          <p:cNvSpPr/>
          <p:nvPr/>
        </p:nvSpPr>
        <p:spPr bwMode="auto">
          <a:xfrm>
            <a:off x="2911289" y="3909687"/>
            <a:ext cx="5186525" cy="251167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365760" tIns="146304" rIns="0" bIns="91440"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1000">
                <a:solidFill>
                  <a:srgbClr val="FFFFFF"/>
                </a:solidFill>
                <a:latin typeface="Segoe UI Semibold"/>
                <a:cs typeface="Segoe UI" pitchFamily="34" charset="0"/>
              </a:rPr>
              <a:t>On-Premises/Cloud Provider Kubernetes Cluster</a:t>
            </a:r>
          </a:p>
        </p:txBody>
      </p:sp>
      <p:pic>
        <p:nvPicPr>
          <p:cNvPr id="118" name="Picture 117" descr="Kubernetes icon">
            <a:extLst>
              <a:ext uri="{FF2B5EF4-FFF2-40B4-BE49-F238E27FC236}">
                <a16:creationId xmlns:a16="http://schemas.microsoft.com/office/drawing/2014/main" id="{ADC6EEBB-425C-4D67-9971-D43E7DA23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5240" y="6107639"/>
            <a:ext cx="270249" cy="262142"/>
          </a:xfrm>
          <a:prstGeom prst="rect">
            <a:avLst/>
          </a:prstGeom>
        </p:spPr>
      </p:pic>
      <p:sp>
        <p:nvSpPr>
          <p:cNvPr id="119" name="Rectangle 118">
            <a:extLst>
              <a:ext uri="{FF2B5EF4-FFF2-40B4-BE49-F238E27FC236}">
                <a16:creationId xmlns:a16="http://schemas.microsoft.com/office/drawing/2014/main" id="{3F8D30BD-65A0-4503-B6C6-00CBF8EE75F6}"/>
              </a:ext>
            </a:extLst>
          </p:cNvPr>
          <p:cNvSpPr/>
          <p:nvPr/>
        </p:nvSpPr>
        <p:spPr bwMode="auto">
          <a:xfrm>
            <a:off x="3867409" y="427201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API Server</a:t>
            </a:r>
          </a:p>
        </p:txBody>
      </p:sp>
      <p:cxnSp>
        <p:nvCxnSpPr>
          <p:cNvPr id="120" name="Straight Connector 119">
            <a:extLst>
              <a:ext uri="{FF2B5EF4-FFF2-40B4-BE49-F238E27FC236}">
                <a16:creationId xmlns:a16="http://schemas.microsoft.com/office/drawing/2014/main" id="{B668A0AB-C0CC-4A1E-A149-DD951CD19D03}"/>
              </a:ext>
              <a:ext uri="{C183D7F6-B498-43B3-948B-1728B52AA6E4}">
                <adec:decorative xmlns:adec="http://schemas.microsoft.com/office/drawing/2017/decorative" val="1"/>
              </a:ext>
            </a:extLst>
          </p:cNvPr>
          <p:cNvCxnSpPr>
            <a:cxnSpLocks/>
            <a:stCxn id="121" idx="1"/>
            <a:endCxn id="119" idx="2"/>
          </p:cNvCxnSpPr>
          <p:nvPr/>
        </p:nvCxnSpPr>
        <p:spPr>
          <a:xfrm flipV="1">
            <a:off x="4214839" y="4716518"/>
            <a:ext cx="0" cy="883374"/>
          </a:xfrm>
          <a:prstGeom prst="line">
            <a:avLst/>
          </a:prstGeom>
          <a:noFill/>
          <a:ln w="19050" cap="flat" cmpd="sng" algn="ctr">
            <a:solidFill>
              <a:schemeClr val="accent1"/>
            </a:solidFill>
            <a:prstDash val="solid"/>
            <a:miter lim="800000"/>
            <a:headEnd type="arrow" w="med" len="med"/>
            <a:tailEnd type="none" w="lg" len="med"/>
          </a:ln>
          <a:effectLst/>
        </p:spPr>
      </p:cxnSp>
      <p:sp>
        <p:nvSpPr>
          <p:cNvPr id="121" name="Can 2">
            <a:extLst>
              <a:ext uri="{FF2B5EF4-FFF2-40B4-BE49-F238E27FC236}">
                <a16:creationId xmlns:a16="http://schemas.microsoft.com/office/drawing/2014/main" id="{860D34E8-F5D7-4F29-99D8-0CB815AC0BD9}"/>
              </a:ext>
            </a:extLst>
          </p:cNvPr>
          <p:cNvSpPr/>
          <p:nvPr/>
        </p:nvSpPr>
        <p:spPr>
          <a:xfrm>
            <a:off x="3974175" y="5599892"/>
            <a:ext cx="481328" cy="287750"/>
          </a:xfrm>
          <a:prstGeom prst="can">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err="1">
                <a:solidFill>
                  <a:srgbClr val="50E6FF"/>
                </a:solidFill>
                <a:latin typeface="Segoe UI Semibold"/>
                <a:cs typeface="Segoe UI" pitchFamily="34" charset="0"/>
              </a:rPr>
              <a:t>etcd</a:t>
            </a:r>
            <a:endParaRPr lang="en-US" sz="900">
              <a:solidFill>
                <a:srgbClr val="50E6FF"/>
              </a:solidFill>
              <a:latin typeface="Segoe UI Semibold"/>
              <a:cs typeface="Segoe UI" pitchFamily="34" charset="0"/>
            </a:endParaRPr>
          </a:p>
        </p:txBody>
      </p:sp>
      <p:sp>
        <p:nvSpPr>
          <p:cNvPr id="128" name="Rectangle 127">
            <a:extLst>
              <a:ext uri="{FF2B5EF4-FFF2-40B4-BE49-F238E27FC236}">
                <a16:creationId xmlns:a16="http://schemas.microsoft.com/office/drawing/2014/main" id="{E4A0D3B4-B134-47BD-B0AE-2B66324BBE84}"/>
              </a:ext>
            </a:extLst>
          </p:cNvPr>
          <p:cNvSpPr/>
          <p:nvPr/>
        </p:nvSpPr>
        <p:spPr>
          <a:xfrm>
            <a:off x="3067926" y="4937475"/>
            <a:ext cx="1168016" cy="418811"/>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Save state/ </a:t>
            </a:r>
          </a:p>
          <a:p>
            <a:pPr algn="ctr" defTabSz="914400">
              <a:defRPr/>
            </a:pPr>
            <a:r>
              <a:rPr lang="en-US" sz="700">
                <a:latin typeface="Segoe UI Symbol" panose="020B0502040204020203" pitchFamily="34" charset="0"/>
                <a:ea typeface="Segoe UI Symbol" panose="020B0502040204020203" pitchFamily="34" charset="0"/>
              </a:rPr>
              <a:t>Onboarding private key </a:t>
            </a:r>
          </a:p>
          <a:p>
            <a:pPr algn="ctr" defTabSz="914400">
              <a:defRPr/>
            </a:pPr>
            <a:r>
              <a:rPr lang="en-US" sz="700">
                <a:latin typeface="Segoe UI Symbol" panose="020B0502040204020203" pitchFamily="34" charset="0"/>
                <a:ea typeface="Segoe UI Symbol" panose="020B0502040204020203" pitchFamily="34" charset="0"/>
              </a:rPr>
              <a:t>in k8s datastore</a:t>
            </a:r>
          </a:p>
        </p:txBody>
      </p:sp>
      <p:sp>
        <p:nvSpPr>
          <p:cNvPr id="136" name="Oval 135">
            <a:extLst>
              <a:ext uri="{FF2B5EF4-FFF2-40B4-BE49-F238E27FC236}">
                <a16:creationId xmlns:a16="http://schemas.microsoft.com/office/drawing/2014/main" id="{779785C1-82BC-4C5E-B714-FF3296D26133}"/>
              </a:ext>
            </a:extLst>
          </p:cNvPr>
          <p:cNvSpPr/>
          <p:nvPr/>
        </p:nvSpPr>
        <p:spPr>
          <a:xfrm>
            <a:off x="3145366" y="4800543"/>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3b</a:t>
            </a:r>
          </a:p>
        </p:txBody>
      </p:sp>
      <p:sp>
        <p:nvSpPr>
          <p:cNvPr id="143" name="Rectangle 142">
            <a:extLst>
              <a:ext uri="{FF2B5EF4-FFF2-40B4-BE49-F238E27FC236}">
                <a16:creationId xmlns:a16="http://schemas.microsoft.com/office/drawing/2014/main" id="{E6088615-CDE4-4C90-868A-FBB3DEF2EAEF}"/>
              </a:ext>
            </a:extLst>
          </p:cNvPr>
          <p:cNvSpPr/>
          <p:nvPr/>
        </p:nvSpPr>
        <p:spPr bwMode="auto">
          <a:xfrm>
            <a:off x="7104634" y="426869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Cluster Metadata Operator</a:t>
            </a:r>
          </a:p>
        </p:txBody>
      </p:sp>
      <p:cxnSp>
        <p:nvCxnSpPr>
          <p:cNvPr id="146" name="Straight Connector 145">
            <a:extLst>
              <a:ext uri="{FF2B5EF4-FFF2-40B4-BE49-F238E27FC236}">
                <a16:creationId xmlns:a16="http://schemas.microsoft.com/office/drawing/2014/main" id="{A9E4216B-1F13-4098-A784-9507B6BF5BDC}"/>
              </a:ext>
              <a:ext uri="{C183D7F6-B498-43B3-948B-1728B52AA6E4}">
                <adec:decorative xmlns:adec="http://schemas.microsoft.com/office/drawing/2017/decorative" val="1"/>
              </a:ext>
            </a:extLst>
          </p:cNvPr>
          <p:cNvCxnSpPr>
            <a:cxnSpLocks/>
          </p:cNvCxnSpPr>
          <p:nvPr/>
        </p:nvCxnSpPr>
        <p:spPr>
          <a:xfrm flipV="1">
            <a:off x="4562268" y="4412473"/>
            <a:ext cx="2542366" cy="3319"/>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2530D06-26BB-41B5-9B59-D58384BFC946}"/>
              </a:ext>
            </a:extLst>
          </p:cNvPr>
          <p:cNvSpPr/>
          <p:nvPr/>
        </p:nvSpPr>
        <p:spPr>
          <a:xfrm>
            <a:off x="4740445" y="4194880"/>
            <a:ext cx="2233304"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cluster metadata and update custom resource</a:t>
            </a:r>
          </a:p>
        </p:txBody>
      </p:sp>
      <p:sp>
        <p:nvSpPr>
          <p:cNvPr id="159" name="Oval 158">
            <a:extLst>
              <a:ext uri="{FF2B5EF4-FFF2-40B4-BE49-F238E27FC236}">
                <a16:creationId xmlns:a16="http://schemas.microsoft.com/office/drawing/2014/main" id="{EC45CD01-1DC3-4FA0-8769-3984CFCE72F9}"/>
              </a:ext>
            </a:extLst>
          </p:cNvPr>
          <p:cNvSpPr/>
          <p:nvPr/>
        </p:nvSpPr>
        <p:spPr>
          <a:xfrm>
            <a:off x="6829182" y="3973574"/>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6a</a:t>
            </a:r>
          </a:p>
        </p:txBody>
      </p:sp>
      <p:sp>
        <p:nvSpPr>
          <p:cNvPr id="162" name="Rectangle 161">
            <a:extLst>
              <a:ext uri="{FF2B5EF4-FFF2-40B4-BE49-F238E27FC236}">
                <a16:creationId xmlns:a16="http://schemas.microsoft.com/office/drawing/2014/main" id="{BB9633B6-DC49-4CB0-A4F5-49FAFC55645D}"/>
              </a:ext>
            </a:extLst>
          </p:cNvPr>
          <p:cNvSpPr/>
          <p:nvPr/>
        </p:nvSpPr>
        <p:spPr bwMode="auto">
          <a:xfrm>
            <a:off x="7104634" y="5076319"/>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Resource Sync Operator</a:t>
            </a:r>
          </a:p>
        </p:txBody>
      </p:sp>
      <p:cxnSp>
        <p:nvCxnSpPr>
          <p:cNvPr id="164" name="Elbow Connector 60">
            <a:extLst>
              <a:ext uri="{FF2B5EF4-FFF2-40B4-BE49-F238E27FC236}">
                <a16:creationId xmlns:a16="http://schemas.microsoft.com/office/drawing/2014/main" id="{6AC2125C-1291-46F2-9AA9-C0FD5EF965B1}"/>
              </a:ext>
              <a:ext uri="{C183D7F6-B498-43B3-948B-1728B52AA6E4}">
                <adec:decorative xmlns:adec="http://schemas.microsoft.com/office/drawing/2017/decorative" val="1"/>
              </a:ext>
            </a:extLst>
          </p:cNvPr>
          <p:cNvCxnSpPr>
            <a:cxnSpLocks/>
          </p:cNvCxnSpPr>
          <p:nvPr/>
        </p:nvCxnSpPr>
        <p:spPr>
          <a:xfrm>
            <a:off x="4562268" y="4536122"/>
            <a:ext cx="2542366" cy="809532"/>
          </a:xfrm>
          <a:prstGeom prst="bentConnector3">
            <a:avLst>
              <a:gd name="adj1" fmla="val 10695"/>
            </a:avLst>
          </a:prstGeom>
          <a:noFill/>
          <a:ln w="19050" cap="flat" cmpd="sng" algn="ctr">
            <a:solidFill>
              <a:schemeClr val="accent1"/>
            </a:solidFill>
            <a:prstDash val="solid"/>
            <a:miter lim="800000"/>
            <a:headEnd type="arrow" w="med" len="med"/>
            <a:tailEnd type="none" w="lg" len="med"/>
          </a:ln>
          <a:effectLst/>
        </p:spPr>
      </p:cxnSp>
      <p:sp>
        <p:nvSpPr>
          <p:cNvPr id="166" name="Rectangle 165">
            <a:extLst>
              <a:ext uri="{FF2B5EF4-FFF2-40B4-BE49-F238E27FC236}">
                <a16:creationId xmlns:a16="http://schemas.microsoft.com/office/drawing/2014/main" id="{AA94BD9E-F8D2-4DD9-9C98-5853CC90D932}"/>
              </a:ext>
            </a:extLst>
          </p:cNvPr>
          <p:cNvSpPr/>
          <p:nvPr/>
        </p:nvSpPr>
        <p:spPr bwMode="auto">
          <a:xfrm>
            <a:off x="7101742" y="5883938"/>
            <a:ext cx="694858"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Cluster Identity Operator</a:t>
            </a:r>
          </a:p>
        </p:txBody>
      </p:sp>
      <p:cxnSp>
        <p:nvCxnSpPr>
          <p:cNvPr id="171" name="Elbow Connector 67">
            <a:extLst>
              <a:ext uri="{FF2B5EF4-FFF2-40B4-BE49-F238E27FC236}">
                <a16:creationId xmlns:a16="http://schemas.microsoft.com/office/drawing/2014/main" id="{D72FE124-D2CA-4AF2-8AA8-D639C55ECB76}"/>
              </a:ext>
              <a:ext uri="{C183D7F6-B498-43B3-948B-1728B52AA6E4}">
                <adec:decorative xmlns:adec="http://schemas.microsoft.com/office/drawing/2017/decorative" val="1"/>
              </a:ext>
            </a:extLst>
          </p:cNvPr>
          <p:cNvCxnSpPr>
            <a:cxnSpLocks/>
          </p:cNvCxnSpPr>
          <p:nvPr/>
        </p:nvCxnSpPr>
        <p:spPr>
          <a:xfrm>
            <a:off x="4562268" y="4672148"/>
            <a:ext cx="2539474" cy="1428808"/>
          </a:xfrm>
          <a:prstGeom prst="bentConnector3">
            <a:avLst>
              <a:gd name="adj1" fmla="val 6530"/>
            </a:avLst>
          </a:prstGeom>
          <a:noFill/>
          <a:ln w="19050" cap="flat" cmpd="sng" algn="ctr">
            <a:solidFill>
              <a:schemeClr val="accent1"/>
            </a:solidFill>
            <a:prstDash val="solid"/>
            <a:miter lim="800000"/>
            <a:headEnd type="arrow" w="med" len="med"/>
            <a:tailEnd type="none" w="lg" len="med"/>
          </a:ln>
          <a:effectLst/>
        </p:spPr>
      </p:cxnSp>
      <p:sp>
        <p:nvSpPr>
          <p:cNvPr id="172" name="Rectangle 171">
            <a:extLst>
              <a:ext uri="{FF2B5EF4-FFF2-40B4-BE49-F238E27FC236}">
                <a16:creationId xmlns:a16="http://schemas.microsoft.com/office/drawing/2014/main" id="{572C8A29-B9DC-430F-BCD2-ED17198942D4}"/>
              </a:ext>
            </a:extLst>
          </p:cNvPr>
          <p:cNvSpPr/>
          <p:nvPr/>
        </p:nvSpPr>
        <p:spPr>
          <a:xfrm>
            <a:off x="5189561" y="5883938"/>
            <a:ext cx="1519968"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Save the Azure Identity Certificate</a:t>
            </a:r>
          </a:p>
        </p:txBody>
      </p:sp>
      <p:sp>
        <p:nvSpPr>
          <p:cNvPr id="174" name="Oval 173">
            <a:extLst>
              <a:ext uri="{FF2B5EF4-FFF2-40B4-BE49-F238E27FC236}">
                <a16:creationId xmlns:a16="http://schemas.microsoft.com/office/drawing/2014/main" id="{FF19D27E-85A2-4AA7-8F2E-AC4CBB01B526}"/>
              </a:ext>
            </a:extLst>
          </p:cNvPr>
          <p:cNvSpPr/>
          <p:nvPr/>
        </p:nvSpPr>
        <p:spPr>
          <a:xfrm>
            <a:off x="6829182" y="5761950"/>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5c</a:t>
            </a:r>
          </a:p>
        </p:txBody>
      </p:sp>
      <p:sp>
        <p:nvSpPr>
          <p:cNvPr id="176" name="Rectangle 175">
            <a:extLst>
              <a:ext uri="{FF2B5EF4-FFF2-40B4-BE49-F238E27FC236}">
                <a16:creationId xmlns:a16="http://schemas.microsoft.com/office/drawing/2014/main" id="{C3271AC9-C831-4F70-9719-6A3A174BD111}"/>
              </a:ext>
            </a:extLst>
          </p:cNvPr>
          <p:cNvSpPr/>
          <p:nvPr/>
        </p:nvSpPr>
        <p:spPr>
          <a:xfrm>
            <a:off x="6482125" y="3492725"/>
            <a:ext cx="3451115"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Push cluster metadata</a:t>
            </a:r>
          </a:p>
          <a:p>
            <a:pPr algn="ctr" defTabSz="914400">
              <a:defRPr/>
            </a:pPr>
            <a:r>
              <a:rPr lang="en-US" sz="700">
                <a:latin typeface="Segoe UI Symbol" panose="020B0502040204020203" pitchFamily="34" charset="0"/>
                <a:ea typeface="Segoe UI Symbol" panose="020B0502040204020203" pitchFamily="34" charset="0"/>
              </a:rPr>
              <a:t>(uses Managed Identity to authenticate </a:t>
            </a:r>
            <a:r>
              <a:rPr lang="en-US" sz="700" i="1" err="1">
                <a:latin typeface="Segoe UI Symbol" panose="020B0502040204020203" pitchFamily="34" charset="0"/>
                <a:ea typeface="Segoe UI Symbol" panose="020B0502040204020203" pitchFamily="34" charset="0"/>
              </a:rPr>
              <a:t>eastus.dp.kubernetesconfiguration.com</a:t>
            </a:r>
            <a:r>
              <a:rPr lang="en-US" sz="700">
                <a:latin typeface="Segoe UI Symbol" panose="020B0502040204020203" pitchFamily="34" charset="0"/>
                <a:ea typeface="Segoe UI Symbol" panose="020B0502040204020203" pitchFamily="34" charset="0"/>
              </a:rPr>
              <a:t>)</a:t>
            </a:r>
          </a:p>
        </p:txBody>
      </p:sp>
      <p:sp>
        <p:nvSpPr>
          <p:cNvPr id="178" name="Oval 177">
            <a:extLst>
              <a:ext uri="{FF2B5EF4-FFF2-40B4-BE49-F238E27FC236}">
                <a16:creationId xmlns:a16="http://schemas.microsoft.com/office/drawing/2014/main" id="{26431B66-5C53-48FA-BBB6-4D757D7E9030}"/>
              </a:ext>
            </a:extLst>
          </p:cNvPr>
          <p:cNvSpPr/>
          <p:nvPr/>
        </p:nvSpPr>
        <p:spPr>
          <a:xfrm>
            <a:off x="6829182" y="4864870"/>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6b</a:t>
            </a:r>
          </a:p>
        </p:txBody>
      </p:sp>
      <p:sp>
        <p:nvSpPr>
          <p:cNvPr id="184" name="Rectangle 183">
            <a:extLst>
              <a:ext uri="{FF2B5EF4-FFF2-40B4-BE49-F238E27FC236}">
                <a16:creationId xmlns:a16="http://schemas.microsoft.com/office/drawing/2014/main" id="{D35507F2-8D5F-4A2A-9246-70207A0E3A82}"/>
              </a:ext>
            </a:extLst>
          </p:cNvPr>
          <p:cNvSpPr/>
          <p:nvPr/>
        </p:nvSpPr>
        <p:spPr bwMode="auto">
          <a:xfrm>
            <a:off x="9210402" y="2838952"/>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Arc enabled Kubernetes Data Plane Service</a:t>
            </a:r>
          </a:p>
        </p:txBody>
      </p:sp>
      <p:cxnSp>
        <p:nvCxnSpPr>
          <p:cNvPr id="185" name="Elbow Connector 92">
            <a:extLst>
              <a:ext uri="{FF2B5EF4-FFF2-40B4-BE49-F238E27FC236}">
                <a16:creationId xmlns:a16="http://schemas.microsoft.com/office/drawing/2014/main" id="{693DBBE0-5AF2-427B-9FB8-D0A53A5B59F1}"/>
              </a:ext>
              <a:ext uri="{C183D7F6-B498-43B3-948B-1728B52AA6E4}">
                <adec:decorative xmlns:adec="http://schemas.microsoft.com/office/drawing/2017/decorative" val="1"/>
              </a:ext>
            </a:extLst>
          </p:cNvPr>
          <p:cNvCxnSpPr>
            <a:cxnSpLocks/>
            <a:stCxn id="184" idx="2"/>
            <a:endCxn id="162" idx="3"/>
          </p:cNvCxnSpPr>
          <p:nvPr/>
        </p:nvCxnSpPr>
        <p:spPr>
          <a:xfrm rot="5400000">
            <a:off x="7918551" y="3164394"/>
            <a:ext cx="2015117" cy="2253232"/>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86" name="Rectangle 185">
            <a:extLst>
              <a:ext uri="{FF2B5EF4-FFF2-40B4-BE49-F238E27FC236}">
                <a16:creationId xmlns:a16="http://schemas.microsoft.com/office/drawing/2014/main" id="{F41557B2-B024-4FFC-8DFC-DC323070BB73}"/>
              </a:ext>
            </a:extLst>
          </p:cNvPr>
          <p:cNvSpPr/>
          <p:nvPr/>
        </p:nvSpPr>
        <p:spPr bwMode="auto">
          <a:xfrm>
            <a:off x="9210401" y="2137460"/>
            <a:ext cx="1684644"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Hybrid Identity Service</a:t>
            </a:r>
          </a:p>
        </p:txBody>
      </p:sp>
      <p:cxnSp>
        <p:nvCxnSpPr>
          <p:cNvPr id="187" name="Elbow Connector 94">
            <a:extLst>
              <a:ext uri="{FF2B5EF4-FFF2-40B4-BE49-F238E27FC236}">
                <a16:creationId xmlns:a16="http://schemas.microsoft.com/office/drawing/2014/main" id="{B95C50E8-3F7C-4C27-BAA0-E5077FB875E1}"/>
              </a:ext>
              <a:ext uri="{C183D7F6-B498-43B3-948B-1728B52AA6E4}">
                <adec:decorative xmlns:adec="http://schemas.microsoft.com/office/drawing/2017/decorative" val="1"/>
              </a:ext>
            </a:extLst>
          </p:cNvPr>
          <p:cNvCxnSpPr>
            <a:cxnSpLocks/>
            <a:stCxn id="186" idx="3"/>
            <a:endCxn id="166" idx="3"/>
          </p:cNvCxnSpPr>
          <p:nvPr/>
        </p:nvCxnSpPr>
        <p:spPr>
          <a:xfrm flipH="1">
            <a:off x="7796600" y="2359710"/>
            <a:ext cx="3098445" cy="3746478"/>
          </a:xfrm>
          <a:prstGeom prst="bentConnector3">
            <a:avLst>
              <a:gd name="adj1" fmla="val -5952"/>
            </a:avLst>
          </a:prstGeom>
          <a:noFill/>
          <a:ln w="19050" cap="flat" cmpd="sng" algn="ctr">
            <a:solidFill>
              <a:schemeClr val="accent1"/>
            </a:solidFill>
            <a:prstDash val="solid"/>
            <a:miter lim="800000"/>
            <a:headEnd type="arrow" w="med" len="med"/>
            <a:tailEnd type="none" w="lg" len="med"/>
          </a:ln>
          <a:effectLst/>
        </p:spPr>
      </p:cxnSp>
      <p:sp>
        <p:nvSpPr>
          <p:cNvPr id="188" name="Rectangle 187">
            <a:extLst>
              <a:ext uri="{FF2B5EF4-FFF2-40B4-BE49-F238E27FC236}">
                <a16:creationId xmlns:a16="http://schemas.microsoft.com/office/drawing/2014/main" id="{8D6E1238-9C15-4579-8379-D38899F54616}"/>
              </a:ext>
            </a:extLst>
          </p:cNvPr>
          <p:cNvSpPr/>
          <p:nvPr/>
        </p:nvSpPr>
        <p:spPr>
          <a:xfrm>
            <a:off x="5272467" y="4993132"/>
            <a:ext cx="1354154"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Watch for updates in cluster </a:t>
            </a:r>
          </a:p>
          <a:p>
            <a:pPr algn="ctr" defTabSz="914400">
              <a:defRPr/>
            </a:pPr>
            <a:r>
              <a:rPr lang="en-US" sz="700">
                <a:latin typeface="Segoe UI Symbol" panose="020B0502040204020203" pitchFamily="34" charset="0"/>
                <a:ea typeface="Segoe UI Symbol" panose="020B0502040204020203" pitchFamily="34" charset="0"/>
              </a:rPr>
              <a:t>metadata custom resource</a:t>
            </a:r>
          </a:p>
        </p:txBody>
      </p:sp>
      <p:sp>
        <p:nvSpPr>
          <p:cNvPr id="191" name="Oval 190">
            <a:extLst>
              <a:ext uri="{FF2B5EF4-FFF2-40B4-BE49-F238E27FC236}">
                <a16:creationId xmlns:a16="http://schemas.microsoft.com/office/drawing/2014/main" id="{FB3E9E44-6D95-4CB2-A1A3-764BD94D4E79}"/>
              </a:ext>
            </a:extLst>
          </p:cNvPr>
          <p:cNvSpPr/>
          <p:nvPr/>
        </p:nvSpPr>
        <p:spPr>
          <a:xfrm>
            <a:off x="9279555" y="3378176"/>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6c</a:t>
            </a:r>
          </a:p>
        </p:txBody>
      </p:sp>
      <p:sp>
        <p:nvSpPr>
          <p:cNvPr id="193" name="Rectangle 192">
            <a:extLst>
              <a:ext uri="{FF2B5EF4-FFF2-40B4-BE49-F238E27FC236}">
                <a16:creationId xmlns:a16="http://schemas.microsoft.com/office/drawing/2014/main" id="{C6D88E23-57B4-4ADF-B849-918452DD4E84}"/>
              </a:ext>
            </a:extLst>
          </p:cNvPr>
          <p:cNvSpPr/>
          <p:nvPr/>
        </p:nvSpPr>
        <p:spPr>
          <a:xfrm>
            <a:off x="8198872" y="5778170"/>
            <a:ext cx="2782181" cy="307127"/>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a:t>
            </a:r>
            <a:r>
              <a:rPr lang="en-US" sz="700" err="1">
                <a:latin typeface="Segoe UI Symbol" panose="020B0502040204020203" pitchFamily="34" charset="0"/>
                <a:ea typeface="Segoe UI Symbol" panose="020B0502040204020203" pitchFamily="34" charset="0"/>
              </a:rPr>
              <a:t>connectedCluster</a:t>
            </a:r>
            <a:r>
              <a:rPr lang="en-US" sz="700">
                <a:latin typeface="Segoe UI Symbol" panose="020B0502040204020203" pitchFamily="34" charset="0"/>
                <a:ea typeface="Segoe UI Symbol" panose="020B0502040204020203" pitchFamily="34" charset="0"/>
              </a:rPr>
              <a:t> Managed Identity certificate</a:t>
            </a:r>
          </a:p>
          <a:p>
            <a:pPr algn="ctr" defTabSz="914400">
              <a:defRPr/>
            </a:pPr>
            <a:r>
              <a:rPr lang="en-US" sz="700">
                <a:latin typeface="Segoe UI Symbol" panose="020B0502040204020203" pitchFamily="34" charset="0"/>
                <a:ea typeface="Segoe UI Symbol" panose="020B0502040204020203" pitchFamily="34" charset="0"/>
              </a:rPr>
              <a:t>(uses onboarding private key to authenticate </a:t>
            </a:r>
            <a:r>
              <a:rPr lang="en-US" sz="700" i="1" err="1">
                <a:latin typeface="Segoe UI Symbol" panose="020B0502040204020203" pitchFamily="34" charset="0"/>
                <a:ea typeface="Segoe UI Symbol" panose="020B0502040204020203" pitchFamily="34" charset="0"/>
              </a:rPr>
              <a:t>eus.his.azure.com</a:t>
            </a:r>
            <a:r>
              <a:rPr lang="en-US" sz="700">
                <a:latin typeface="Segoe UI Symbol" panose="020B0502040204020203" pitchFamily="34" charset="0"/>
                <a:ea typeface="Segoe UI Symbol" panose="020B0502040204020203" pitchFamily="34" charset="0"/>
              </a:rPr>
              <a:t>)</a:t>
            </a:r>
          </a:p>
        </p:txBody>
      </p:sp>
      <p:sp>
        <p:nvSpPr>
          <p:cNvPr id="197" name="Oval 196">
            <a:extLst>
              <a:ext uri="{FF2B5EF4-FFF2-40B4-BE49-F238E27FC236}">
                <a16:creationId xmlns:a16="http://schemas.microsoft.com/office/drawing/2014/main" id="{7F2C6B13-7D20-48E0-8189-EC903F38983B}"/>
              </a:ext>
            </a:extLst>
          </p:cNvPr>
          <p:cNvSpPr/>
          <p:nvPr/>
        </p:nvSpPr>
        <p:spPr>
          <a:xfrm>
            <a:off x="10709875" y="5540644"/>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5a</a:t>
            </a:r>
          </a:p>
        </p:txBody>
      </p:sp>
      <p:sp>
        <p:nvSpPr>
          <p:cNvPr id="201" name="Rectangle 200">
            <a:extLst>
              <a:ext uri="{FF2B5EF4-FFF2-40B4-BE49-F238E27FC236}">
                <a16:creationId xmlns:a16="http://schemas.microsoft.com/office/drawing/2014/main" id="{81E51BF1-306C-47A3-BDAC-6D4E027ACAD3}"/>
              </a:ext>
            </a:extLst>
          </p:cNvPr>
          <p:cNvSpPr/>
          <p:nvPr/>
        </p:nvSpPr>
        <p:spPr bwMode="auto">
          <a:xfrm>
            <a:off x="6315531" y="2838952"/>
            <a:ext cx="1371667"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Microsoft.Kubernetes</a:t>
            </a:r>
          </a:p>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Resource Provider (RP)</a:t>
            </a:r>
          </a:p>
        </p:txBody>
      </p:sp>
      <p:cxnSp>
        <p:nvCxnSpPr>
          <p:cNvPr id="202" name="Straight Connector 201">
            <a:extLst>
              <a:ext uri="{FF2B5EF4-FFF2-40B4-BE49-F238E27FC236}">
                <a16:creationId xmlns:a16="http://schemas.microsoft.com/office/drawing/2014/main" id="{17AF2DBC-81E3-49E4-814D-3C4E5C4B2CDD}"/>
              </a:ext>
              <a:ext uri="{C183D7F6-B498-43B3-948B-1728B52AA6E4}">
                <adec:decorative xmlns:adec="http://schemas.microsoft.com/office/drawing/2017/decorative" val="1"/>
              </a:ext>
            </a:extLst>
          </p:cNvPr>
          <p:cNvCxnSpPr>
            <a:cxnSpLocks/>
            <a:stCxn id="201" idx="3"/>
            <a:endCxn id="184" idx="1"/>
          </p:cNvCxnSpPr>
          <p:nvPr/>
        </p:nvCxnSpPr>
        <p:spPr>
          <a:xfrm>
            <a:off x="7687198" y="3061202"/>
            <a:ext cx="1523203"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11" name="Rectangle 210">
            <a:extLst>
              <a:ext uri="{FF2B5EF4-FFF2-40B4-BE49-F238E27FC236}">
                <a16:creationId xmlns:a16="http://schemas.microsoft.com/office/drawing/2014/main" id="{35A09630-36FA-4505-A590-DDEC27B0E841}"/>
              </a:ext>
            </a:extLst>
          </p:cNvPr>
          <p:cNvSpPr/>
          <p:nvPr/>
        </p:nvSpPr>
        <p:spPr>
          <a:xfrm>
            <a:off x="7925488" y="2867691"/>
            <a:ext cx="1154483"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Update cluster metadata</a:t>
            </a:r>
          </a:p>
        </p:txBody>
      </p:sp>
      <p:sp>
        <p:nvSpPr>
          <p:cNvPr id="217" name="Oval 216">
            <a:extLst>
              <a:ext uri="{FF2B5EF4-FFF2-40B4-BE49-F238E27FC236}">
                <a16:creationId xmlns:a16="http://schemas.microsoft.com/office/drawing/2014/main" id="{447A1AC4-B546-4593-B18A-CDC67906C3AA}"/>
              </a:ext>
            </a:extLst>
          </p:cNvPr>
          <p:cNvSpPr/>
          <p:nvPr/>
        </p:nvSpPr>
        <p:spPr>
          <a:xfrm>
            <a:off x="8972239" y="2641258"/>
            <a:ext cx="221306" cy="221306"/>
          </a:xfrm>
          <a:prstGeom prst="ellipse">
            <a:avLst/>
          </a:prstGeom>
          <a:solidFill>
            <a:srgbClr val="107C10"/>
          </a:solidFill>
          <a:ln w="12700" cap="flat" cmpd="sng" algn="ctr">
            <a:noFill/>
            <a:prstDash val="solid"/>
            <a:miter lim="800000"/>
          </a:ln>
          <a:effectLst/>
        </p:spPr>
        <p:txBody>
          <a:bodyPr wrap="none" rtlCol="0" anchor="ctr"/>
          <a:lstStyle/>
          <a:p>
            <a:pPr algn="ctr" defTabSz="914400"/>
            <a:r>
              <a:rPr lang="en-US" sz="800" kern="0">
                <a:latin typeface="+mj-lt"/>
              </a:rPr>
              <a:t>6d</a:t>
            </a:r>
          </a:p>
        </p:txBody>
      </p:sp>
      <p:cxnSp>
        <p:nvCxnSpPr>
          <p:cNvPr id="220" name="Elbow Connector 115">
            <a:extLst>
              <a:ext uri="{FF2B5EF4-FFF2-40B4-BE49-F238E27FC236}">
                <a16:creationId xmlns:a16="http://schemas.microsoft.com/office/drawing/2014/main" id="{CC70540B-6C05-4377-BA8C-E4ED29563D05}"/>
              </a:ext>
              <a:ext uri="{C183D7F6-B498-43B3-948B-1728B52AA6E4}">
                <adec:decorative xmlns:adec="http://schemas.microsoft.com/office/drawing/2017/decorative" val="1"/>
              </a:ext>
            </a:extLst>
          </p:cNvPr>
          <p:cNvCxnSpPr>
            <a:cxnSpLocks/>
            <a:endCxn id="201" idx="0"/>
          </p:cNvCxnSpPr>
          <p:nvPr/>
        </p:nvCxnSpPr>
        <p:spPr>
          <a:xfrm rot="10800000" flipV="1">
            <a:off x="7001365" y="2502458"/>
            <a:ext cx="2192180" cy="33649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21" name="Rectangle 220">
            <a:extLst>
              <a:ext uri="{FF2B5EF4-FFF2-40B4-BE49-F238E27FC236}">
                <a16:creationId xmlns:a16="http://schemas.microsoft.com/office/drawing/2014/main" id="{CEAB2595-434D-4937-9161-25F256D65DE2}"/>
              </a:ext>
            </a:extLst>
          </p:cNvPr>
          <p:cNvSpPr/>
          <p:nvPr/>
        </p:nvSpPr>
        <p:spPr>
          <a:xfrm>
            <a:off x="7291853" y="2502135"/>
            <a:ext cx="1103187"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Send identity metadata</a:t>
            </a:r>
          </a:p>
        </p:txBody>
      </p:sp>
      <p:sp>
        <p:nvSpPr>
          <p:cNvPr id="223" name="Oval 222">
            <a:extLst>
              <a:ext uri="{FF2B5EF4-FFF2-40B4-BE49-F238E27FC236}">
                <a16:creationId xmlns:a16="http://schemas.microsoft.com/office/drawing/2014/main" id="{C176DE61-DAD2-4D80-ADAA-963D6CB10457}"/>
              </a:ext>
            </a:extLst>
          </p:cNvPr>
          <p:cNvSpPr/>
          <p:nvPr/>
        </p:nvSpPr>
        <p:spPr>
          <a:xfrm>
            <a:off x="7033096" y="2530851"/>
            <a:ext cx="221306" cy="221306"/>
          </a:xfrm>
          <a:prstGeom prst="ellipse">
            <a:avLst/>
          </a:prstGeom>
          <a:solidFill>
            <a:schemeClr val="accent6"/>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4</a:t>
            </a:r>
          </a:p>
        </p:txBody>
      </p:sp>
      <p:sp>
        <p:nvSpPr>
          <p:cNvPr id="225" name="Rectangle 224">
            <a:extLst>
              <a:ext uri="{FF2B5EF4-FFF2-40B4-BE49-F238E27FC236}">
                <a16:creationId xmlns:a16="http://schemas.microsoft.com/office/drawing/2014/main" id="{ACF4E2C5-61A0-42BA-B922-369AC1CD97FF}"/>
              </a:ext>
            </a:extLst>
          </p:cNvPr>
          <p:cNvSpPr/>
          <p:nvPr/>
        </p:nvSpPr>
        <p:spPr bwMode="auto">
          <a:xfrm>
            <a:off x="6096693" y="2141832"/>
            <a:ext cx="768380"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Managed Identity Service</a:t>
            </a:r>
          </a:p>
        </p:txBody>
      </p:sp>
      <p:cxnSp>
        <p:nvCxnSpPr>
          <p:cNvPr id="226" name="Straight Connector 225">
            <a:extLst>
              <a:ext uri="{FF2B5EF4-FFF2-40B4-BE49-F238E27FC236}">
                <a16:creationId xmlns:a16="http://schemas.microsoft.com/office/drawing/2014/main" id="{D7F116A9-B941-4594-AE29-81D251E7A3B7}"/>
              </a:ext>
              <a:ext uri="{C183D7F6-B498-43B3-948B-1728B52AA6E4}">
                <adec:decorative xmlns:adec="http://schemas.microsoft.com/office/drawing/2017/decorative" val="1"/>
              </a:ext>
            </a:extLst>
          </p:cNvPr>
          <p:cNvCxnSpPr>
            <a:cxnSpLocks/>
            <a:stCxn id="225" idx="3"/>
            <a:endCxn id="186" idx="1"/>
          </p:cNvCxnSpPr>
          <p:nvPr/>
        </p:nvCxnSpPr>
        <p:spPr>
          <a:xfrm flipV="1">
            <a:off x="6865073" y="2359710"/>
            <a:ext cx="2345328" cy="4373"/>
          </a:xfrm>
          <a:prstGeom prst="line">
            <a:avLst/>
          </a:prstGeom>
          <a:noFill/>
          <a:ln w="19050" cap="flat" cmpd="sng" algn="ctr">
            <a:solidFill>
              <a:schemeClr val="accent1"/>
            </a:solidFill>
            <a:prstDash val="solid"/>
            <a:miter lim="800000"/>
            <a:headEnd type="arrow" w="med" len="med"/>
            <a:tailEnd type="none" w="lg" len="med"/>
          </a:ln>
          <a:effectLst/>
        </p:spPr>
      </p:cxnSp>
      <p:sp>
        <p:nvSpPr>
          <p:cNvPr id="227" name="Rectangle 226">
            <a:extLst>
              <a:ext uri="{FF2B5EF4-FFF2-40B4-BE49-F238E27FC236}">
                <a16:creationId xmlns:a16="http://schemas.microsoft.com/office/drawing/2014/main" id="{FD1B4B85-B8EA-4C38-A24B-A633841CEE8B}"/>
              </a:ext>
            </a:extLst>
          </p:cNvPr>
          <p:cNvSpPr/>
          <p:nvPr/>
        </p:nvSpPr>
        <p:spPr>
          <a:xfrm>
            <a:off x="7200733" y="2168549"/>
            <a:ext cx="1284326"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Fetch the identity certificate</a:t>
            </a:r>
          </a:p>
        </p:txBody>
      </p:sp>
      <p:sp>
        <p:nvSpPr>
          <p:cNvPr id="229" name="Oval 228">
            <a:extLst>
              <a:ext uri="{FF2B5EF4-FFF2-40B4-BE49-F238E27FC236}">
                <a16:creationId xmlns:a16="http://schemas.microsoft.com/office/drawing/2014/main" id="{6A1E8A8B-8BFF-4CBC-9488-3FF18D59736D}"/>
              </a:ext>
            </a:extLst>
          </p:cNvPr>
          <p:cNvSpPr/>
          <p:nvPr/>
        </p:nvSpPr>
        <p:spPr>
          <a:xfrm>
            <a:off x="8503093" y="2030372"/>
            <a:ext cx="221306" cy="221306"/>
          </a:xfrm>
          <a:prstGeom prst="ellipse">
            <a:avLst/>
          </a:prstGeom>
          <a:solidFill>
            <a:srgbClr val="8661C5"/>
          </a:solidFill>
          <a:ln w="12700" cap="flat" cmpd="sng" algn="ctr">
            <a:noFill/>
            <a:prstDash val="solid"/>
            <a:miter lim="800000"/>
          </a:ln>
          <a:effectLst/>
        </p:spPr>
        <p:txBody>
          <a:bodyPr wrap="none" rtlCol="0" anchor="ctr"/>
          <a:lstStyle/>
          <a:p>
            <a:pPr algn="ctr" defTabSz="914400"/>
            <a:r>
              <a:rPr lang="en-US" sz="800" kern="0">
                <a:latin typeface="+mj-lt"/>
              </a:rPr>
              <a:t>5b</a:t>
            </a:r>
          </a:p>
        </p:txBody>
      </p:sp>
      <p:sp>
        <p:nvSpPr>
          <p:cNvPr id="231" name="Rectangle 230">
            <a:extLst>
              <a:ext uri="{FF2B5EF4-FFF2-40B4-BE49-F238E27FC236}">
                <a16:creationId xmlns:a16="http://schemas.microsoft.com/office/drawing/2014/main" id="{E9DA2777-0E00-4B32-BC36-37EC4F3FBBBF}"/>
              </a:ext>
            </a:extLst>
          </p:cNvPr>
          <p:cNvSpPr/>
          <p:nvPr/>
        </p:nvSpPr>
        <p:spPr>
          <a:xfrm>
            <a:off x="4965604" y="1929708"/>
            <a:ext cx="1404551"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Create Service Principal in AAD</a:t>
            </a:r>
          </a:p>
        </p:txBody>
      </p:sp>
      <p:cxnSp>
        <p:nvCxnSpPr>
          <p:cNvPr id="232" name="Straight Connector 231">
            <a:extLst>
              <a:ext uri="{FF2B5EF4-FFF2-40B4-BE49-F238E27FC236}">
                <a16:creationId xmlns:a16="http://schemas.microsoft.com/office/drawing/2014/main" id="{346DC061-8214-454C-9DD0-14E91CA2C59D}"/>
              </a:ext>
              <a:ext uri="{C183D7F6-B498-43B3-948B-1728B52AA6E4}">
                <adec:decorative xmlns:adec="http://schemas.microsoft.com/office/drawing/2017/decorative" val="1"/>
              </a:ext>
            </a:extLst>
          </p:cNvPr>
          <p:cNvCxnSpPr>
            <a:cxnSpLocks/>
            <a:stCxn id="110" idx="2"/>
            <a:endCxn id="225" idx="0"/>
          </p:cNvCxnSpPr>
          <p:nvPr/>
        </p:nvCxnSpPr>
        <p:spPr>
          <a:xfrm>
            <a:off x="6475550" y="1888573"/>
            <a:ext cx="5333" cy="253260"/>
          </a:xfrm>
          <a:prstGeom prst="line">
            <a:avLst/>
          </a:prstGeom>
          <a:noFill/>
          <a:ln w="19050" cap="flat" cmpd="sng" algn="ctr">
            <a:solidFill>
              <a:schemeClr val="accent1"/>
            </a:solidFill>
            <a:prstDash val="solid"/>
            <a:miter lim="800000"/>
            <a:headEnd type="arrow" w="med" len="med"/>
            <a:tailEnd type="none" w="lg" len="med"/>
          </a:ln>
          <a:effectLst/>
        </p:spPr>
      </p:cxnSp>
      <p:sp>
        <p:nvSpPr>
          <p:cNvPr id="234" name="Oval 233">
            <a:extLst>
              <a:ext uri="{FF2B5EF4-FFF2-40B4-BE49-F238E27FC236}">
                <a16:creationId xmlns:a16="http://schemas.microsoft.com/office/drawing/2014/main" id="{8018C489-9FA7-4731-845C-27F27A7EEB6A}"/>
              </a:ext>
            </a:extLst>
          </p:cNvPr>
          <p:cNvSpPr/>
          <p:nvPr/>
        </p:nvSpPr>
        <p:spPr>
          <a:xfrm>
            <a:off x="5826270" y="1720269"/>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3f</a:t>
            </a:r>
          </a:p>
        </p:txBody>
      </p:sp>
      <p:sp>
        <p:nvSpPr>
          <p:cNvPr id="236" name="Rectangle 235">
            <a:extLst>
              <a:ext uri="{FF2B5EF4-FFF2-40B4-BE49-F238E27FC236}">
                <a16:creationId xmlns:a16="http://schemas.microsoft.com/office/drawing/2014/main" id="{2EABA7FA-BA62-459F-928C-BDF0F4FF2930}"/>
              </a:ext>
            </a:extLst>
          </p:cNvPr>
          <p:cNvSpPr/>
          <p:nvPr/>
        </p:nvSpPr>
        <p:spPr bwMode="auto">
          <a:xfrm>
            <a:off x="3867409" y="24921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Resource Manager </a:t>
            </a:r>
          </a:p>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(ARM)</a:t>
            </a:r>
          </a:p>
        </p:txBody>
      </p:sp>
      <p:cxnSp>
        <p:nvCxnSpPr>
          <p:cNvPr id="237" name="Elbow Connector 141">
            <a:extLst>
              <a:ext uri="{FF2B5EF4-FFF2-40B4-BE49-F238E27FC236}">
                <a16:creationId xmlns:a16="http://schemas.microsoft.com/office/drawing/2014/main" id="{B0F23D75-756A-4CFB-98F1-55ADCFBE3F7E}"/>
              </a:ext>
              <a:ext uri="{C183D7F6-B498-43B3-948B-1728B52AA6E4}">
                <adec:decorative xmlns:adec="http://schemas.microsoft.com/office/drawing/2017/decorative" val="1"/>
              </a:ext>
            </a:extLst>
          </p:cNvPr>
          <p:cNvCxnSpPr>
            <a:cxnSpLocks/>
            <a:stCxn id="225" idx="1"/>
            <a:endCxn id="236" idx="0"/>
          </p:cNvCxnSpPr>
          <p:nvPr/>
        </p:nvCxnSpPr>
        <p:spPr>
          <a:xfrm rot="10800000" flipV="1">
            <a:off x="4510707" y="2364082"/>
            <a:ext cx="1585987" cy="128030"/>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238" name="Elbow Connector 144">
            <a:extLst>
              <a:ext uri="{FF2B5EF4-FFF2-40B4-BE49-F238E27FC236}">
                <a16:creationId xmlns:a16="http://schemas.microsoft.com/office/drawing/2014/main" id="{F22D7369-8682-49FF-BCA8-D5FCA4B4C72E}"/>
              </a:ext>
              <a:ext uri="{C183D7F6-B498-43B3-948B-1728B52AA6E4}">
                <adec:decorative xmlns:adec="http://schemas.microsoft.com/office/drawing/2017/decorative" val="1"/>
              </a:ext>
            </a:extLst>
          </p:cNvPr>
          <p:cNvCxnSpPr>
            <a:cxnSpLocks/>
            <a:stCxn id="201" idx="1"/>
            <a:endCxn id="236" idx="2"/>
          </p:cNvCxnSpPr>
          <p:nvPr/>
        </p:nvCxnSpPr>
        <p:spPr>
          <a:xfrm rot="10800000">
            <a:off x="4510706" y="2936613"/>
            <a:ext cx="1804825" cy="12459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268D5ACA-EBD3-4E14-91C1-1495B52FAB24}"/>
              </a:ext>
            </a:extLst>
          </p:cNvPr>
          <p:cNvSpPr/>
          <p:nvPr/>
        </p:nvSpPr>
        <p:spPr>
          <a:xfrm>
            <a:off x="4425916" y="3059321"/>
            <a:ext cx="1911894" cy="307127"/>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PUT </a:t>
            </a:r>
            <a:r>
              <a:rPr lang="en-US" sz="700" err="1">
                <a:latin typeface="Segoe UI Symbol" panose="020B0502040204020203" pitchFamily="34" charset="0"/>
                <a:ea typeface="Segoe UI Symbol" panose="020B0502040204020203" pitchFamily="34" charset="0"/>
              </a:rPr>
              <a:t>connectedCluster</a:t>
            </a:r>
            <a:r>
              <a:rPr lang="en-US" sz="700">
                <a:latin typeface="Segoe UI Symbol" panose="020B0502040204020203" pitchFamily="34" charset="0"/>
                <a:ea typeface="Segoe UI Symbol" panose="020B0502040204020203" pitchFamily="34" charset="0"/>
              </a:rPr>
              <a:t> resource </a:t>
            </a:r>
          </a:p>
          <a:p>
            <a:pPr algn="ctr" defTabSz="914400">
              <a:defRPr/>
            </a:pPr>
            <a:r>
              <a:rPr lang="en-US" sz="700">
                <a:latin typeface="Segoe UI Symbol" panose="020B0502040204020203" pitchFamily="34" charset="0"/>
                <a:ea typeface="Segoe UI Symbol" panose="020B0502040204020203" pitchFamily="34" charset="0"/>
              </a:rPr>
              <a:t>along with Managed Identity metadata</a:t>
            </a:r>
          </a:p>
        </p:txBody>
      </p:sp>
      <p:sp>
        <p:nvSpPr>
          <p:cNvPr id="241" name="Oval 240">
            <a:extLst>
              <a:ext uri="{FF2B5EF4-FFF2-40B4-BE49-F238E27FC236}">
                <a16:creationId xmlns:a16="http://schemas.microsoft.com/office/drawing/2014/main" id="{53A9CFF8-88F5-4755-804B-AC294B8AEB19}"/>
              </a:ext>
            </a:extLst>
          </p:cNvPr>
          <p:cNvSpPr/>
          <p:nvPr/>
        </p:nvSpPr>
        <p:spPr>
          <a:xfrm>
            <a:off x="4468389" y="3373169"/>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3g</a:t>
            </a:r>
          </a:p>
        </p:txBody>
      </p:sp>
      <p:sp>
        <p:nvSpPr>
          <p:cNvPr id="243" name="Rectangle 242">
            <a:extLst>
              <a:ext uri="{FF2B5EF4-FFF2-40B4-BE49-F238E27FC236}">
                <a16:creationId xmlns:a16="http://schemas.microsoft.com/office/drawing/2014/main" id="{97448D21-3B69-4604-89A1-73BB042DC553}"/>
              </a:ext>
            </a:extLst>
          </p:cNvPr>
          <p:cNvSpPr/>
          <p:nvPr/>
        </p:nvSpPr>
        <p:spPr>
          <a:xfrm>
            <a:off x="4272926" y="2168549"/>
            <a:ext cx="1162498" cy="200055"/>
          </a:xfrm>
          <a:prstGeom prst="rect">
            <a:avLst/>
          </a:prstGeom>
        </p:spPr>
        <p:txBody>
          <a:bodyPr wrap="none">
            <a:spAutoFit/>
          </a:bodyPr>
          <a:lstStyle/>
          <a:p>
            <a:pPr algn="ctr" defTabSz="914400">
              <a:defRPr/>
            </a:pPr>
            <a:r>
              <a:rPr lang="en-US" sz="700">
                <a:latin typeface="Segoe UI Symbol" panose="020B0502040204020203" pitchFamily="34" charset="0"/>
                <a:ea typeface="Segoe UI Symbol" panose="020B0502040204020203" pitchFamily="34" charset="0"/>
              </a:rPr>
              <a:t>Create Managed Identity</a:t>
            </a:r>
          </a:p>
        </p:txBody>
      </p:sp>
      <p:sp>
        <p:nvSpPr>
          <p:cNvPr id="245" name="Oval 244">
            <a:extLst>
              <a:ext uri="{FF2B5EF4-FFF2-40B4-BE49-F238E27FC236}">
                <a16:creationId xmlns:a16="http://schemas.microsoft.com/office/drawing/2014/main" id="{0D6F3D47-3E3D-4E63-8C77-66931178EC3C}"/>
              </a:ext>
            </a:extLst>
          </p:cNvPr>
          <p:cNvSpPr/>
          <p:nvPr/>
        </p:nvSpPr>
        <p:spPr>
          <a:xfrm>
            <a:off x="4267628" y="1952045"/>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3e</a:t>
            </a:r>
          </a:p>
        </p:txBody>
      </p:sp>
      <p:sp>
        <p:nvSpPr>
          <p:cNvPr id="247" name="Rectangle 246">
            <a:extLst>
              <a:ext uri="{FF2B5EF4-FFF2-40B4-BE49-F238E27FC236}">
                <a16:creationId xmlns:a16="http://schemas.microsoft.com/office/drawing/2014/main" id="{3400F754-B65D-455A-9086-6EBF9F994495}"/>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CLI</a:t>
            </a:r>
          </a:p>
        </p:txBody>
      </p:sp>
      <p:cxnSp>
        <p:nvCxnSpPr>
          <p:cNvPr id="248" name="Elbow Connector 156">
            <a:extLst>
              <a:ext uri="{FF2B5EF4-FFF2-40B4-BE49-F238E27FC236}">
                <a16:creationId xmlns:a16="http://schemas.microsoft.com/office/drawing/2014/main" id="{4368B0AD-AE2F-4234-8463-10711E056FF6}"/>
              </a:ext>
              <a:ext uri="{C183D7F6-B498-43B3-948B-1728B52AA6E4}">
                <adec:decorative xmlns:adec="http://schemas.microsoft.com/office/drawing/2017/decorative" val="1"/>
              </a:ext>
            </a:extLst>
          </p:cNvPr>
          <p:cNvCxnSpPr>
            <a:cxnSpLocks/>
            <a:stCxn id="119" idx="1"/>
            <a:endCxn id="247" idx="2"/>
          </p:cNvCxnSpPr>
          <p:nvPr/>
        </p:nvCxnSpPr>
        <p:spPr>
          <a:xfrm rot="10800000">
            <a:off x="1744695" y="2930598"/>
            <a:ext cx="2122715" cy="1563670"/>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49" name="Rectangle 248">
            <a:extLst>
              <a:ext uri="{FF2B5EF4-FFF2-40B4-BE49-F238E27FC236}">
                <a16:creationId xmlns:a16="http://schemas.microsoft.com/office/drawing/2014/main" id="{FB6C3398-05F8-4E42-9059-D5E5D59FB03F}"/>
              </a:ext>
            </a:extLst>
          </p:cNvPr>
          <p:cNvSpPr/>
          <p:nvPr/>
        </p:nvSpPr>
        <p:spPr>
          <a:xfrm>
            <a:off x="1210947" y="4569787"/>
            <a:ext cx="1695151" cy="418811"/>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Uses Helm to deploy Arc enabled </a:t>
            </a:r>
          </a:p>
          <a:p>
            <a:pPr algn="ctr" defTabSz="914400">
              <a:defRPr/>
            </a:pPr>
            <a:r>
              <a:rPr lang="en-US" sz="700">
                <a:latin typeface="Segoe UI Symbol" panose="020B0502040204020203" pitchFamily="34" charset="0"/>
                <a:ea typeface="Segoe UI Symbol" panose="020B0502040204020203" pitchFamily="34" charset="0"/>
              </a:rPr>
              <a:t>k8s agents with onboarding </a:t>
            </a:r>
          </a:p>
          <a:p>
            <a:pPr algn="ctr" defTabSz="914400">
              <a:defRPr/>
            </a:pPr>
            <a:r>
              <a:rPr lang="en-US" sz="700">
                <a:latin typeface="Segoe UI Symbol" panose="020B0502040204020203" pitchFamily="34" charset="0"/>
                <a:ea typeface="Segoe UI Symbol" panose="020B0502040204020203" pitchFamily="34" charset="0"/>
              </a:rPr>
              <a:t>private key</a:t>
            </a:r>
          </a:p>
        </p:txBody>
      </p:sp>
      <p:pic>
        <p:nvPicPr>
          <p:cNvPr id="250" name="Graphic 249" descr="User">
            <a:extLst>
              <a:ext uri="{FF2B5EF4-FFF2-40B4-BE49-F238E27FC236}">
                <a16:creationId xmlns:a16="http://schemas.microsoft.com/office/drawing/2014/main" id="{41D8AB81-4F42-4573-BB49-46991A83E8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1764" y="1718069"/>
            <a:ext cx="444499" cy="444499"/>
          </a:xfrm>
          <a:prstGeom prst="rect">
            <a:avLst/>
          </a:prstGeom>
        </p:spPr>
      </p:pic>
      <p:sp>
        <p:nvSpPr>
          <p:cNvPr id="251" name="Rectangle 250">
            <a:extLst>
              <a:ext uri="{FF2B5EF4-FFF2-40B4-BE49-F238E27FC236}">
                <a16:creationId xmlns:a16="http://schemas.microsoft.com/office/drawing/2014/main" id="{BA19A966-1BDF-4EFE-82A7-AF50D5355A2F}"/>
              </a:ext>
            </a:extLst>
          </p:cNvPr>
          <p:cNvSpPr/>
          <p:nvPr/>
        </p:nvSpPr>
        <p:spPr>
          <a:xfrm>
            <a:off x="1239848" y="1541442"/>
            <a:ext cx="1000566" cy="200055"/>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K8s Cluster Admin</a:t>
            </a:r>
          </a:p>
        </p:txBody>
      </p:sp>
      <p:cxnSp>
        <p:nvCxnSpPr>
          <p:cNvPr id="252" name="Straight Connector 251">
            <a:extLst>
              <a:ext uri="{FF2B5EF4-FFF2-40B4-BE49-F238E27FC236}">
                <a16:creationId xmlns:a16="http://schemas.microsoft.com/office/drawing/2014/main" id="{714BFF0D-509C-43EF-BDCD-25644F0410DD}"/>
              </a:ext>
              <a:ext uri="{C183D7F6-B498-43B3-948B-1728B52AA6E4}">
                <adec:decorative xmlns:adec="http://schemas.microsoft.com/office/drawing/2017/decorative" val="1"/>
              </a:ext>
            </a:extLst>
          </p:cNvPr>
          <p:cNvCxnSpPr>
            <a:cxnSpLocks/>
            <a:stCxn id="247" idx="0"/>
            <a:endCxn id="25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sp>
        <p:nvSpPr>
          <p:cNvPr id="254" name="Oval 253">
            <a:extLst>
              <a:ext uri="{FF2B5EF4-FFF2-40B4-BE49-F238E27FC236}">
                <a16:creationId xmlns:a16="http://schemas.microsoft.com/office/drawing/2014/main" id="{46720B2E-EEA0-4D37-AA64-BF48E735BF67}"/>
              </a:ext>
            </a:extLst>
          </p:cNvPr>
          <p:cNvSpPr/>
          <p:nvPr/>
        </p:nvSpPr>
        <p:spPr>
          <a:xfrm>
            <a:off x="1408480" y="4348481"/>
            <a:ext cx="221306" cy="221306"/>
          </a:xfrm>
          <a:prstGeom prst="ellipse">
            <a:avLst/>
          </a:prstGeom>
          <a:solidFill>
            <a:schemeClr val="accent4"/>
          </a:solidFill>
          <a:ln w="12700" cap="flat" cmpd="sng" algn="ctr">
            <a:noFill/>
            <a:prstDash val="solid"/>
            <a:miter lim="800000"/>
          </a:ln>
          <a:effec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mj-lt"/>
                <a:ea typeface="+mn-ea"/>
                <a:cs typeface="+mn-cs"/>
              </a:rPr>
              <a:t>3a</a:t>
            </a:r>
          </a:p>
        </p:txBody>
      </p:sp>
      <p:sp>
        <p:nvSpPr>
          <p:cNvPr id="256" name="Rectangle 255">
            <a:extLst>
              <a:ext uri="{FF2B5EF4-FFF2-40B4-BE49-F238E27FC236}">
                <a16:creationId xmlns:a16="http://schemas.microsoft.com/office/drawing/2014/main" id="{1EA7385E-DA71-4B15-A045-FA38840CFB27}"/>
              </a:ext>
            </a:extLst>
          </p:cNvPr>
          <p:cNvSpPr/>
          <p:nvPr/>
        </p:nvSpPr>
        <p:spPr>
          <a:xfrm>
            <a:off x="1725596" y="2113652"/>
            <a:ext cx="1300146" cy="200055"/>
          </a:xfrm>
          <a:prstGeom prst="rect">
            <a:avLst/>
          </a:prstGeom>
        </p:spPr>
        <p:txBody>
          <a:bodyPr wrap="square">
            <a:spAutoFit/>
          </a:bodyPr>
          <a:lstStyle/>
          <a:p>
            <a:pPr algn="ctr" defTabSz="914400">
              <a:defRPr/>
            </a:pPr>
            <a:r>
              <a:rPr lang="en-US" sz="700" i="1" err="1">
                <a:latin typeface="Segoe UI Symbol" panose="020B0502040204020203" pitchFamily="34" charset="0"/>
                <a:ea typeface="Segoe UI Symbol" panose="020B0502040204020203" pitchFamily="34" charset="0"/>
              </a:rPr>
              <a:t>az</a:t>
            </a:r>
            <a:r>
              <a:rPr lang="en-US" sz="700" i="1">
                <a:latin typeface="Segoe UI Symbol" panose="020B0502040204020203" pitchFamily="34" charset="0"/>
                <a:ea typeface="Segoe UI Symbol" panose="020B0502040204020203" pitchFamily="34" charset="0"/>
              </a:rPr>
              <a:t> connectedk8s connect</a:t>
            </a:r>
          </a:p>
        </p:txBody>
      </p:sp>
      <p:sp>
        <p:nvSpPr>
          <p:cNvPr id="258" name="Oval 257">
            <a:extLst>
              <a:ext uri="{FF2B5EF4-FFF2-40B4-BE49-F238E27FC236}">
                <a16:creationId xmlns:a16="http://schemas.microsoft.com/office/drawing/2014/main" id="{7D89E541-894A-4E8F-826E-D38021205B11}"/>
              </a:ext>
            </a:extLst>
          </p:cNvPr>
          <p:cNvSpPr/>
          <p:nvPr/>
        </p:nvSpPr>
        <p:spPr>
          <a:xfrm>
            <a:off x="1972570" y="1925782"/>
            <a:ext cx="221306" cy="221306"/>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mj-lt"/>
                <a:ea typeface="+mn-ea"/>
                <a:cs typeface="+mn-cs"/>
              </a:rPr>
              <a:t>1</a:t>
            </a:r>
          </a:p>
        </p:txBody>
      </p:sp>
      <p:pic>
        <p:nvPicPr>
          <p:cNvPr id="260" name="Picture 259" descr="Kubernetes icon">
            <a:extLst>
              <a:ext uri="{FF2B5EF4-FFF2-40B4-BE49-F238E27FC236}">
                <a16:creationId xmlns:a16="http://schemas.microsoft.com/office/drawing/2014/main" id="{63099784-F86E-4E3E-B580-566785B4C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511" y="1979504"/>
            <a:ext cx="139239" cy="135062"/>
          </a:xfrm>
          <a:prstGeom prst="rect">
            <a:avLst/>
          </a:prstGeom>
        </p:spPr>
      </p:pic>
      <p:cxnSp>
        <p:nvCxnSpPr>
          <p:cNvPr id="261" name="Straight Connector 260">
            <a:extLst>
              <a:ext uri="{FF2B5EF4-FFF2-40B4-BE49-F238E27FC236}">
                <a16:creationId xmlns:a16="http://schemas.microsoft.com/office/drawing/2014/main" id="{9E6BC885-A208-4F20-A018-9C0B8CF3E103}"/>
              </a:ext>
              <a:ext uri="{C183D7F6-B498-43B3-948B-1728B52AA6E4}">
                <adec:decorative xmlns:adec="http://schemas.microsoft.com/office/drawing/2017/decorative" val="1"/>
              </a:ext>
            </a:extLst>
          </p:cNvPr>
          <p:cNvCxnSpPr>
            <a:cxnSpLocks/>
            <a:stCxn id="236" idx="1"/>
            <a:endCxn id="247" idx="3"/>
          </p:cNvCxnSpPr>
          <p:nvPr/>
        </p:nvCxnSpPr>
        <p:spPr>
          <a:xfrm flipH="1" flipV="1">
            <a:off x="2034508" y="2708348"/>
            <a:ext cx="1832901" cy="6014"/>
          </a:xfrm>
          <a:prstGeom prst="line">
            <a:avLst/>
          </a:prstGeom>
          <a:noFill/>
          <a:ln w="19050" cap="flat" cmpd="sng" algn="ctr">
            <a:solidFill>
              <a:schemeClr val="accent1"/>
            </a:solidFill>
            <a:prstDash val="solid"/>
            <a:miter lim="800000"/>
            <a:headEnd type="arrow" w="med" len="med"/>
            <a:tailEnd type="none" w="lg" len="med"/>
          </a:ln>
          <a:effectLst/>
        </p:spPr>
      </p:cxnSp>
      <p:sp>
        <p:nvSpPr>
          <p:cNvPr id="262" name="Rectangle 261">
            <a:extLst>
              <a:ext uri="{FF2B5EF4-FFF2-40B4-BE49-F238E27FC236}">
                <a16:creationId xmlns:a16="http://schemas.microsoft.com/office/drawing/2014/main" id="{538DAFBD-B394-4E94-ABC6-6716EA70F986}"/>
              </a:ext>
            </a:extLst>
          </p:cNvPr>
          <p:cNvSpPr/>
          <p:nvPr/>
        </p:nvSpPr>
        <p:spPr>
          <a:xfrm>
            <a:off x="1755744" y="2847245"/>
            <a:ext cx="2002264" cy="418811"/>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PUT resource Microsoft.Kubernetes/</a:t>
            </a:r>
            <a:r>
              <a:rPr lang="en-US" sz="700" err="1">
                <a:latin typeface="Segoe UI Symbol" panose="020B0502040204020203" pitchFamily="34" charset="0"/>
                <a:ea typeface="Segoe UI Symbol" panose="020B0502040204020203" pitchFamily="34" charset="0"/>
              </a:rPr>
              <a:t>connectedClusters</a:t>
            </a:r>
            <a:r>
              <a:rPr lang="en-US" sz="700">
                <a:latin typeface="Segoe UI Symbol" panose="020B0502040204020203" pitchFamily="34" charset="0"/>
                <a:ea typeface="Segoe UI Symbol" panose="020B0502040204020203" pitchFamily="34" charset="0"/>
              </a:rPr>
              <a:t> with public key (</a:t>
            </a:r>
            <a:r>
              <a:rPr lang="en-US" sz="700" i="1" err="1">
                <a:latin typeface="Segoe UI Symbol" panose="020B0502040204020203" pitchFamily="34" charset="0"/>
                <a:ea typeface="Segoe UI Symbol" panose="020B0502040204020203" pitchFamily="34" charset="0"/>
              </a:rPr>
              <a:t>management.azure.com</a:t>
            </a:r>
            <a:r>
              <a:rPr lang="en-US" sz="700">
                <a:latin typeface="Segoe UI Symbol" panose="020B0502040204020203" pitchFamily="34" charset="0"/>
                <a:ea typeface="Segoe UI Symbol" panose="020B0502040204020203" pitchFamily="34" charset="0"/>
              </a:rPr>
              <a:t>)</a:t>
            </a:r>
          </a:p>
        </p:txBody>
      </p:sp>
      <p:sp>
        <p:nvSpPr>
          <p:cNvPr id="263" name="Rectangle 262">
            <a:extLst>
              <a:ext uri="{FF2B5EF4-FFF2-40B4-BE49-F238E27FC236}">
                <a16:creationId xmlns:a16="http://schemas.microsoft.com/office/drawing/2014/main" id="{4D0523C6-F302-471B-8985-74808F7EAFC6}"/>
              </a:ext>
            </a:extLst>
          </p:cNvPr>
          <p:cNvSpPr/>
          <p:nvPr/>
        </p:nvSpPr>
        <p:spPr bwMode="auto">
          <a:xfrm>
            <a:off x="3008905" y="1444413"/>
            <a:ext cx="128659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solidFill>
                  <a:srgbClr val="50E6FF"/>
                </a:solidFill>
                <a:latin typeface="Segoe UI Semibold"/>
                <a:cs typeface="Segoe UI" pitchFamily="34" charset="0"/>
              </a:rPr>
              <a:t>Azure Container Registry</a:t>
            </a:r>
          </a:p>
        </p:txBody>
      </p:sp>
      <p:cxnSp>
        <p:nvCxnSpPr>
          <p:cNvPr id="264" name="Straight Connector 263">
            <a:extLst>
              <a:ext uri="{FF2B5EF4-FFF2-40B4-BE49-F238E27FC236}">
                <a16:creationId xmlns:a16="http://schemas.microsoft.com/office/drawing/2014/main" id="{29B1AB9E-6DDF-41FD-9757-DA4C2BEF934B}"/>
              </a:ext>
              <a:ext uri="{C183D7F6-B498-43B3-948B-1728B52AA6E4}">
                <adec:decorative xmlns:adec="http://schemas.microsoft.com/office/drawing/2017/decorative" val="1"/>
              </a:ext>
            </a:extLst>
          </p:cNvPr>
          <p:cNvCxnSpPr>
            <a:cxnSpLocks/>
          </p:cNvCxnSpPr>
          <p:nvPr/>
        </p:nvCxnSpPr>
        <p:spPr>
          <a:xfrm>
            <a:off x="3735909" y="1888913"/>
            <a:ext cx="466" cy="2020774"/>
          </a:xfrm>
          <a:prstGeom prst="line">
            <a:avLst/>
          </a:prstGeom>
          <a:noFill/>
          <a:ln w="19050" cap="flat" cmpd="sng" algn="ctr">
            <a:solidFill>
              <a:schemeClr val="accent1"/>
            </a:solidFill>
            <a:prstDash val="solid"/>
            <a:miter lim="800000"/>
            <a:headEnd type="arrow" w="med" len="med"/>
            <a:tailEnd type="none" w="lg" len="med"/>
          </a:ln>
          <a:effectLst/>
        </p:spPr>
      </p:cxnSp>
      <p:sp>
        <p:nvSpPr>
          <p:cNvPr id="266" name="Oval 265">
            <a:extLst>
              <a:ext uri="{FF2B5EF4-FFF2-40B4-BE49-F238E27FC236}">
                <a16:creationId xmlns:a16="http://schemas.microsoft.com/office/drawing/2014/main" id="{C643C6BA-829A-43F5-A7D6-CFC26B4CABB6}"/>
              </a:ext>
            </a:extLst>
          </p:cNvPr>
          <p:cNvSpPr/>
          <p:nvPr/>
        </p:nvSpPr>
        <p:spPr>
          <a:xfrm>
            <a:off x="2075170" y="2752157"/>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lang="en-US" sz="800" kern="0">
                <a:solidFill>
                  <a:schemeClr val="bg1"/>
                </a:solidFill>
                <a:latin typeface="+mj-lt"/>
              </a:rPr>
              <a:t>3d</a:t>
            </a:r>
          </a:p>
        </p:txBody>
      </p:sp>
      <p:sp>
        <p:nvSpPr>
          <p:cNvPr id="268" name="Rectangle 267">
            <a:extLst>
              <a:ext uri="{FF2B5EF4-FFF2-40B4-BE49-F238E27FC236}">
                <a16:creationId xmlns:a16="http://schemas.microsoft.com/office/drawing/2014/main" id="{0A645FD8-F2C9-4908-8DD3-707B5F4B77B9}"/>
              </a:ext>
            </a:extLst>
          </p:cNvPr>
          <p:cNvSpPr/>
          <p:nvPr/>
        </p:nvSpPr>
        <p:spPr>
          <a:xfrm>
            <a:off x="2756876" y="3528101"/>
            <a:ext cx="1048516" cy="200055"/>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Pull agent images</a:t>
            </a:r>
          </a:p>
        </p:txBody>
      </p:sp>
      <p:sp>
        <p:nvSpPr>
          <p:cNvPr id="270" name="Oval 269">
            <a:extLst>
              <a:ext uri="{FF2B5EF4-FFF2-40B4-BE49-F238E27FC236}">
                <a16:creationId xmlns:a16="http://schemas.microsoft.com/office/drawing/2014/main" id="{AB5FFF91-C454-4F4C-BBE4-96E02E280227}"/>
              </a:ext>
            </a:extLst>
          </p:cNvPr>
          <p:cNvSpPr/>
          <p:nvPr/>
        </p:nvSpPr>
        <p:spPr>
          <a:xfrm>
            <a:off x="2646222" y="3632922"/>
            <a:ext cx="221306" cy="221306"/>
          </a:xfrm>
          <a:prstGeom prst="ellipse">
            <a:avLst/>
          </a:prstGeom>
          <a:solidFill>
            <a:schemeClr val="accent4"/>
          </a:solidFill>
          <a:ln w="12700" cap="flat" cmpd="sng" algn="ctr">
            <a:noFill/>
            <a:prstDash val="solid"/>
            <a:miter lim="800000"/>
          </a:ln>
          <a:effectLst/>
        </p:spPr>
        <p:txBody>
          <a:bodyPr wrap="none" rtlCol="0" anchor="ctr"/>
          <a:lstStyle/>
          <a:p>
            <a:pPr algn="ctr" defTabSz="914400"/>
            <a:r>
              <a:rPr kumimoji="0" lang="en-US" sz="800" b="0" i="0" u="none" strike="noStrike" kern="0" cap="none" spc="0" normalizeH="0" baseline="0" noProof="0">
                <a:ln>
                  <a:noFill/>
                </a:ln>
                <a:solidFill>
                  <a:schemeClr val="bg1"/>
                </a:solidFill>
                <a:effectLst/>
                <a:uLnTx/>
                <a:uFillTx/>
                <a:latin typeface="+mj-lt"/>
                <a:ea typeface="+mn-ea"/>
                <a:cs typeface="+mn-cs"/>
              </a:rPr>
              <a:t>3c</a:t>
            </a:r>
          </a:p>
        </p:txBody>
      </p:sp>
      <p:cxnSp>
        <p:nvCxnSpPr>
          <p:cNvPr id="272" name="Elbow Connector 209">
            <a:extLst>
              <a:ext uri="{FF2B5EF4-FFF2-40B4-BE49-F238E27FC236}">
                <a16:creationId xmlns:a16="http://schemas.microsoft.com/office/drawing/2014/main" id="{EDDD62EE-D877-4334-91D8-55DF6D3732A7}"/>
              </a:ext>
              <a:ext uri="{C183D7F6-B498-43B3-948B-1728B52AA6E4}">
                <adec:decorative xmlns:adec="http://schemas.microsoft.com/office/drawing/2017/decorative" val="1"/>
              </a:ext>
            </a:extLst>
          </p:cNvPr>
          <p:cNvCxnSpPr>
            <a:cxnSpLocks/>
            <a:endCxn id="263" idx="2"/>
          </p:cNvCxnSpPr>
          <p:nvPr/>
        </p:nvCxnSpPr>
        <p:spPr>
          <a:xfrm flipV="1">
            <a:off x="2019994" y="1888913"/>
            <a:ext cx="1632208" cy="707529"/>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3" name="Rectangle 272">
            <a:extLst>
              <a:ext uri="{FF2B5EF4-FFF2-40B4-BE49-F238E27FC236}">
                <a16:creationId xmlns:a16="http://schemas.microsoft.com/office/drawing/2014/main" id="{178A42F2-FC13-4782-AD5A-7FE066C7E901}"/>
              </a:ext>
            </a:extLst>
          </p:cNvPr>
          <p:cNvSpPr/>
          <p:nvPr/>
        </p:nvSpPr>
        <p:spPr>
          <a:xfrm>
            <a:off x="2278769" y="2406918"/>
            <a:ext cx="1048516" cy="200055"/>
          </a:xfrm>
          <a:prstGeom prst="rect">
            <a:avLst/>
          </a:prstGeom>
        </p:spPr>
        <p:txBody>
          <a:bodyPr wrap="square">
            <a:spAutoFit/>
          </a:bodyPr>
          <a:lstStyle/>
          <a:p>
            <a:pPr algn="ctr" defTabSz="914400">
              <a:defRPr/>
            </a:pPr>
            <a:r>
              <a:rPr lang="en-US" sz="700">
                <a:latin typeface="Segoe UI Symbol" panose="020B0502040204020203" pitchFamily="34" charset="0"/>
                <a:ea typeface="Segoe UI Symbol" panose="020B0502040204020203" pitchFamily="34" charset="0"/>
              </a:rPr>
              <a:t>Fetch Helm chart</a:t>
            </a:r>
          </a:p>
        </p:txBody>
      </p:sp>
      <p:sp>
        <p:nvSpPr>
          <p:cNvPr id="275" name="Oval 274">
            <a:extLst>
              <a:ext uri="{FF2B5EF4-FFF2-40B4-BE49-F238E27FC236}">
                <a16:creationId xmlns:a16="http://schemas.microsoft.com/office/drawing/2014/main" id="{9F6FA567-5BFF-4862-B25F-A8AB2080471C}"/>
              </a:ext>
            </a:extLst>
          </p:cNvPr>
          <p:cNvSpPr/>
          <p:nvPr/>
        </p:nvSpPr>
        <p:spPr>
          <a:xfrm>
            <a:off x="3225489" y="2309547"/>
            <a:ext cx="221306" cy="221306"/>
          </a:xfrm>
          <a:prstGeom prst="ellipse">
            <a:avLst/>
          </a:prstGeom>
          <a:solidFill>
            <a:schemeClr val="accent5"/>
          </a:solidFill>
          <a:ln w="12700" cap="flat" cmpd="sng" algn="ctr">
            <a:noFill/>
            <a:prstDash val="solid"/>
            <a:miter lim="800000"/>
          </a:ln>
          <a:effectLst/>
        </p:spPr>
        <p:txBody>
          <a:bodyPr wrap="none" rtlCol="0" anchor="ctr"/>
          <a:lstStyle/>
          <a:p>
            <a:pPr algn="ctr" defTabSz="914400"/>
            <a:r>
              <a:rPr lang="en-US" sz="800" kern="0">
                <a:latin typeface="+mj-lt"/>
              </a:rPr>
              <a:t>2</a:t>
            </a:r>
          </a:p>
        </p:txBody>
      </p:sp>
      <p:pic>
        <p:nvPicPr>
          <p:cNvPr id="277" name="Graphic 276" descr="Azure Container Registry icon">
            <a:extLst>
              <a:ext uri="{FF2B5EF4-FFF2-40B4-BE49-F238E27FC236}">
                <a16:creationId xmlns:a16="http://schemas.microsoft.com/office/drawing/2014/main" id="{35D414F6-460F-46CC-A7F0-B69CB75D255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091" y="1367948"/>
            <a:ext cx="295075" cy="295075"/>
          </a:xfrm>
          <a:prstGeom prst="rect">
            <a:avLst/>
          </a:prstGeom>
        </p:spPr>
      </p:pic>
    </p:spTree>
    <p:extLst>
      <p:ext uri="{BB962C8B-B14F-4D97-AF65-F5344CB8AC3E}">
        <p14:creationId xmlns:p14="http://schemas.microsoft.com/office/powerpoint/2010/main" val="359392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0A838143-9445-4B94-89FD-36FD239BE02A}"/>
              </a:ext>
            </a:extLst>
          </p:cNvPr>
          <p:cNvSpPr/>
          <p:nvPr/>
        </p:nvSpPr>
        <p:spPr bwMode="auto">
          <a:xfrm>
            <a:off x="2724067" y="3320680"/>
            <a:ext cx="8153841"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2806293" y="3766162"/>
            <a:ext cx="46648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22" idx="1"/>
          </p:cNvCxnSpPr>
          <p:nvPr/>
        </p:nvCxnSpPr>
        <p:spPr>
          <a:xfrm>
            <a:off x="3403818" y="4804861"/>
            <a:ext cx="439750"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2" name="Rectangle 121">
            <a:extLst>
              <a:ext uri="{FF2B5EF4-FFF2-40B4-BE49-F238E27FC236}">
                <a16:creationId xmlns:a16="http://schemas.microsoft.com/office/drawing/2014/main" id="{DE34E7BA-DC2E-4F87-AF03-F1B83652B6F5}"/>
              </a:ext>
            </a:extLst>
          </p:cNvPr>
          <p:cNvSpPr/>
          <p:nvPr/>
        </p:nvSpPr>
        <p:spPr bwMode="auto">
          <a:xfrm>
            <a:off x="3843568" y="4587335"/>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27" name="Rectangle 126">
            <a:extLst>
              <a:ext uri="{FF2B5EF4-FFF2-40B4-BE49-F238E27FC236}">
                <a16:creationId xmlns:a16="http://schemas.microsoft.com/office/drawing/2014/main" id="{7930DF53-B432-4C90-A3B9-02E7D16684DE}"/>
              </a:ext>
            </a:extLst>
          </p:cNvPr>
          <p:cNvSpPr/>
          <p:nvPr/>
        </p:nvSpPr>
        <p:spPr bwMode="auto">
          <a:xfrm>
            <a:off x="2971125" y="408807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2971125" y="458733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2971125" y="508659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a:endCxn id="122" idx="1"/>
          </p:cNvCxnSpPr>
          <p:nvPr/>
        </p:nvCxnSpPr>
        <p:spPr>
          <a:xfrm>
            <a:off x="3403818" y="430559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a:endCxn id="122" idx="1"/>
          </p:cNvCxnSpPr>
          <p:nvPr/>
        </p:nvCxnSpPr>
        <p:spPr>
          <a:xfrm flipV="1">
            <a:off x="3403818" y="480486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3" name="Rectangle 132">
            <a:extLst>
              <a:ext uri="{FF2B5EF4-FFF2-40B4-BE49-F238E27FC236}">
                <a16:creationId xmlns:a16="http://schemas.microsoft.com/office/drawing/2014/main" id="{E565CBF5-A9C0-475E-A211-7A21968144B9}"/>
              </a:ext>
            </a:extLst>
          </p:cNvPr>
          <p:cNvSpPr/>
          <p:nvPr/>
        </p:nvSpPr>
        <p:spPr bwMode="auto">
          <a:xfrm>
            <a:off x="5177488"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helmreleases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release-a</a:t>
            </a:r>
          </a:p>
        </p:txBody>
      </p:sp>
      <p:sp>
        <p:nvSpPr>
          <p:cNvPr id="135" name="Rectangle 134">
            <a:extLst>
              <a:ext uri="{FF2B5EF4-FFF2-40B4-BE49-F238E27FC236}">
                <a16:creationId xmlns:a16="http://schemas.microsoft.com/office/drawing/2014/main" id="{9CA4645A-97B7-4D8A-88AF-94A366D7FBCF}"/>
              </a:ext>
            </a:extLst>
          </p:cNvPr>
          <p:cNvSpPr/>
          <p:nvPr/>
        </p:nvSpPr>
        <p:spPr bwMode="auto">
          <a:xfrm>
            <a:off x="6353292" y="42276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gitconfigs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config-a</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6353291"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 Operator</a:t>
            </a:r>
          </a:p>
        </p:txBody>
      </p:sp>
      <p:sp>
        <p:nvSpPr>
          <p:cNvPr id="140" name="Rectangle 139">
            <a:extLst>
              <a:ext uri="{FF2B5EF4-FFF2-40B4-BE49-F238E27FC236}">
                <a16:creationId xmlns:a16="http://schemas.microsoft.com/office/drawing/2014/main" id="{236EA9CC-B1E6-4E27-9FAF-DF5D96555A25}"/>
              </a:ext>
            </a:extLst>
          </p:cNvPr>
          <p:cNvSpPr/>
          <p:nvPr/>
        </p:nvSpPr>
        <p:spPr bwMode="auto">
          <a:xfrm>
            <a:off x="5177488" y="5382311"/>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Flux-Helm Operator</a:t>
            </a:r>
          </a:p>
        </p:txBody>
      </p:sp>
      <p:cxnSp>
        <p:nvCxnSpPr>
          <p:cNvPr id="142" name="Elbow Connector 52">
            <a:extLst>
              <a:ext uri="{FF2B5EF4-FFF2-40B4-BE49-F238E27FC236}">
                <a16:creationId xmlns:a16="http://schemas.microsoft.com/office/drawing/2014/main" id="{4463A67E-3582-47F9-8866-8CF6296C86B5}"/>
              </a:ext>
              <a:ext uri="{C183D7F6-B498-43B3-948B-1728B52AA6E4}">
                <adec:decorative xmlns:adec="http://schemas.microsoft.com/office/drawing/2017/decorative" val="1"/>
              </a:ext>
            </a:extLst>
          </p:cNvPr>
          <p:cNvCxnSpPr>
            <a:cxnSpLocks/>
            <a:stCxn id="133" idx="2"/>
            <a:endCxn id="136" idx="0"/>
          </p:cNvCxnSpPr>
          <p:nvPr/>
        </p:nvCxnSpPr>
        <p:spPr>
          <a:xfrm rot="16200000" flipH="1">
            <a:off x="5898737" y="4434586"/>
            <a:ext cx="719648" cy="1175803"/>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43" name="Straight Connector 142">
            <a:extLst>
              <a:ext uri="{FF2B5EF4-FFF2-40B4-BE49-F238E27FC236}">
                <a16:creationId xmlns:a16="http://schemas.microsoft.com/office/drawing/2014/main" id="{14ECD669-7BF3-445F-81CB-DE4FDA66C1BD}"/>
              </a:ext>
              <a:ext uri="{C183D7F6-B498-43B3-948B-1728B52AA6E4}">
                <adec:decorative xmlns:adec="http://schemas.microsoft.com/office/drawing/2017/decorative" val="1"/>
              </a:ext>
            </a:extLst>
          </p:cNvPr>
          <p:cNvCxnSpPr>
            <a:cxnSpLocks/>
          </p:cNvCxnSpPr>
          <p:nvPr/>
        </p:nvCxnSpPr>
        <p:spPr>
          <a:xfrm flipH="1">
            <a:off x="5486319" y="4662663"/>
            <a:ext cx="1" cy="719648"/>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44" name="Elbow Connector 58">
            <a:extLst>
              <a:ext uri="{FF2B5EF4-FFF2-40B4-BE49-F238E27FC236}">
                <a16:creationId xmlns:a16="http://schemas.microsoft.com/office/drawing/2014/main" id="{B7D1C10A-CC79-47C8-AC38-008246605C24}"/>
              </a:ext>
              <a:ext uri="{C183D7F6-B498-43B3-948B-1728B52AA6E4}">
                <adec:decorative xmlns:adec="http://schemas.microsoft.com/office/drawing/2017/decorative" val="1"/>
              </a:ext>
            </a:extLst>
          </p:cNvPr>
          <p:cNvCxnSpPr>
            <a:cxnSpLocks/>
            <a:stCxn id="122" idx="2"/>
            <a:endCxn id="140" idx="1"/>
          </p:cNvCxnSpPr>
          <p:nvPr/>
        </p:nvCxnSpPr>
        <p:spPr>
          <a:xfrm rot="16200000" flipH="1">
            <a:off x="4426940" y="4849288"/>
            <a:ext cx="577450" cy="923646"/>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45" name="Rectangle 144">
            <a:extLst>
              <a:ext uri="{FF2B5EF4-FFF2-40B4-BE49-F238E27FC236}">
                <a16:creationId xmlns:a16="http://schemas.microsoft.com/office/drawing/2014/main" id="{040CC81F-D4F2-490A-A43C-A297C4436532}"/>
              </a:ext>
            </a:extLst>
          </p:cNvPr>
          <p:cNvSpPr/>
          <p:nvPr/>
        </p:nvSpPr>
        <p:spPr bwMode="auto">
          <a:xfrm>
            <a:off x="10001103" y="42276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controller-manager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339635" y="4445137"/>
            <a:ext cx="2661468"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8345298" y="4250721"/>
            <a:ext cx="779941"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48" name="Rectangle 147">
            <a:extLst>
              <a:ext uri="{FF2B5EF4-FFF2-40B4-BE49-F238E27FC236}">
                <a16:creationId xmlns:a16="http://schemas.microsoft.com/office/drawing/2014/main" id="{57E2D5A1-7870-44C6-AD3C-3A8EFE25CC70}"/>
              </a:ext>
            </a:extLst>
          </p:cNvPr>
          <p:cNvSpPr/>
          <p:nvPr/>
        </p:nvSpPr>
        <p:spPr bwMode="auto">
          <a:xfrm>
            <a:off x="10001103" y="5382311"/>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Flux-logs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agent</a:t>
            </a:r>
          </a:p>
        </p:txBody>
      </p:sp>
      <p:cxnSp>
        <p:nvCxnSpPr>
          <p:cNvPr id="149" name="Straight Connector 148">
            <a:extLst>
              <a:ext uri="{FF2B5EF4-FFF2-40B4-BE49-F238E27FC236}">
                <a16:creationId xmlns:a16="http://schemas.microsoft.com/office/drawing/2014/main" id="{249D19C9-633E-48AD-BF62-2A3AB338FF21}"/>
              </a:ext>
              <a:ext uri="{C183D7F6-B498-43B3-948B-1728B52AA6E4}">
                <adec:decorative xmlns:adec="http://schemas.microsoft.com/office/drawing/2017/decorative" val="1"/>
              </a:ext>
            </a:extLst>
          </p:cNvPr>
          <p:cNvCxnSpPr>
            <a:cxnSpLocks/>
            <a:stCxn id="135" idx="3"/>
            <a:endCxn id="148" idx="1"/>
          </p:cNvCxnSpPr>
          <p:nvPr/>
        </p:nvCxnSpPr>
        <p:spPr>
          <a:xfrm>
            <a:off x="7339635" y="4445137"/>
            <a:ext cx="2661468" cy="115470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150" name="Straight Connector 149">
            <a:extLst>
              <a:ext uri="{FF2B5EF4-FFF2-40B4-BE49-F238E27FC236}">
                <a16:creationId xmlns:a16="http://schemas.microsoft.com/office/drawing/2014/main" id="{8A13BDAE-030F-4911-8914-A312DC1184B0}"/>
              </a:ext>
              <a:ext uri="{C183D7F6-B498-43B3-948B-1728B52AA6E4}">
                <adec:decorative xmlns:adec="http://schemas.microsoft.com/office/drawing/2017/decorative" val="1"/>
              </a:ext>
            </a:extLst>
          </p:cNvPr>
          <p:cNvCxnSpPr>
            <a:cxnSpLocks/>
            <a:stCxn id="136" idx="3"/>
            <a:endCxn id="145" idx="1"/>
          </p:cNvCxnSpPr>
          <p:nvPr/>
        </p:nvCxnSpPr>
        <p:spPr>
          <a:xfrm flipV="1">
            <a:off x="7339634" y="4445137"/>
            <a:ext cx="2661469" cy="1154700"/>
          </a:xfrm>
          <a:prstGeom prst="line">
            <a:avLst/>
          </a:prstGeom>
          <a:noFill/>
          <a:ln w="19050" cap="flat" cmpd="sng" algn="ctr">
            <a:solidFill>
              <a:schemeClr val="accent1"/>
            </a:solidFill>
            <a:prstDash val="solid"/>
            <a:miter lim="800000"/>
            <a:headEnd type="arrow" w="med" len="med"/>
            <a:tailEnd type="none" w="lg" len="med"/>
          </a:ln>
          <a:effectLst/>
        </p:spPr>
      </p:cxnSp>
      <p:sp>
        <p:nvSpPr>
          <p:cNvPr id="151" name="Rectangle 150">
            <a:extLst>
              <a:ext uri="{FF2B5EF4-FFF2-40B4-BE49-F238E27FC236}">
                <a16:creationId xmlns:a16="http://schemas.microsoft.com/office/drawing/2014/main" id="{F29AFE5B-AB27-449B-AE89-4A5CF338C26B}"/>
              </a:ext>
            </a:extLst>
          </p:cNvPr>
          <p:cNvSpPr/>
          <p:nvPr/>
        </p:nvSpPr>
        <p:spPr>
          <a:xfrm>
            <a:off x="8233914" y="5603889"/>
            <a:ext cx="1272308"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events sent to upstream service</a:t>
            </a:r>
          </a:p>
        </p:txBody>
      </p:sp>
      <p:cxnSp>
        <p:nvCxnSpPr>
          <p:cNvPr id="152" name="Straight Connector 151">
            <a:extLst>
              <a:ext uri="{FF2B5EF4-FFF2-40B4-BE49-F238E27FC236}">
                <a16:creationId xmlns:a16="http://schemas.microsoft.com/office/drawing/2014/main" id="{853B786D-6C16-45EB-A8B9-E3CAA6C6B381}"/>
              </a:ext>
              <a:ext uri="{C183D7F6-B498-43B3-948B-1728B52AA6E4}">
                <adec:decorative xmlns:adec="http://schemas.microsoft.com/office/drawing/2017/decorative" val="1"/>
              </a:ext>
            </a:extLst>
          </p:cNvPr>
          <p:cNvCxnSpPr>
            <a:cxnSpLocks/>
            <a:stCxn id="148" idx="1"/>
            <a:endCxn id="136" idx="3"/>
          </p:cNvCxnSpPr>
          <p:nvPr/>
        </p:nvCxnSpPr>
        <p:spPr>
          <a:xfrm flipH="1">
            <a:off x="7339634" y="5599837"/>
            <a:ext cx="266146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53" name="Rectangle 152">
            <a:extLst>
              <a:ext uri="{FF2B5EF4-FFF2-40B4-BE49-F238E27FC236}">
                <a16:creationId xmlns:a16="http://schemas.microsoft.com/office/drawing/2014/main" id="{B873BBBC-9BDA-4D97-9582-B5AC3530BDA8}"/>
              </a:ext>
            </a:extLst>
          </p:cNvPr>
          <p:cNvSpPr/>
          <p:nvPr/>
        </p:nvSpPr>
        <p:spPr>
          <a:xfrm>
            <a:off x="7521493" y="4815324"/>
            <a:ext cx="764751" cy="32807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or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Operator 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a:t>
            </a:r>
          </a:p>
        </p:txBody>
      </p:sp>
      <p:sp>
        <p:nvSpPr>
          <p:cNvPr id="155" name="Oval 154">
            <a:extLst>
              <a:ext uri="{FF2B5EF4-FFF2-40B4-BE49-F238E27FC236}">
                <a16:creationId xmlns:a16="http://schemas.microsoft.com/office/drawing/2014/main" id="{887BC3B5-A8AD-4ACD-A480-9F3FA71033C4}"/>
              </a:ext>
            </a:extLst>
          </p:cNvPr>
          <p:cNvSpPr/>
          <p:nvPr/>
        </p:nvSpPr>
        <p:spPr>
          <a:xfrm>
            <a:off x="2283712" y="194297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365474" y="419320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sp>
        <p:nvSpPr>
          <p:cNvPr id="162" name="Oval 161">
            <a:extLst>
              <a:ext uri="{FF2B5EF4-FFF2-40B4-BE49-F238E27FC236}">
                <a16:creationId xmlns:a16="http://schemas.microsoft.com/office/drawing/2014/main" id="{F39313DB-5AEB-4C1B-8B9D-ACE361748934}"/>
              </a:ext>
            </a:extLst>
          </p:cNvPr>
          <p:cNvSpPr/>
          <p:nvPr/>
        </p:nvSpPr>
        <p:spPr>
          <a:xfrm>
            <a:off x="7471177" y="461818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5" name="Oval 164">
            <a:extLst>
              <a:ext uri="{FF2B5EF4-FFF2-40B4-BE49-F238E27FC236}">
                <a16:creationId xmlns:a16="http://schemas.microsoft.com/office/drawing/2014/main" id="{2B12C430-4DAA-449B-9616-2089A9034A96}"/>
              </a:ext>
            </a:extLst>
          </p:cNvPr>
          <p:cNvSpPr/>
          <p:nvPr/>
        </p:nvSpPr>
        <p:spPr>
          <a:xfrm>
            <a:off x="9738368" y="565237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459795" y="3489380"/>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392777" y="3160594"/>
            <a:ext cx="520705" cy="1613332"/>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931022" y="3333044"/>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504770" y="4069817"/>
            <a:ext cx="884996"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 from Flux</a:t>
            </a:r>
          </a:p>
        </p:txBody>
      </p:sp>
      <p:sp>
        <p:nvSpPr>
          <p:cNvPr id="178" name="Oval 177">
            <a:extLst>
              <a:ext uri="{FF2B5EF4-FFF2-40B4-BE49-F238E27FC236}">
                <a16:creationId xmlns:a16="http://schemas.microsoft.com/office/drawing/2014/main" id="{83405C98-6F43-4ABB-8F68-0D1AEDA27490}"/>
              </a:ext>
            </a:extLst>
          </p:cNvPr>
          <p:cNvSpPr/>
          <p:nvPr/>
        </p:nvSpPr>
        <p:spPr>
          <a:xfrm>
            <a:off x="8172997" y="386123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188" name="Rectangle 187">
            <a:extLst>
              <a:ext uri="{FF2B5EF4-FFF2-40B4-BE49-F238E27FC236}">
                <a16:creationId xmlns:a16="http://schemas.microsoft.com/office/drawing/2014/main" id="{6E74284A-F1F5-48F7-866A-C190FAEBEAF8}"/>
              </a:ext>
            </a:extLst>
          </p:cNvPr>
          <p:cNvSpPr/>
          <p:nvPr/>
        </p:nvSpPr>
        <p:spPr>
          <a:xfrm>
            <a:off x="7355291" y="3507573"/>
            <a:ext cx="782472"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gitconfigs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200523" y="338817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816" y="3812493"/>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118267" y="3824092"/>
            <a:ext cx="509075" cy="1579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19" name="Rectangle 218">
            <a:extLst>
              <a:ext uri="{FF2B5EF4-FFF2-40B4-BE49-F238E27FC236}">
                <a16:creationId xmlns:a16="http://schemas.microsoft.com/office/drawing/2014/main" id="{124A23B3-E45D-426C-B562-1DA2DDD7B680}"/>
              </a:ext>
            </a:extLst>
          </p:cNvPr>
          <p:cNvSpPr/>
          <p:nvPr/>
        </p:nvSpPr>
        <p:spPr bwMode="auto">
          <a:xfrm>
            <a:off x="1326847" y="3519919"/>
            <a:ext cx="1285621" cy="730803"/>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Git Repository</a:t>
            </a: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50E6FF"/>
              </a:solidFill>
              <a:effectLst/>
              <a:uLnTx/>
              <a:uFillTx/>
              <a:latin typeface="Segoe UI Semibold"/>
              <a:ea typeface="+mj-ea"/>
              <a:cs typeface="+mj-cs"/>
            </a:endParaRPr>
          </a:p>
        </p:txBody>
      </p:sp>
      <p:grpSp>
        <p:nvGrpSpPr>
          <p:cNvPr id="220" name="Group 219" descr="YAML file and Helm Releases CRs">
            <a:extLst>
              <a:ext uri="{FF2B5EF4-FFF2-40B4-BE49-F238E27FC236}">
                <a16:creationId xmlns:a16="http://schemas.microsoft.com/office/drawing/2014/main" id="{AB8A6919-4EED-4C52-9A4C-6F1155D3C338}"/>
              </a:ext>
            </a:extLst>
          </p:cNvPr>
          <p:cNvGrpSpPr/>
          <p:nvPr/>
        </p:nvGrpSpPr>
        <p:grpSpPr>
          <a:xfrm>
            <a:off x="1357156" y="3786153"/>
            <a:ext cx="1225002" cy="429288"/>
            <a:chOff x="5683326" y="2515561"/>
            <a:chExt cx="1352898" cy="505316"/>
          </a:xfrm>
        </p:grpSpPr>
        <p:sp>
          <p:nvSpPr>
            <p:cNvPr id="221" name="Rectangle 220">
              <a:extLst>
                <a:ext uri="{FF2B5EF4-FFF2-40B4-BE49-F238E27FC236}">
                  <a16:creationId xmlns:a16="http://schemas.microsoft.com/office/drawing/2014/main" id="{004EF44E-9C9B-4669-BBD1-57D046CC3F54}"/>
                </a:ext>
              </a:extLst>
            </p:cNvPr>
            <p:cNvSpPr/>
            <p:nvPr/>
          </p:nvSpPr>
          <p:spPr bwMode="auto">
            <a:xfrm>
              <a:off x="5683326"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YAML Files</a:t>
              </a:r>
            </a:p>
          </p:txBody>
        </p:sp>
        <p:sp>
          <p:nvSpPr>
            <p:cNvPr id="222" name="Rectangle 221">
              <a:extLst>
                <a:ext uri="{FF2B5EF4-FFF2-40B4-BE49-F238E27FC236}">
                  <a16:creationId xmlns:a16="http://schemas.microsoft.com/office/drawing/2014/main" id="{D2E2C450-1625-4C7D-B8E5-760BC9E285FF}"/>
                </a:ext>
              </a:extLst>
            </p:cNvPr>
            <p:cNvSpPr/>
            <p:nvPr/>
          </p:nvSpPr>
          <p:spPr bwMode="auto">
            <a:xfrm>
              <a:off x="6368379" y="2515561"/>
              <a:ext cx="667845" cy="50531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Releases CRs</a:t>
              </a:r>
            </a:p>
          </p:txBody>
        </p:sp>
      </p:grpSp>
      <p:pic>
        <p:nvPicPr>
          <p:cNvPr id="225" name="Picture 4" descr="Git - Logo Downloads">
            <a:extLst>
              <a:ext uri="{FF2B5EF4-FFF2-40B4-BE49-F238E27FC236}">
                <a16:creationId xmlns:a16="http://schemas.microsoft.com/office/drawing/2014/main" id="{EC5A1EB0-D51C-4376-8376-6C09D48FA0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6847" y="3372896"/>
            <a:ext cx="294045" cy="294045"/>
          </a:xfrm>
          <a:prstGeom prst="rect">
            <a:avLst/>
          </a:prstGeom>
          <a:noFill/>
          <a:extLst>
            <a:ext uri="{909E8E84-426E-40DD-AFC4-6F175D3DCCD1}">
              <a14:hiddenFill xmlns:a14="http://schemas.microsoft.com/office/drawing/2010/main">
                <a:solidFill>
                  <a:srgbClr val="FFFFFF"/>
                </a:solidFill>
              </a14:hiddenFill>
            </a:ext>
          </a:extLst>
        </p:spPr>
      </p:pic>
      <p:cxnSp>
        <p:nvCxnSpPr>
          <p:cNvPr id="226" name="Elbow Connector 140">
            <a:extLst>
              <a:ext uri="{FF2B5EF4-FFF2-40B4-BE49-F238E27FC236}">
                <a16:creationId xmlns:a16="http://schemas.microsoft.com/office/drawing/2014/main" id="{62C9EA2E-EA28-4C6E-AA41-1CF0EA54BCB2}"/>
              </a:ext>
              <a:ext uri="{C183D7F6-B498-43B3-948B-1728B52AA6E4}">
                <adec:decorative xmlns:adec="http://schemas.microsoft.com/office/drawing/2017/decorative" val="1"/>
              </a:ext>
            </a:extLst>
          </p:cNvPr>
          <p:cNvCxnSpPr>
            <a:cxnSpLocks/>
            <a:endCxn id="140" idx="2"/>
          </p:cNvCxnSpPr>
          <p:nvPr/>
        </p:nvCxnSpPr>
        <p:spPr>
          <a:xfrm flipV="1">
            <a:off x="2521862" y="5817363"/>
            <a:ext cx="3148798" cy="175185"/>
          </a:xfrm>
          <a:prstGeom prst="bentConnector2">
            <a:avLst/>
          </a:prstGeom>
          <a:noFill/>
          <a:ln w="19050" cap="flat" cmpd="sng" algn="ctr">
            <a:solidFill>
              <a:schemeClr val="accent1"/>
            </a:solidFill>
            <a:prstDash val="solid"/>
            <a:miter lim="800000"/>
            <a:headEnd type="none" w="med" len="med"/>
            <a:tailEnd type="none" w="med" len="med"/>
          </a:ln>
          <a:effectLst/>
        </p:spPr>
      </p:cxnSp>
      <p:sp>
        <p:nvSpPr>
          <p:cNvPr id="229" name="Rectangle 228">
            <a:extLst>
              <a:ext uri="{FF2B5EF4-FFF2-40B4-BE49-F238E27FC236}">
                <a16:creationId xmlns:a16="http://schemas.microsoft.com/office/drawing/2014/main" id="{DD86DC1E-6A9D-4947-98F3-831BE02ABE75}"/>
              </a:ext>
            </a:extLst>
          </p:cNvPr>
          <p:cNvSpPr/>
          <p:nvPr/>
        </p:nvSpPr>
        <p:spPr>
          <a:xfrm>
            <a:off x="3253941" y="5676621"/>
            <a:ext cx="1626710"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Flux-Helm Operator watches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pulls Helm chart and creates Helm release</a:t>
            </a:r>
          </a:p>
        </p:txBody>
      </p:sp>
      <p:cxnSp>
        <p:nvCxnSpPr>
          <p:cNvPr id="230" name="Straight Connector 229">
            <a:extLst>
              <a:ext uri="{FF2B5EF4-FFF2-40B4-BE49-F238E27FC236}">
                <a16:creationId xmlns:a16="http://schemas.microsoft.com/office/drawing/2014/main" id="{B32C246A-5E7F-434D-935E-3BBAF24D9A50}"/>
              </a:ext>
              <a:ext uri="{C183D7F6-B498-43B3-948B-1728B52AA6E4}">
                <adec:decorative xmlns:adec="http://schemas.microsoft.com/office/drawing/2017/decorative" val="1"/>
              </a:ext>
            </a:extLst>
          </p:cNvPr>
          <p:cNvCxnSpPr>
            <a:cxnSpLocks/>
          </p:cNvCxnSpPr>
          <p:nvPr/>
        </p:nvCxnSpPr>
        <p:spPr>
          <a:xfrm flipH="1">
            <a:off x="2529028" y="4250720"/>
            <a:ext cx="7031" cy="1741827"/>
          </a:xfrm>
          <a:prstGeom prst="line">
            <a:avLst/>
          </a:prstGeom>
          <a:noFill/>
          <a:ln w="19050" cap="flat" cmpd="sng" algn="ctr">
            <a:solidFill>
              <a:schemeClr val="accent1"/>
            </a:solidFill>
            <a:prstDash val="solid"/>
            <a:miter lim="800000"/>
            <a:headEnd type="arrow" w="med" len="med"/>
            <a:tailEnd type="none" w="lg" len="med"/>
          </a:ln>
          <a:effectLst/>
        </p:spPr>
      </p:cxnSp>
      <p:sp>
        <p:nvSpPr>
          <p:cNvPr id="235" name="Oval 234">
            <a:extLst>
              <a:ext uri="{FF2B5EF4-FFF2-40B4-BE49-F238E27FC236}">
                <a16:creationId xmlns:a16="http://schemas.microsoft.com/office/drawing/2014/main" id="{C905944D-06BA-4BEE-8D56-F1DB2D45448D}"/>
              </a:ext>
            </a:extLst>
          </p:cNvPr>
          <p:cNvSpPr/>
          <p:nvPr/>
        </p:nvSpPr>
        <p:spPr>
          <a:xfrm>
            <a:off x="3705790" y="5491324"/>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cxnSp>
        <p:nvCxnSpPr>
          <p:cNvPr id="237" name="Elbow Connector 172">
            <a:extLst>
              <a:ext uri="{FF2B5EF4-FFF2-40B4-BE49-F238E27FC236}">
                <a16:creationId xmlns:a16="http://schemas.microsoft.com/office/drawing/2014/main" id="{51268B87-7575-4945-BE90-44365D84E7FB}"/>
              </a:ext>
              <a:ext uri="{C183D7F6-B498-43B3-948B-1728B52AA6E4}">
                <adec:decorative xmlns:adec="http://schemas.microsoft.com/office/drawing/2017/decorative" val="1"/>
              </a:ext>
            </a:extLst>
          </p:cNvPr>
          <p:cNvCxnSpPr>
            <a:cxnSpLocks/>
            <a:endCxn id="136" idx="2"/>
          </p:cNvCxnSpPr>
          <p:nvPr/>
        </p:nvCxnSpPr>
        <p:spPr>
          <a:xfrm flipV="1">
            <a:off x="1393418" y="5817363"/>
            <a:ext cx="5453045" cy="289855"/>
          </a:xfrm>
          <a:prstGeom prst="bentConnector2">
            <a:avLst/>
          </a:prstGeom>
          <a:noFill/>
          <a:ln w="19050" cap="flat" cmpd="sng" algn="ctr">
            <a:solidFill>
              <a:schemeClr val="accent1"/>
            </a:solidFill>
            <a:prstDash val="solid"/>
            <a:miter lim="800000"/>
            <a:headEnd type="none" w="med" len="med"/>
            <a:tailEnd type="none" w="med" len="med"/>
          </a:ln>
          <a:effectLst/>
        </p:spPr>
      </p:cxnSp>
      <p:cxnSp>
        <p:nvCxnSpPr>
          <p:cNvPr id="238" name="Straight Connector 237">
            <a:extLst>
              <a:ext uri="{FF2B5EF4-FFF2-40B4-BE49-F238E27FC236}">
                <a16:creationId xmlns:a16="http://schemas.microsoft.com/office/drawing/2014/main" id="{E08E538E-CE27-4A0E-99FD-83E9B1B1491E}"/>
              </a:ext>
              <a:ext uri="{C183D7F6-B498-43B3-948B-1728B52AA6E4}">
                <adec:decorative xmlns:adec="http://schemas.microsoft.com/office/drawing/2017/decorative" val="1"/>
              </a:ext>
            </a:extLst>
          </p:cNvPr>
          <p:cNvCxnSpPr>
            <a:cxnSpLocks/>
          </p:cNvCxnSpPr>
          <p:nvPr/>
        </p:nvCxnSpPr>
        <p:spPr>
          <a:xfrm>
            <a:off x="1393418" y="4250720"/>
            <a:ext cx="1" cy="1862852"/>
          </a:xfrm>
          <a:prstGeom prst="line">
            <a:avLst/>
          </a:prstGeom>
          <a:noFill/>
          <a:ln w="19050" cap="flat" cmpd="sng" algn="ctr">
            <a:solidFill>
              <a:schemeClr val="accent1"/>
            </a:solidFill>
            <a:prstDash val="solid"/>
            <a:miter lim="800000"/>
            <a:headEnd type="arrow" w="med" len="med"/>
            <a:tailEnd type="none" w="lg" len="med"/>
          </a:ln>
          <a:effectLst/>
        </p:spPr>
      </p:cxnSp>
      <p:sp>
        <p:nvSpPr>
          <p:cNvPr id="239" name="Rectangle 238">
            <a:extLst>
              <a:ext uri="{FF2B5EF4-FFF2-40B4-BE49-F238E27FC236}">
                <a16:creationId xmlns:a16="http://schemas.microsoft.com/office/drawing/2014/main" id="{55C42AB0-EE3F-47D2-AAED-E214C13F5865}"/>
              </a:ext>
            </a:extLst>
          </p:cNvPr>
          <p:cNvSpPr/>
          <p:nvPr/>
        </p:nvSpPr>
        <p:spPr>
          <a:xfrm>
            <a:off x="1272237" y="4674638"/>
            <a:ext cx="134971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Flux watches Git repo,</a:t>
            </a:r>
            <a:b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b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creates k8s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based on raw YAML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and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helmreleases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 </a:t>
            </a:r>
          </a:p>
        </p:txBody>
      </p:sp>
      <p:sp>
        <p:nvSpPr>
          <p:cNvPr id="241" name="Oval 240">
            <a:extLst>
              <a:ext uri="{FF2B5EF4-FFF2-40B4-BE49-F238E27FC236}">
                <a16:creationId xmlns:a16="http://schemas.microsoft.com/office/drawing/2014/main" id="{6BAB7352-5E39-4265-AEFF-C59A14FF0B0A}"/>
              </a:ext>
            </a:extLst>
          </p:cNvPr>
          <p:cNvSpPr/>
          <p:nvPr/>
        </p:nvSpPr>
        <p:spPr>
          <a:xfrm>
            <a:off x="1839238" y="445079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pic>
        <p:nvPicPr>
          <p:cNvPr id="243" name="Picture 242" descr="Kubernetes icon">
            <a:extLst>
              <a:ext uri="{FF2B5EF4-FFF2-40B4-BE49-F238E27FC236}">
                <a16:creationId xmlns:a16="http://schemas.microsoft.com/office/drawing/2014/main" id="{265DE2C4-2452-4B70-A7F6-BCF5EABAC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60321" y="3341030"/>
            <a:ext cx="357945" cy="347208"/>
          </a:xfrm>
          <a:prstGeom prst="rect">
            <a:avLst/>
          </a:prstGeom>
        </p:spPr>
      </p:pic>
      <p:sp>
        <p:nvSpPr>
          <p:cNvPr id="244" name="Rectangle 243">
            <a:extLst>
              <a:ext uri="{FF2B5EF4-FFF2-40B4-BE49-F238E27FC236}">
                <a16:creationId xmlns:a16="http://schemas.microsoft.com/office/drawing/2014/main" id="{3A6B23C9-B78B-4348-969B-CA3D02541DC9}"/>
              </a:ext>
            </a:extLst>
          </p:cNvPr>
          <p:cNvSpPr/>
          <p:nvPr/>
        </p:nvSpPr>
        <p:spPr bwMode="auto">
          <a:xfrm>
            <a:off x="8054988" y="1956832"/>
            <a:ext cx="163015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Kubernetes Dataplane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a:off x="8870068" y="2391884"/>
            <a:ext cx="0" cy="1097497"/>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802276" y="2578081"/>
            <a:ext cx="1771004"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653129" y="237329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9175086" y="2580601"/>
            <a:ext cx="1181175" cy="2430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status for the Flux agents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to be retrieved with resource GET</a:t>
            </a:r>
          </a:p>
        </p:txBody>
      </p:sp>
      <p:sp>
        <p:nvSpPr>
          <p:cNvPr id="252" name="Oval 251">
            <a:extLst>
              <a:ext uri="{FF2B5EF4-FFF2-40B4-BE49-F238E27FC236}">
                <a16:creationId xmlns:a16="http://schemas.microsoft.com/office/drawing/2014/main" id="{F25969E7-8208-4F9A-B455-B4FE6FF658BE}"/>
              </a:ext>
            </a:extLst>
          </p:cNvPr>
          <p:cNvSpPr/>
          <p:nvPr/>
        </p:nvSpPr>
        <p:spPr>
          <a:xfrm>
            <a:off x="10118475" y="237329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13</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177488" y="1956832"/>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Microsoft.KubernetesConfiguration</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3073742" y="1956832"/>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24926" y="1766668"/>
            <a:ext cx="1507732"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7102599" y="2174358"/>
            <a:ext cx="95238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504770" y="1545930"/>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624" y="1762359"/>
            <a:ext cx="1467229" cy="1579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332989" y="2174358"/>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646937" y="154290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370763" y="2868756"/>
            <a:ext cx="5864106"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connectedClusters</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0"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clusterName</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/providers/</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sourceControlConfigurations</a:t>
            </a:r>
            <a:r>
              <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1" i="0"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configName</a:t>
            </a:r>
            <a:endParaRPr kumimoji="0" lang="en-US" sz="700" b="1"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710284" y="2159735"/>
            <a:ext cx="1363458" cy="1579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az</a:t>
            </a: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k8sconfiguration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711635" y="1703612"/>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799733" y="276490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t>Azure Arc enabled Kubernetes </a:t>
            </a:r>
            <a:br>
              <a:rPr lang="en-US"/>
            </a:br>
            <a:r>
              <a:rPr lang="en-US" sz="2000">
                <a:solidFill>
                  <a:schemeClr val="accent1"/>
                </a:solidFill>
                <a:latin typeface="+mn-lt"/>
              </a:rPr>
              <a:t>GitOps Configuration</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454880" y="2486098"/>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1764" y="1718069"/>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239848" y="1541442"/>
            <a:ext cx="100056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Cluster 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744014" y="2162568"/>
            <a:ext cx="681" cy="323530"/>
          </a:xfrm>
          <a:prstGeom prst="line">
            <a:avLst/>
          </a:prstGeom>
          <a:noFill/>
          <a:ln w="19050" cap="flat" cmpd="sng" algn="ctr">
            <a:solidFill>
              <a:schemeClr val="accent1"/>
            </a:solidFill>
            <a:prstDash val="solid"/>
            <a:miter lim="800000"/>
            <a:headEnd type="arrow" w="med" len="med"/>
            <a:tailEnd type="none" w="lg" len="med"/>
          </a:ln>
          <a:effectLst/>
        </p:spPr>
      </p:cxnSp>
      <p:pic>
        <p:nvPicPr>
          <p:cNvPr id="283" name="Picture 282" descr="Kuberenetes icon">
            <a:extLst>
              <a:ext uri="{FF2B5EF4-FFF2-40B4-BE49-F238E27FC236}">
                <a16:creationId xmlns:a16="http://schemas.microsoft.com/office/drawing/2014/main" id="{606F1753-E153-4028-8B64-D64EA1935B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0511" y="1979504"/>
            <a:ext cx="139239" cy="135062"/>
          </a:xfrm>
          <a:prstGeom prst="rect">
            <a:avLst/>
          </a:prstGeom>
        </p:spPr>
      </p:pic>
    </p:spTree>
    <p:extLst>
      <p:ext uri="{BB962C8B-B14F-4D97-AF65-F5344CB8AC3E}">
        <p14:creationId xmlns:p14="http://schemas.microsoft.com/office/powerpoint/2010/main" val="3716204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2F638EEA-7A55-D640-977B-6B3BC5CB78F6}"/>
              </a:ext>
            </a:extLst>
          </p:cNvPr>
          <p:cNvGrpSpPr/>
          <p:nvPr/>
        </p:nvGrpSpPr>
        <p:grpSpPr>
          <a:xfrm>
            <a:off x="793306" y="1256553"/>
            <a:ext cx="10534857" cy="4344895"/>
            <a:chOff x="88074" y="1517641"/>
            <a:chExt cx="10534857" cy="4344895"/>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5176089" y="4182032"/>
              <a:ext cx="5145174" cy="16805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     Azure Arc 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270955" y="4952186"/>
              <a:ext cx="2521589"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Azure AD Entity</a:t>
              </a:r>
            </a:p>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(User Account/Service Principal)</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3221" y="4685390"/>
              <a:ext cx="274320" cy="274320"/>
            </a:xfrm>
            <a:prstGeom prst="rect">
              <a:avLst/>
            </a:prstGeom>
          </p:spPr>
        </p:pic>
        <p:pic>
          <p:nvPicPr>
            <p:cNvPr id="48" name="Graphic 47" descr="Badge 6">
              <a:extLst>
                <a:ext uri="{FF2B5EF4-FFF2-40B4-BE49-F238E27FC236}">
                  <a16:creationId xmlns:a16="http://schemas.microsoft.com/office/drawing/2014/main" id="{22FCF4E2-E6B4-C641-B194-F86C381498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70564" y="5502220"/>
              <a:ext cx="274320" cy="274320"/>
            </a:xfrm>
            <a:prstGeom prst="rect">
              <a:avLst/>
            </a:prstGeom>
          </p:spPr>
        </p:pic>
        <p:grpSp>
          <p:nvGrpSpPr>
            <p:cNvPr id="73" name="Group 72">
              <a:extLst>
                <a:ext uri="{FF2B5EF4-FFF2-40B4-BE49-F238E27FC236}">
                  <a16:creationId xmlns:a16="http://schemas.microsoft.com/office/drawing/2014/main" id="{066BEDFA-62D7-6040-901C-D6E0BE31A5BC}"/>
                </a:ext>
              </a:extLst>
            </p:cNvPr>
            <p:cNvGrpSpPr/>
            <p:nvPr/>
          </p:nvGrpSpPr>
          <p:grpSpPr>
            <a:xfrm>
              <a:off x="5512820" y="4564230"/>
              <a:ext cx="4615424" cy="1276195"/>
              <a:chOff x="4630845" y="4564230"/>
              <a:chExt cx="4615424" cy="1276195"/>
            </a:xfrm>
          </p:grpSpPr>
          <p:sp>
            <p:nvSpPr>
              <p:cNvPr id="113" name="Rectangle 112">
                <a:extLst>
                  <a:ext uri="{FF2B5EF4-FFF2-40B4-BE49-F238E27FC236}">
                    <a16:creationId xmlns:a16="http://schemas.microsoft.com/office/drawing/2014/main" id="{4C7AF95D-C5C3-C641-B989-E1833501123C}"/>
                  </a:ext>
                </a:extLst>
              </p:cNvPr>
              <p:cNvSpPr/>
              <p:nvPr/>
            </p:nvSpPr>
            <p:spPr bwMode="auto">
              <a:xfrm>
                <a:off x="4816306"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7789728" y="495462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Guard</a:t>
                </a:r>
              </a:p>
            </p:txBody>
          </p:sp>
          <p:pic>
            <p:nvPicPr>
              <p:cNvPr id="1026" name="Picture 2">
                <a:extLst>
                  <a:ext uri="{FF2B5EF4-FFF2-40B4-BE49-F238E27FC236}">
                    <a16:creationId xmlns:a16="http://schemas.microsoft.com/office/drawing/2014/main" id="{D07735BB-474B-5A44-8014-152968601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67708" y="4742064"/>
                <a:ext cx="378561" cy="457200"/>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a:extLst>
                  <a:ext uri="{FF2B5EF4-FFF2-40B4-BE49-F238E27FC236}">
                    <a16:creationId xmlns:a16="http://schemas.microsoft.com/office/drawing/2014/main" id="{65860206-5D7E-6A46-8906-3F60B68E33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30845" y="4700576"/>
                <a:ext cx="366737" cy="352355"/>
              </a:xfrm>
              <a:prstGeom prst="rect">
                <a:avLst/>
              </a:prstGeom>
            </p:spPr>
          </p:pic>
          <p:cxnSp>
            <p:nvCxnSpPr>
              <p:cNvPr id="131" name="Straight Connector 130">
                <a:extLst>
                  <a:ext uri="{FF2B5EF4-FFF2-40B4-BE49-F238E27FC236}">
                    <a16:creationId xmlns:a16="http://schemas.microsoft.com/office/drawing/2014/main" id="{127AACDB-9609-E545-AC28-8A8469890ACF}"/>
                  </a:ext>
                </a:extLst>
              </p:cNvPr>
              <p:cNvCxnSpPr>
                <a:cxnSpLocks/>
              </p:cNvCxnSpPr>
              <p:nvPr/>
            </p:nvCxnSpPr>
            <p:spPr>
              <a:xfrm flipH="1">
                <a:off x="6096001" y="5075294"/>
                <a:ext cx="1693727"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BFC6D72-149A-3247-B4FF-DB784D380F07}"/>
                  </a:ext>
                </a:extLst>
              </p:cNvPr>
              <p:cNvCxnSpPr>
                <a:cxnSpLocks/>
              </p:cNvCxnSpPr>
              <p:nvPr/>
            </p:nvCxnSpPr>
            <p:spPr>
              <a:xfrm>
                <a:off x="6096000" y="5385754"/>
                <a:ext cx="169372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3A3DACC-4B5A-6449-BD13-6F4ACD1B424C}"/>
                  </a:ext>
                </a:extLst>
              </p:cNvPr>
              <p:cNvSpPr/>
              <p:nvPr/>
            </p:nvSpPr>
            <p:spPr>
              <a:xfrm>
                <a:off x="6255015" y="4658455"/>
                <a:ext cx="1375698"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effectLst/>
                    <a:uLnTx/>
                    <a:uFillTx/>
                    <a:latin typeface="Segoe UI Symbol" panose="020B0502040204020203" pitchFamily="34" charset="0"/>
                    <a:ea typeface="Segoe UI Symbol" panose="020B0502040204020203" pitchFamily="34" charset="0"/>
                    <a:cs typeface="+mn-cs"/>
                  </a:rPr>
                  <a:t>TokenAccessReview</a:t>
                </a: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t>
                </a:r>
                <a:endParaRPr kumimoji="0" lang="en-US" sz="1000" b="0" i="0" u="none" strike="noStrike" kern="1200" cap="none" spc="0" normalizeH="0" baseline="0" noProof="0">
                  <a:ln>
                    <a:noFill/>
                  </a:ln>
                  <a:effectLst/>
                  <a:uLnTx/>
                  <a:uFillTx/>
                  <a:latin typeface="Calibri" panose="020F0502020204030204"/>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SubjectAccessReview</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33" name="Rectangle 132">
                <a:extLst>
                  <a:ext uri="{FF2B5EF4-FFF2-40B4-BE49-F238E27FC236}">
                    <a16:creationId xmlns:a16="http://schemas.microsoft.com/office/drawing/2014/main" id="{A734BC6A-0C57-0149-8ACD-0F193E9B1364}"/>
                  </a:ext>
                </a:extLst>
              </p:cNvPr>
              <p:cNvSpPr/>
              <p:nvPr/>
            </p:nvSpPr>
            <p:spPr>
              <a:xfrm>
                <a:off x="6377645" y="5382490"/>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effectLst/>
                  <a:uLnTx/>
                  <a:uFillTx/>
                  <a:latin typeface="Calibri" panose="020F0502020204030204"/>
                  <a:cs typeface="+mn-cs"/>
                </a:endParaRP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26415" y="4564230"/>
                <a:ext cx="274320" cy="274320"/>
              </a:xfrm>
              <a:prstGeom prst="rect">
                <a:avLst/>
              </a:prstGeom>
            </p:spPr>
          </p:pic>
          <p:pic>
            <p:nvPicPr>
              <p:cNvPr id="52" name="Graphic 51" descr="Badge 5">
                <a:extLst>
                  <a:ext uri="{FF2B5EF4-FFF2-40B4-BE49-F238E27FC236}">
                    <a16:creationId xmlns:a16="http://schemas.microsoft.com/office/drawing/2014/main" id="{60FF8AC7-8956-354E-9F68-A77E504759E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26415" y="5566105"/>
                <a:ext cx="274320" cy="274320"/>
              </a:xfrm>
              <a:prstGeom prst="rect">
                <a:avLst/>
              </a:prstGeom>
            </p:spPr>
          </p:pic>
        </p:grpSp>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1453" y="3062451"/>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8197" y="3065870"/>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993209" y="3999152"/>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2792544" y="5123444"/>
              <a:ext cx="2903644" cy="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2792544" y="5343934"/>
              <a:ext cx="29036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pic>
          <p:nvPicPr>
            <p:cNvPr id="81" name="Graphic 80">
              <a:extLst>
                <a:ext uri="{FF2B5EF4-FFF2-40B4-BE49-F238E27FC236}">
                  <a16:creationId xmlns:a16="http://schemas.microsoft.com/office/drawing/2014/main" id="{8CD8EDD3-52AE-DF43-84D2-CABE48A5F7F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074" y="4709534"/>
              <a:ext cx="365760" cy="365760"/>
            </a:xfrm>
            <a:prstGeom prst="rect">
              <a:avLst/>
            </a:prstGeom>
          </p:spPr>
        </p:pic>
        <p:sp>
          <p:nvSpPr>
            <p:cNvPr id="159" name="Rectangle 158">
              <a:extLst>
                <a:ext uri="{FF2B5EF4-FFF2-40B4-BE49-F238E27FC236}">
                  <a16:creationId xmlns:a16="http://schemas.microsoft.com/office/drawing/2014/main" id="{F8C4B689-C555-F846-BBAB-CA45937F9C0B}"/>
                </a:ext>
              </a:extLst>
            </p:cNvPr>
            <p:cNvSpPr/>
            <p:nvPr/>
          </p:nvSpPr>
          <p:spPr>
            <a:xfrm>
              <a:off x="3490068" y="4847056"/>
              <a:ext cx="113364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kubectl get pods</a:t>
              </a:r>
              <a:endParaRPr kumimoji="0" lang="en-US" sz="1000" b="0" i="1" u="none" strike="noStrike" kern="1200" cap="none" spc="0" normalizeH="0" baseline="0" noProof="0">
                <a:ln>
                  <a:noFill/>
                </a:ln>
                <a:effectLst/>
                <a:uLnTx/>
                <a:uFillTx/>
                <a:latin typeface="Calibri" panose="020F0502020204030204"/>
                <a:cs typeface="+mn-cs"/>
              </a:endParaRPr>
            </a:p>
          </p:txBody>
        </p:sp>
        <p:sp>
          <p:nvSpPr>
            <p:cNvPr id="160" name="Rectangle 159">
              <a:extLst>
                <a:ext uri="{FF2B5EF4-FFF2-40B4-BE49-F238E27FC236}">
                  <a16:creationId xmlns:a16="http://schemas.microsoft.com/office/drawing/2014/main" id="{2FA3F622-FDFF-5246-A9B5-FDA75A31AAEB}"/>
                </a:ext>
              </a:extLst>
            </p:cNvPr>
            <p:cNvSpPr/>
            <p:nvPr/>
          </p:nvSpPr>
          <p:spPr>
            <a:xfrm>
              <a:off x="3157445" y="5379110"/>
              <a:ext cx="179889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If allowed, return list of pods</a:t>
              </a:r>
              <a:endParaRPr kumimoji="0" lang="en-US" sz="1000" b="0" i="0" u="none" strike="noStrike" kern="1200" cap="none" spc="0" normalizeH="0" baseline="0" noProof="0">
                <a:ln>
                  <a:noFill/>
                </a:ln>
                <a:effectLst/>
                <a:uLnTx/>
                <a:uFillTx/>
                <a:latin typeface="Calibri" panose="020F0502020204030204"/>
                <a:cs typeface="+mn-cs"/>
              </a:endParaRPr>
            </a:p>
          </p:txBody>
        </p:sp>
        <p:grpSp>
          <p:nvGrpSpPr>
            <p:cNvPr id="85" name="Group 84">
              <a:extLst>
                <a:ext uri="{FF2B5EF4-FFF2-40B4-BE49-F238E27FC236}">
                  <a16:creationId xmlns:a16="http://schemas.microsoft.com/office/drawing/2014/main" id="{3F1CBD54-A34C-ED42-8E16-53200A801F81}"/>
                </a:ext>
              </a:extLst>
            </p:cNvPr>
            <p:cNvGrpSpPr/>
            <p:nvPr/>
          </p:nvGrpSpPr>
          <p:grpSpPr>
            <a:xfrm>
              <a:off x="8456651" y="1517641"/>
              <a:ext cx="1709797" cy="550980"/>
              <a:chOff x="8241600" y="1472245"/>
              <a:chExt cx="1709797" cy="550980"/>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8241600" y="1472245"/>
                <a:ext cx="1709797"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rgbClr val="FFFFFF"/>
                  </a:solidFill>
                  <a:latin typeface="Segoe UI Semibold"/>
                  <a:cs typeface="Segoe UI" pitchFamily="34" charset="0"/>
                </a:endParaRP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22"/>
              <a:srcRect t="24166" b="24166"/>
              <a:stretch/>
            </p:blipFill>
            <p:spPr>
              <a:xfrm>
                <a:off x="8470687" y="1640787"/>
                <a:ext cx="1251621" cy="213896"/>
              </a:xfrm>
              <a:prstGeom prst="rect">
                <a:avLst/>
              </a:prstGeom>
            </p:spPr>
          </p:pic>
        </p:grpSp>
        <p:cxnSp>
          <p:nvCxnSpPr>
            <p:cNvPr id="166" name="Straight Connector 165">
              <a:extLst>
                <a:ext uri="{FF2B5EF4-FFF2-40B4-BE49-F238E27FC236}">
                  <a16:creationId xmlns:a16="http://schemas.microsoft.com/office/drawing/2014/main" id="{F18AF7BE-3421-C54F-8646-7A472166782E}"/>
                </a:ext>
              </a:extLst>
            </p:cNvPr>
            <p:cNvCxnSpPr>
              <a:cxnSpLocks/>
            </p:cNvCxnSpPr>
            <p:nvPr/>
          </p:nvCxnSpPr>
          <p:spPr>
            <a:xfrm>
              <a:off x="9078085"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95BA828-B60E-2247-A85B-304498B0F1E3}"/>
                </a:ext>
              </a:extLst>
            </p:cNvPr>
            <p:cNvCxnSpPr>
              <a:cxnSpLocks/>
            </p:cNvCxnSpPr>
            <p:nvPr/>
          </p:nvCxnSpPr>
          <p:spPr>
            <a:xfrm flipV="1">
              <a:off x="9480163" y="2068621"/>
              <a:ext cx="0" cy="288600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70E0A8C2-E6FF-F846-8980-CBDCA2D6E0BF}"/>
                </a:ext>
              </a:extLst>
            </p:cNvPr>
            <p:cNvSpPr/>
            <p:nvPr/>
          </p:nvSpPr>
          <p:spPr>
            <a:xfrm>
              <a:off x="9563025" y="3305889"/>
              <a:ext cx="105990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allowed/denied</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76" name="Rectangle 175">
              <a:extLst>
                <a:ext uri="{FF2B5EF4-FFF2-40B4-BE49-F238E27FC236}">
                  <a16:creationId xmlns:a16="http://schemas.microsoft.com/office/drawing/2014/main" id="{99E2CCED-9DD5-DE43-8688-9C89F5103CF5}"/>
                </a:ext>
              </a:extLst>
            </p:cNvPr>
            <p:cNvSpPr/>
            <p:nvPr/>
          </p:nvSpPr>
          <p:spPr>
            <a:xfrm>
              <a:off x="8093460" y="3310859"/>
              <a:ext cx="885179"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checkAccess</a:t>
              </a:r>
              <a:endParaRPr kumimoji="0" lang="en-US" sz="1000" b="0" i="0" u="none" strike="noStrike" kern="1200" cap="none" spc="0" normalizeH="0" baseline="0" noProof="0">
                <a:ln>
                  <a:noFill/>
                </a:ln>
                <a:effectLst/>
                <a:uLnTx/>
                <a:uFillTx/>
                <a:latin typeface="Calibri" panose="020F0502020204030204"/>
                <a:cs typeface="+mn-cs"/>
              </a:endParaRPr>
            </a:p>
          </p:txBody>
        </p:sp>
        <p:sp>
          <p:nvSpPr>
            <p:cNvPr id="192" name="Rectangle 191">
              <a:extLst>
                <a:ext uri="{FF2B5EF4-FFF2-40B4-BE49-F238E27FC236}">
                  <a16:creationId xmlns:a16="http://schemas.microsoft.com/office/drawing/2014/main" id="{20552C08-050E-644F-A51D-E4B7A29928C6}"/>
                </a:ext>
              </a:extLst>
            </p:cNvPr>
            <p:cNvSpPr/>
            <p:nvPr/>
          </p:nvSpPr>
          <p:spPr bwMode="auto">
            <a:xfrm>
              <a:off x="5176089" y="1517641"/>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rgbClr val="FFFFFF"/>
                  </a:solidFill>
                  <a:latin typeface="Segoe UI Semibold"/>
                  <a:cs typeface="Segoe UI" pitchFamily="34" charset="0"/>
                </a:rPr>
                <a:t>Owner</a:t>
              </a:r>
            </a:p>
          </p:txBody>
        </p:sp>
        <p:cxnSp>
          <p:nvCxnSpPr>
            <p:cNvPr id="193" name="Straight Connector 192">
              <a:extLst>
                <a:ext uri="{FF2B5EF4-FFF2-40B4-BE49-F238E27FC236}">
                  <a16:creationId xmlns:a16="http://schemas.microsoft.com/office/drawing/2014/main" id="{765C0EFF-D24B-244D-8865-6B730EC2F72F}"/>
                </a:ext>
              </a:extLst>
            </p:cNvPr>
            <p:cNvCxnSpPr>
              <a:cxnSpLocks/>
              <a:stCxn id="162" idx="1"/>
              <a:endCxn id="192" idx="3"/>
            </p:cNvCxnSpPr>
            <p:nvPr/>
          </p:nvCxnSpPr>
          <p:spPr>
            <a:xfrm flipH="1">
              <a:off x="6455783" y="1793131"/>
              <a:ext cx="2000868"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E49F7E8F-1AEA-014D-9F31-945F12B61EDD}"/>
                </a:ext>
              </a:extLst>
            </p:cNvPr>
            <p:cNvSpPr/>
            <p:nvPr/>
          </p:nvSpPr>
          <p:spPr>
            <a:xfrm>
              <a:off x="6648944" y="1543667"/>
              <a:ext cx="1614545"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ymbol" panose="020B0502040204020203" pitchFamily="34" charset="0"/>
                  <a:ea typeface="Segoe UI Symbol" panose="020B0502040204020203" pitchFamily="34" charset="0"/>
                  <a:cs typeface="+mn-cs"/>
                </a:rPr>
                <a:t>Role assignment in Azure</a:t>
              </a:r>
              <a:endParaRPr kumimoji="0" lang="en-US" sz="1000" b="0" i="0" u="none" strike="noStrike" kern="1200" cap="none" spc="0" normalizeH="0" baseline="0" noProof="0">
                <a:ln>
                  <a:noFill/>
                </a:ln>
                <a:effectLst/>
                <a:uLnTx/>
                <a:uFillTx/>
                <a:latin typeface="Calibri" panose="020F0502020204030204"/>
                <a:cs typeface="+mn-cs"/>
              </a:endParaRPr>
            </a:p>
          </p:txBody>
        </p:sp>
      </p:grpSp>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 enabled Kubernetes </a:t>
            </a:r>
            <a:br>
              <a:rPr lang="en-US"/>
            </a:br>
            <a:r>
              <a:rPr lang="en-US" sz="2000">
                <a:solidFill>
                  <a:schemeClr val="accent1"/>
                </a:solidFill>
                <a:latin typeface="+mn-lt"/>
              </a:rPr>
              <a:t>AAD enabled RBAC</a:t>
            </a:r>
          </a:p>
        </p:txBody>
      </p:sp>
    </p:spTree>
    <p:extLst>
      <p:ext uri="{BB962C8B-B14F-4D97-AF65-F5344CB8AC3E}">
        <p14:creationId xmlns:p14="http://schemas.microsoft.com/office/powerpoint/2010/main" val="34513374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588263" y="457200"/>
            <a:ext cx="11018520" cy="861774"/>
          </a:xfrm>
        </p:spPr>
        <p:txBody>
          <a:bodyPr/>
          <a:lstStyle/>
          <a:p>
            <a:r>
              <a:rPr lang="en-US">
                <a:cs typeface="Segoe UI"/>
              </a:rPr>
              <a:t>Azure Arc enabled Kubernetes</a:t>
            </a:r>
            <a:br>
              <a:rPr lang="en-US"/>
            </a:br>
            <a:r>
              <a:rPr lang="en-US" sz="2000">
                <a:solidFill>
                  <a:schemeClr val="accent1"/>
                </a:solidFill>
                <a:latin typeface="+mn-lt"/>
                <a:cs typeface="Segoe UI"/>
              </a:rPr>
              <a:t>Cluster Connect</a:t>
            </a:r>
            <a:endParaRPr lang="en-US" sz="2000">
              <a:solidFill>
                <a:schemeClr val="accent1"/>
              </a:solidFill>
              <a:latin typeface="+mn-lt"/>
            </a:endParaRPr>
          </a:p>
        </p:txBody>
      </p:sp>
      <p:cxnSp>
        <p:nvCxnSpPr>
          <p:cNvPr id="34" name="Straight Connector 33">
            <a:extLst>
              <a:ext uri="{FF2B5EF4-FFF2-40B4-BE49-F238E27FC236}">
                <a16:creationId xmlns:a16="http://schemas.microsoft.com/office/drawing/2014/main" id="{86D038D6-249F-4D91-A9A3-EFBFC06EC145}"/>
              </a:ext>
              <a:ext uri="{C183D7F6-B498-43B3-948B-1728B52AA6E4}">
                <adec:decorative xmlns:adec="http://schemas.microsoft.com/office/drawing/2017/decorative" val="1"/>
              </a:ext>
            </a:extLst>
          </p:cNvPr>
          <p:cNvCxnSpPr>
            <a:cxnSpLocks/>
          </p:cNvCxnSpPr>
          <p:nvPr/>
        </p:nvCxnSpPr>
        <p:spPr>
          <a:xfrm flipV="1">
            <a:off x="8085066" y="1484074"/>
            <a:ext cx="0" cy="5369668"/>
          </a:xfrm>
          <a:prstGeom prst="line">
            <a:avLst/>
          </a:prstGeom>
          <a:noFill/>
          <a:ln w="19050" cap="flat" cmpd="sng" algn="ctr">
            <a:solidFill>
              <a:srgbClr val="D83B01"/>
            </a:solidFill>
            <a:prstDash val="sysDash"/>
            <a:miter lim="800000"/>
            <a:headEnd type="none" w="med" len="med"/>
            <a:tailEnd type="none" w="lg" len="med"/>
          </a:ln>
          <a:effectLst/>
        </p:spPr>
      </p:cxnSp>
      <p:sp>
        <p:nvSpPr>
          <p:cNvPr id="35" name="Rectangle 34">
            <a:extLst>
              <a:ext uri="{FF2B5EF4-FFF2-40B4-BE49-F238E27FC236}">
                <a16:creationId xmlns:a16="http://schemas.microsoft.com/office/drawing/2014/main" id="{B3A2975A-49BB-4C89-BF00-311DED55A765}"/>
              </a:ext>
            </a:extLst>
          </p:cNvPr>
          <p:cNvSpPr/>
          <p:nvPr/>
        </p:nvSpPr>
        <p:spPr bwMode="auto">
          <a:xfrm>
            <a:off x="8849520" y="3805742"/>
            <a:ext cx="3260835" cy="117380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00">
                <a:solidFill>
                  <a:srgbClr val="50E6FF"/>
                </a:solidFill>
                <a:latin typeface="Segoe UI Semibold"/>
                <a:ea typeface="+mj-ea"/>
                <a:cs typeface="+mj-cs"/>
              </a:rPr>
              <a:t>Kubernetes Cluster</a:t>
            </a:r>
          </a:p>
        </p:txBody>
      </p:sp>
      <p:sp>
        <p:nvSpPr>
          <p:cNvPr id="39" name="Rectangle 38">
            <a:extLst>
              <a:ext uri="{FF2B5EF4-FFF2-40B4-BE49-F238E27FC236}">
                <a16:creationId xmlns:a16="http://schemas.microsoft.com/office/drawing/2014/main" id="{9770A5AB-B60D-4E6F-AD0A-B0F51EC6DF49}"/>
              </a:ext>
            </a:extLst>
          </p:cNvPr>
          <p:cNvSpPr/>
          <p:nvPr/>
        </p:nvSpPr>
        <p:spPr bwMode="auto">
          <a:xfrm>
            <a:off x="2846297" y="3383465"/>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Microsoft.Kubernetes</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Resource Provider (RP)</a:t>
            </a:r>
          </a:p>
        </p:txBody>
      </p:sp>
      <p:cxnSp>
        <p:nvCxnSpPr>
          <p:cNvPr id="40" name="Straight Connector 39">
            <a:extLst>
              <a:ext uri="{FF2B5EF4-FFF2-40B4-BE49-F238E27FC236}">
                <a16:creationId xmlns:a16="http://schemas.microsoft.com/office/drawing/2014/main" id="{5F470834-91AC-4E0F-9A97-5B609BF89108}"/>
              </a:ext>
              <a:ext uri="{C183D7F6-B498-43B3-948B-1728B52AA6E4}">
                <adec:decorative xmlns:adec="http://schemas.microsoft.com/office/drawing/2017/decorative" val="1"/>
              </a:ext>
            </a:extLst>
          </p:cNvPr>
          <p:cNvCxnSpPr>
            <a:cxnSpLocks/>
            <a:stCxn id="39" idx="2"/>
            <a:endCxn id="44" idx="0"/>
          </p:cNvCxnSpPr>
          <p:nvPr/>
        </p:nvCxnSpPr>
        <p:spPr>
          <a:xfrm flipH="1">
            <a:off x="3891218" y="3934445"/>
            <a:ext cx="1" cy="379633"/>
          </a:xfrm>
          <a:prstGeom prst="line">
            <a:avLst/>
          </a:prstGeom>
          <a:noFill/>
          <a:ln w="19050" cap="flat" cmpd="sng" algn="ctr">
            <a:solidFill>
              <a:schemeClr val="accent1"/>
            </a:solidFill>
            <a:prstDash val="solid"/>
            <a:miter lim="800000"/>
            <a:headEnd type="arrow" w="med" len="med"/>
            <a:tailEnd type="none" w="lg" len="med"/>
          </a:ln>
          <a:effectLst/>
        </p:spPr>
      </p:cxnSp>
      <p:sp>
        <p:nvSpPr>
          <p:cNvPr id="43" name="Rectangle 42">
            <a:extLst>
              <a:ext uri="{FF2B5EF4-FFF2-40B4-BE49-F238E27FC236}">
                <a16:creationId xmlns:a16="http://schemas.microsoft.com/office/drawing/2014/main" id="{59B8DE47-E024-4166-8721-51047FD3A634}"/>
              </a:ext>
            </a:extLst>
          </p:cNvPr>
          <p:cNvSpPr/>
          <p:nvPr/>
        </p:nvSpPr>
        <p:spPr>
          <a:xfrm>
            <a:off x="1408102" y="2739970"/>
            <a:ext cx="1622560" cy="246221"/>
          </a:xfrm>
          <a:prstGeom prst="rect">
            <a:avLst/>
          </a:prstGeom>
        </p:spPr>
        <p:txBody>
          <a:bodyPr wrap="none" lIns="91440" tIns="45720" rIns="91440" bIns="45720" anchor="t">
            <a:spAutoFit/>
          </a:bodyPr>
          <a:lstStyle/>
          <a:p>
            <a:pPr defTabSz="914400">
              <a:defRPr/>
            </a:pPr>
            <a:r>
              <a:rPr lang="en-US" sz="1000" err="1">
                <a:solidFill>
                  <a:schemeClr val="accent1"/>
                </a:solidFill>
                <a:latin typeface="Segoe UI Symbol"/>
                <a:ea typeface="Segoe UI Symbol"/>
              </a:rPr>
              <a:t>listClusterUserCredentials</a:t>
            </a:r>
            <a:endParaRPr lang="en-US" sz="1000">
              <a:solidFill>
                <a:schemeClr val="accent1"/>
              </a:solidFill>
              <a:latin typeface="Segoe UI Symbol"/>
              <a:ea typeface="Segoe UI Symbol"/>
            </a:endParaRPr>
          </a:p>
        </p:txBody>
      </p:sp>
      <p:sp>
        <p:nvSpPr>
          <p:cNvPr id="44" name="Rectangle 43">
            <a:extLst>
              <a:ext uri="{FF2B5EF4-FFF2-40B4-BE49-F238E27FC236}">
                <a16:creationId xmlns:a16="http://schemas.microsoft.com/office/drawing/2014/main" id="{2687EB5B-D881-4510-9654-6208975BFAC7}"/>
              </a:ext>
            </a:extLst>
          </p:cNvPr>
          <p:cNvSpPr/>
          <p:nvPr/>
        </p:nvSpPr>
        <p:spPr bwMode="auto">
          <a:xfrm>
            <a:off x="2846296" y="4314078"/>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Cluster Connect Endpoint</a:t>
            </a:r>
          </a:p>
        </p:txBody>
      </p:sp>
      <p:sp>
        <p:nvSpPr>
          <p:cNvPr id="45" name="Rectangle 44">
            <a:extLst>
              <a:ext uri="{FF2B5EF4-FFF2-40B4-BE49-F238E27FC236}">
                <a16:creationId xmlns:a16="http://schemas.microsoft.com/office/drawing/2014/main" id="{B92612AE-51F3-4D64-A887-D2C46538E8B9}"/>
              </a:ext>
            </a:extLst>
          </p:cNvPr>
          <p:cNvSpPr/>
          <p:nvPr/>
        </p:nvSpPr>
        <p:spPr bwMode="auto">
          <a:xfrm>
            <a:off x="2846296" y="5244691"/>
            <a:ext cx="208984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Dataplane Service</a:t>
            </a:r>
          </a:p>
        </p:txBody>
      </p:sp>
      <p:sp>
        <p:nvSpPr>
          <p:cNvPr id="48" name="Rectangle 47">
            <a:extLst>
              <a:ext uri="{FF2B5EF4-FFF2-40B4-BE49-F238E27FC236}">
                <a16:creationId xmlns:a16="http://schemas.microsoft.com/office/drawing/2014/main" id="{0FD15B22-4BAC-4EAC-945D-E2CB77A2B6DA}"/>
              </a:ext>
            </a:extLst>
          </p:cNvPr>
          <p:cNvSpPr/>
          <p:nvPr/>
        </p:nvSpPr>
        <p:spPr bwMode="auto">
          <a:xfrm>
            <a:off x="5248006" y="4314079"/>
            <a:ext cx="2015322"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a:rPr>
              <a:t>Hybrid Connections</a:t>
            </a:r>
          </a:p>
        </p:txBody>
      </p:sp>
      <p:cxnSp>
        <p:nvCxnSpPr>
          <p:cNvPr id="49" name="Straight Connector 48">
            <a:extLst>
              <a:ext uri="{FF2B5EF4-FFF2-40B4-BE49-F238E27FC236}">
                <a16:creationId xmlns:a16="http://schemas.microsoft.com/office/drawing/2014/main" id="{677AF5A4-691C-4234-A8EE-FDE7910327BA}"/>
              </a:ext>
              <a:ext uri="{C183D7F6-B498-43B3-948B-1728B52AA6E4}">
                <adec:decorative xmlns:adec="http://schemas.microsoft.com/office/drawing/2017/decorative" val="1"/>
              </a:ext>
            </a:extLst>
          </p:cNvPr>
          <p:cNvCxnSpPr>
            <a:cxnSpLocks/>
            <a:stCxn id="48" idx="1"/>
            <a:endCxn id="44" idx="3"/>
          </p:cNvCxnSpPr>
          <p:nvPr/>
        </p:nvCxnSpPr>
        <p:spPr>
          <a:xfrm flipH="1" flipV="1">
            <a:off x="4936140" y="4589568"/>
            <a:ext cx="311866" cy="1"/>
          </a:xfrm>
          <a:prstGeom prst="line">
            <a:avLst/>
          </a:prstGeom>
          <a:noFill/>
          <a:ln w="19050" cap="flat" cmpd="sng" algn="ctr">
            <a:solidFill>
              <a:schemeClr val="accent1"/>
            </a:solidFill>
            <a:prstDash val="solid"/>
            <a:miter lim="800000"/>
            <a:headEnd type="arrow" w="med" len="med"/>
            <a:tailEnd type="none" w="lg" len="med"/>
          </a:ln>
          <a:effectLst/>
        </p:spPr>
      </p:cxnSp>
      <p:sp>
        <p:nvSpPr>
          <p:cNvPr id="51" name="Rectangle 50">
            <a:extLst>
              <a:ext uri="{FF2B5EF4-FFF2-40B4-BE49-F238E27FC236}">
                <a16:creationId xmlns:a16="http://schemas.microsoft.com/office/drawing/2014/main" id="{C529BD8C-C1C9-4DE6-830C-4946D7ACE559}"/>
              </a:ext>
            </a:extLst>
          </p:cNvPr>
          <p:cNvSpPr/>
          <p:nvPr/>
        </p:nvSpPr>
        <p:spPr bwMode="auto">
          <a:xfrm>
            <a:off x="293494" y="3383465"/>
            <a:ext cx="2229216"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Resource Manager (ARM)</a:t>
            </a:r>
          </a:p>
        </p:txBody>
      </p:sp>
      <p:sp>
        <p:nvSpPr>
          <p:cNvPr id="52" name="Rectangle 51">
            <a:extLst>
              <a:ext uri="{FF2B5EF4-FFF2-40B4-BE49-F238E27FC236}">
                <a16:creationId xmlns:a16="http://schemas.microsoft.com/office/drawing/2014/main" id="{051F5B14-0A09-4B5C-B68C-82F490E13769}"/>
              </a:ext>
            </a:extLst>
          </p:cNvPr>
          <p:cNvSpPr/>
          <p:nvPr/>
        </p:nvSpPr>
        <p:spPr bwMode="auto">
          <a:xfrm>
            <a:off x="293496" y="1782586"/>
            <a:ext cx="2229216"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Azure AD Entity</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(User Account/Service Principal)</a:t>
            </a:r>
          </a:p>
        </p:txBody>
      </p:sp>
      <p:pic>
        <p:nvPicPr>
          <p:cNvPr id="53" name="Graphic 52" descr="Azure AD icon">
            <a:extLst>
              <a:ext uri="{FF2B5EF4-FFF2-40B4-BE49-F238E27FC236}">
                <a16:creationId xmlns:a16="http://schemas.microsoft.com/office/drawing/2014/main" id="{C0744B79-A4EB-4964-AE30-76D8639FD5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614" y="1539934"/>
            <a:ext cx="365760" cy="365760"/>
          </a:xfrm>
          <a:prstGeom prst="rect">
            <a:avLst/>
          </a:prstGeom>
        </p:spPr>
      </p:pic>
      <p:cxnSp>
        <p:nvCxnSpPr>
          <p:cNvPr id="54" name="Straight Connector 53">
            <a:extLst>
              <a:ext uri="{FF2B5EF4-FFF2-40B4-BE49-F238E27FC236}">
                <a16:creationId xmlns:a16="http://schemas.microsoft.com/office/drawing/2014/main" id="{680E1098-D407-4D37-AF69-64AFACC3CFC1}"/>
              </a:ext>
              <a:ext uri="{C183D7F6-B498-43B3-948B-1728B52AA6E4}">
                <adec:decorative xmlns:adec="http://schemas.microsoft.com/office/drawing/2017/decorative" val="1"/>
              </a:ext>
            </a:extLst>
          </p:cNvPr>
          <p:cNvCxnSpPr>
            <a:cxnSpLocks/>
            <a:stCxn id="51" idx="0"/>
            <a:endCxn id="52" idx="2"/>
          </p:cNvCxnSpPr>
          <p:nvPr/>
        </p:nvCxnSpPr>
        <p:spPr>
          <a:xfrm flipV="1">
            <a:off x="1408102" y="2332622"/>
            <a:ext cx="2" cy="1050843"/>
          </a:xfrm>
          <a:prstGeom prst="line">
            <a:avLst/>
          </a:prstGeom>
          <a:noFill/>
          <a:ln w="19050" cap="flat" cmpd="sng" algn="ctr">
            <a:solidFill>
              <a:schemeClr val="accent1"/>
            </a:solidFill>
            <a:prstDash val="solid"/>
            <a:miter lim="800000"/>
            <a:headEnd type="arrow" w="med" len="med"/>
            <a:tailEnd type="none" w="lg" len="med"/>
          </a:ln>
          <a:effectLst/>
        </p:spPr>
      </p:cxnSp>
      <p:pic>
        <p:nvPicPr>
          <p:cNvPr id="55" name="Graphic 54" descr="Badge 1">
            <a:extLst>
              <a:ext uri="{FF2B5EF4-FFF2-40B4-BE49-F238E27FC236}">
                <a16:creationId xmlns:a16="http://schemas.microsoft.com/office/drawing/2014/main" id="{ABC1C145-61DA-402B-8F61-DBDE30644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08102" y="2465650"/>
            <a:ext cx="274320" cy="274320"/>
          </a:xfrm>
          <a:prstGeom prst="rect">
            <a:avLst/>
          </a:prstGeom>
        </p:spPr>
      </p:pic>
      <p:cxnSp>
        <p:nvCxnSpPr>
          <p:cNvPr id="59" name="Elbow Connector 20">
            <a:extLst>
              <a:ext uri="{FF2B5EF4-FFF2-40B4-BE49-F238E27FC236}">
                <a16:creationId xmlns:a16="http://schemas.microsoft.com/office/drawing/2014/main" id="{2FE9CEF7-DB9E-4030-A64A-71E2FF9FA765}"/>
              </a:ext>
              <a:ext uri="{C183D7F6-B498-43B3-948B-1728B52AA6E4}">
                <adec:decorative xmlns:adec="http://schemas.microsoft.com/office/drawing/2017/decorative" val="1"/>
              </a:ext>
            </a:extLst>
          </p:cNvPr>
          <p:cNvCxnSpPr>
            <a:cxnSpLocks/>
            <a:stCxn id="44" idx="1"/>
            <a:endCxn id="52" idx="1"/>
          </p:cNvCxnSpPr>
          <p:nvPr/>
        </p:nvCxnSpPr>
        <p:spPr>
          <a:xfrm rot="10800000">
            <a:off x="293496" y="2057604"/>
            <a:ext cx="2552800" cy="2531964"/>
          </a:xfrm>
          <a:prstGeom prst="bentConnector3">
            <a:avLst>
              <a:gd name="adj1" fmla="val 108955"/>
            </a:avLst>
          </a:prstGeom>
          <a:noFill/>
          <a:ln w="19050" cap="flat" cmpd="sng" algn="ctr">
            <a:solidFill>
              <a:schemeClr val="accent1"/>
            </a:solidFill>
            <a:prstDash val="solid"/>
            <a:miter lim="800000"/>
            <a:headEnd type="arrow" w="med" len="med"/>
            <a:tailEnd type="none" w="lg" len="med"/>
          </a:ln>
          <a:effectLst/>
        </p:spPr>
      </p:cxnSp>
      <p:sp>
        <p:nvSpPr>
          <p:cNvPr id="60" name="Rectangle 59">
            <a:extLst>
              <a:ext uri="{FF2B5EF4-FFF2-40B4-BE49-F238E27FC236}">
                <a16:creationId xmlns:a16="http://schemas.microsoft.com/office/drawing/2014/main" id="{6B99AC6E-2C71-44B7-8175-55BA275D726A}"/>
              </a:ext>
            </a:extLst>
          </p:cNvPr>
          <p:cNvSpPr/>
          <p:nvPr/>
        </p:nvSpPr>
        <p:spPr>
          <a:xfrm>
            <a:off x="841280" y="4312052"/>
            <a:ext cx="1133644" cy="246221"/>
          </a:xfrm>
          <a:prstGeom prst="rect">
            <a:avLst/>
          </a:prstGeom>
        </p:spPr>
        <p:txBody>
          <a:bodyPr wrap="none" lIns="91440" tIns="45720" rIns="91440" bIns="45720" anchor="t">
            <a:spAutoFit/>
          </a:bodyPr>
          <a:lstStyle/>
          <a:p>
            <a:pPr defTabSz="914400">
              <a:defRPr/>
            </a:pPr>
            <a:r>
              <a:rPr lang="en-US" sz="1000" i="1" err="1">
                <a:solidFill>
                  <a:schemeClr val="accent1"/>
                </a:solidFill>
                <a:latin typeface="Segoe UI Symbol"/>
                <a:ea typeface="Segoe UI Symbol"/>
              </a:rPr>
              <a:t>kubectl</a:t>
            </a:r>
            <a:r>
              <a:rPr lang="en-US" sz="1000" i="1">
                <a:solidFill>
                  <a:schemeClr val="accent1"/>
                </a:solidFill>
                <a:latin typeface="Segoe UI Symbol"/>
                <a:ea typeface="Segoe UI Symbol"/>
              </a:rPr>
              <a:t> get pods</a:t>
            </a:r>
            <a:endParaRPr lang="en-US" sz="1000" i="1">
              <a:solidFill>
                <a:schemeClr val="accent1"/>
              </a:solidFill>
              <a:latin typeface="Segoe UI Symbol"/>
              <a:ea typeface="Segoe UI Symbol"/>
              <a:cs typeface="Calibri"/>
            </a:endParaRPr>
          </a:p>
        </p:txBody>
      </p:sp>
      <p:pic>
        <p:nvPicPr>
          <p:cNvPr id="61" name="Graphic 60" descr="Badge">
            <a:extLst>
              <a:ext uri="{FF2B5EF4-FFF2-40B4-BE49-F238E27FC236}">
                <a16:creationId xmlns:a16="http://schemas.microsoft.com/office/drawing/2014/main" id="{8C86C4D9-0C36-4A6B-8BD9-5FEA415155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044" y="4174892"/>
            <a:ext cx="274320" cy="274320"/>
          </a:xfrm>
          <a:prstGeom prst="rect">
            <a:avLst/>
          </a:prstGeom>
        </p:spPr>
      </p:pic>
      <p:pic>
        <p:nvPicPr>
          <p:cNvPr id="62" name="Picture 61" descr="Kubernetes icon">
            <a:extLst>
              <a:ext uri="{FF2B5EF4-FFF2-40B4-BE49-F238E27FC236}">
                <a16:creationId xmlns:a16="http://schemas.microsoft.com/office/drawing/2014/main" id="{51E9A826-7999-40BC-9395-20DB3D9935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75998" y="3833830"/>
            <a:ext cx="377072" cy="365760"/>
          </a:xfrm>
          <a:prstGeom prst="rect">
            <a:avLst/>
          </a:prstGeom>
        </p:spPr>
      </p:pic>
      <p:sp>
        <p:nvSpPr>
          <p:cNvPr id="64" name="Rectangle 63">
            <a:extLst>
              <a:ext uri="{FF2B5EF4-FFF2-40B4-BE49-F238E27FC236}">
                <a16:creationId xmlns:a16="http://schemas.microsoft.com/office/drawing/2014/main" id="{1932B6E9-D8D5-495F-8D04-4DCEA59E680F}"/>
              </a:ext>
            </a:extLst>
          </p:cNvPr>
          <p:cNvSpPr/>
          <p:nvPr/>
        </p:nvSpPr>
        <p:spPr bwMode="auto">
          <a:xfrm>
            <a:off x="8906805" y="4315248"/>
            <a:ext cx="1573131"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a:rPr>
              <a:t>clusterconnect-agent</a:t>
            </a:r>
            <a:endParaRPr lang="en-US" sz="1100">
              <a:solidFill>
                <a:srgbClr val="50E6FF"/>
              </a:solidFill>
              <a:latin typeface="Segoe UI Semibold"/>
              <a:cs typeface="Segoe UI" pitchFamily="34" charset="0"/>
            </a:endParaRPr>
          </a:p>
        </p:txBody>
      </p:sp>
      <p:sp>
        <p:nvSpPr>
          <p:cNvPr id="65" name="Rectangle 64">
            <a:extLst>
              <a:ext uri="{FF2B5EF4-FFF2-40B4-BE49-F238E27FC236}">
                <a16:creationId xmlns:a16="http://schemas.microsoft.com/office/drawing/2014/main" id="{540BD0C3-4E29-4861-A18B-2FA2035AB7C7}"/>
              </a:ext>
            </a:extLst>
          </p:cNvPr>
          <p:cNvSpPr/>
          <p:nvPr/>
        </p:nvSpPr>
        <p:spPr bwMode="auto">
          <a:xfrm>
            <a:off x="10922126" y="4314078"/>
            <a:ext cx="113094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API Server</a:t>
            </a:r>
          </a:p>
        </p:txBody>
      </p:sp>
      <p:cxnSp>
        <p:nvCxnSpPr>
          <p:cNvPr id="66" name="Straight Connector 65">
            <a:extLst>
              <a:ext uri="{FF2B5EF4-FFF2-40B4-BE49-F238E27FC236}">
                <a16:creationId xmlns:a16="http://schemas.microsoft.com/office/drawing/2014/main" id="{EC24EC1F-7E74-498C-B271-DD4AA8696AD8}"/>
              </a:ext>
              <a:ext uri="{C183D7F6-B498-43B3-948B-1728B52AA6E4}">
                <adec:decorative xmlns:adec="http://schemas.microsoft.com/office/drawing/2017/decorative" val="1"/>
              </a:ext>
            </a:extLst>
          </p:cNvPr>
          <p:cNvCxnSpPr>
            <a:cxnSpLocks/>
            <a:stCxn id="65" idx="1"/>
            <a:endCxn id="64" idx="3"/>
          </p:cNvCxnSpPr>
          <p:nvPr/>
        </p:nvCxnSpPr>
        <p:spPr>
          <a:xfrm flipH="1">
            <a:off x="10479936" y="4589568"/>
            <a:ext cx="442190" cy="1170"/>
          </a:xfrm>
          <a:prstGeom prst="line">
            <a:avLst/>
          </a:prstGeom>
          <a:noFill/>
          <a:ln w="19050" cap="flat" cmpd="sng" algn="ctr">
            <a:solidFill>
              <a:schemeClr val="accent1"/>
            </a:solidFill>
            <a:prstDash val="solid"/>
            <a:miter lim="800000"/>
            <a:headEnd type="arrow" w="med" len="med"/>
            <a:tailEnd type="none" w="lg" len="med"/>
          </a:ln>
          <a:effectLst/>
        </p:spPr>
      </p:cxnSp>
      <p:cxnSp>
        <p:nvCxnSpPr>
          <p:cNvPr id="67" name="Straight Connector 66">
            <a:extLst>
              <a:ext uri="{FF2B5EF4-FFF2-40B4-BE49-F238E27FC236}">
                <a16:creationId xmlns:a16="http://schemas.microsoft.com/office/drawing/2014/main" id="{1E22DB94-2E4E-4747-B679-A4EABEBFE21F}"/>
              </a:ext>
              <a:ext uri="{C183D7F6-B498-43B3-948B-1728B52AA6E4}">
                <adec:decorative xmlns:adec="http://schemas.microsoft.com/office/drawing/2017/decorative" val="1"/>
              </a:ext>
            </a:extLst>
          </p:cNvPr>
          <p:cNvCxnSpPr>
            <a:cxnSpLocks/>
            <a:stCxn id="48" idx="3"/>
            <a:endCxn id="64" idx="1"/>
          </p:cNvCxnSpPr>
          <p:nvPr/>
        </p:nvCxnSpPr>
        <p:spPr>
          <a:xfrm>
            <a:off x="7263328" y="4589569"/>
            <a:ext cx="1643477" cy="1169"/>
          </a:xfrm>
          <a:prstGeom prst="line">
            <a:avLst/>
          </a:prstGeom>
          <a:noFill/>
          <a:ln w="19050" cap="flat" cmpd="sng" algn="ctr">
            <a:solidFill>
              <a:schemeClr val="accent1"/>
            </a:solidFill>
            <a:prstDash val="solid"/>
            <a:miter lim="800000"/>
            <a:headEnd type="arrow" w="med" len="med"/>
            <a:tailEnd type="none" w="lg" len="med"/>
          </a:ln>
          <a:effectLst/>
        </p:spPr>
      </p:cxnSp>
      <p:sp>
        <p:nvSpPr>
          <p:cNvPr id="68" name="Rectangle 67">
            <a:extLst>
              <a:ext uri="{FF2B5EF4-FFF2-40B4-BE49-F238E27FC236}">
                <a16:creationId xmlns:a16="http://schemas.microsoft.com/office/drawing/2014/main" id="{F4B1BA65-E5BB-4004-86EE-E7B2E04F13E2}"/>
              </a:ext>
            </a:extLst>
          </p:cNvPr>
          <p:cNvSpPr/>
          <p:nvPr/>
        </p:nvSpPr>
        <p:spPr bwMode="auto">
          <a:xfrm>
            <a:off x="7648186" y="4314078"/>
            <a:ext cx="873762" cy="550980"/>
          </a:xfrm>
          <a:prstGeom prst="rect">
            <a:avLst/>
          </a:prstGeom>
          <a:solidFill>
            <a:srgbClr val="000000"/>
          </a:solidFill>
          <a:ln w="3175" cap="flat" cmpd="sng" algn="ctr">
            <a:solidFill>
              <a:srgbClr val="D83B01"/>
            </a:solidFill>
            <a:prstDash val="solid"/>
            <a:headEnd type="none" w="med" len="med"/>
            <a:tailEnd type="none" w="med" len="med"/>
          </a:ln>
          <a:effectLst>
            <a:outerShdw blurRad="571500" algn="tl" rotWithShape="0">
              <a:srgbClr val="D83B01">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latin typeface="Segoe UI Semibold"/>
                <a:cs typeface="Segoe UI" pitchFamily="34" charset="0"/>
              </a:rPr>
              <a:t>Customer </a:t>
            </a:r>
          </a:p>
          <a:p>
            <a:pPr algn="ctr" defTabSz="932472" fontAlgn="base">
              <a:lnSpc>
                <a:spcPct val="90000"/>
              </a:lnSpc>
              <a:spcBef>
                <a:spcPct val="0"/>
              </a:spcBef>
              <a:spcAft>
                <a:spcPct val="0"/>
              </a:spcAft>
            </a:pPr>
            <a:r>
              <a:rPr lang="en-US" sz="1100">
                <a:latin typeface="Segoe UI Semibold"/>
                <a:cs typeface="Segoe UI" pitchFamily="34" charset="0"/>
              </a:rPr>
              <a:t>Firewall</a:t>
            </a:r>
          </a:p>
        </p:txBody>
      </p:sp>
      <p:pic>
        <p:nvPicPr>
          <p:cNvPr id="73" name="Graphic 72" descr="Firewall icon">
            <a:extLst>
              <a:ext uri="{FF2B5EF4-FFF2-40B4-BE49-F238E27FC236}">
                <a16:creationId xmlns:a16="http://schemas.microsoft.com/office/drawing/2014/main" id="{D4AC32FE-1B93-48FA-B331-B7864F87D0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95250" y="4016710"/>
            <a:ext cx="379633" cy="379633"/>
          </a:xfrm>
          <a:prstGeom prst="rect">
            <a:avLst/>
          </a:prstGeom>
        </p:spPr>
      </p:pic>
      <p:cxnSp>
        <p:nvCxnSpPr>
          <p:cNvPr id="74" name="Elbow Connector 86">
            <a:extLst>
              <a:ext uri="{FF2B5EF4-FFF2-40B4-BE49-F238E27FC236}">
                <a16:creationId xmlns:a16="http://schemas.microsoft.com/office/drawing/2014/main" id="{BD798016-B15A-40DB-97F8-6BFF92C9B769}"/>
              </a:ext>
              <a:ext uri="{C183D7F6-B498-43B3-948B-1728B52AA6E4}">
                <adec:decorative xmlns:adec="http://schemas.microsoft.com/office/drawing/2017/decorative" val="1"/>
              </a:ext>
            </a:extLst>
          </p:cNvPr>
          <p:cNvCxnSpPr>
            <a:cxnSpLocks/>
            <a:stCxn id="45" idx="3"/>
            <a:endCxn id="64" idx="2"/>
          </p:cNvCxnSpPr>
          <p:nvPr/>
        </p:nvCxnSpPr>
        <p:spPr>
          <a:xfrm flipV="1">
            <a:off x="4936140" y="4866228"/>
            <a:ext cx="4757231" cy="65395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78" name="Rectangle 77">
            <a:extLst>
              <a:ext uri="{FF2B5EF4-FFF2-40B4-BE49-F238E27FC236}">
                <a16:creationId xmlns:a16="http://schemas.microsoft.com/office/drawing/2014/main" id="{69986548-101F-4BC5-BC73-182B4CEA2862}"/>
              </a:ext>
            </a:extLst>
          </p:cNvPr>
          <p:cNvSpPr/>
          <p:nvPr/>
        </p:nvSpPr>
        <p:spPr>
          <a:xfrm>
            <a:off x="6904560" y="5292928"/>
            <a:ext cx="729687" cy="246221"/>
          </a:xfrm>
          <a:prstGeom prst="rect">
            <a:avLst/>
          </a:prstGeom>
        </p:spPr>
        <p:txBody>
          <a:bodyPr wrap="none" lIns="91440" tIns="45720" rIns="91440" bIns="45720" anchor="t">
            <a:spAutoFit/>
          </a:bodyPr>
          <a:lstStyle/>
          <a:p>
            <a:pPr defTabSz="914400">
              <a:defRPr/>
            </a:pPr>
            <a:r>
              <a:rPr lang="en-US" sz="1000">
                <a:solidFill>
                  <a:schemeClr val="accent1"/>
                </a:solidFill>
                <a:latin typeface="Segoe UI Symbol"/>
                <a:ea typeface="Segoe UI Symbol"/>
              </a:rPr>
              <a:t>heartbeat</a:t>
            </a:r>
            <a:endParaRPr lang="en-US" sz="1000">
              <a:solidFill>
                <a:schemeClr val="accent1"/>
              </a:solidFill>
              <a:latin typeface="Segoe UI Symbol"/>
              <a:ea typeface="Segoe UI Symbol"/>
              <a:cs typeface="Calibri"/>
            </a:endParaRPr>
          </a:p>
        </p:txBody>
      </p:sp>
      <p:sp>
        <p:nvSpPr>
          <p:cNvPr id="79" name="Rectangle 78">
            <a:extLst>
              <a:ext uri="{FF2B5EF4-FFF2-40B4-BE49-F238E27FC236}">
                <a16:creationId xmlns:a16="http://schemas.microsoft.com/office/drawing/2014/main" id="{29AABF2A-D782-4233-AC76-CD6FC311A953}"/>
              </a:ext>
            </a:extLst>
          </p:cNvPr>
          <p:cNvSpPr/>
          <p:nvPr/>
        </p:nvSpPr>
        <p:spPr bwMode="auto">
          <a:xfrm>
            <a:off x="8341404"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Customer Location</a:t>
            </a:r>
          </a:p>
          <a:p>
            <a:pPr algn="ctr" defTabSz="932472" fontAlgn="base">
              <a:lnSpc>
                <a:spcPct val="90000"/>
              </a:lnSpc>
              <a:spcBef>
                <a:spcPct val="0"/>
              </a:spcBef>
              <a:spcAft>
                <a:spcPct val="0"/>
              </a:spcAft>
            </a:pPr>
            <a:r>
              <a:rPr lang="en-US" sz="1100">
                <a:solidFill>
                  <a:srgbClr val="50E6FF"/>
                </a:solidFill>
                <a:latin typeface="Segoe UI Semibold"/>
                <a:cs typeface="Segoe UI" pitchFamily="34" charset="0"/>
              </a:rPr>
              <a:t>(On-Premises/Cloud Provider)</a:t>
            </a:r>
          </a:p>
        </p:txBody>
      </p:sp>
      <p:sp>
        <p:nvSpPr>
          <p:cNvPr id="47" name="Rectangle 46">
            <a:extLst>
              <a:ext uri="{FF2B5EF4-FFF2-40B4-BE49-F238E27FC236}">
                <a16:creationId xmlns:a16="http://schemas.microsoft.com/office/drawing/2014/main" id="{A475479A-EB78-46E4-B31A-31DFE1C6ED85}"/>
              </a:ext>
              <a:ext uri="{C183D7F6-B498-43B3-948B-1728B52AA6E4}">
                <adec:decorative xmlns:adec="http://schemas.microsoft.com/office/drawing/2017/decorative" val="1"/>
              </a:ext>
            </a:extLst>
          </p:cNvPr>
          <p:cNvSpPr/>
          <p:nvPr/>
        </p:nvSpPr>
        <p:spPr bwMode="auto">
          <a:xfrm>
            <a:off x="5671637" y="1484074"/>
            <a:ext cx="2138533"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100">
              <a:solidFill>
                <a:srgbClr val="50E6FF"/>
              </a:solidFill>
              <a:latin typeface="Segoe UI Semibold"/>
              <a:cs typeface="Segoe UI" pitchFamily="34" charset="0"/>
            </a:endParaRPr>
          </a:p>
        </p:txBody>
      </p:sp>
      <p:grpSp>
        <p:nvGrpSpPr>
          <p:cNvPr id="50" name="Group 49" descr="Microsoft Azure logo">
            <a:extLst>
              <a:ext uri="{FF2B5EF4-FFF2-40B4-BE49-F238E27FC236}">
                <a16:creationId xmlns:a16="http://schemas.microsoft.com/office/drawing/2014/main" id="{5E35563F-EECF-454F-94D7-8BA6E3AFE078}"/>
              </a:ext>
            </a:extLst>
          </p:cNvPr>
          <p:cNvGrpSpPr/>
          <p:nvPr/>
        </p:nvGrpSpPr>
        <p:grpSpPr>
          <a:xfrm>
            <a:off x="5923344" y="1608636"/>
            <a:ext cx="1635118" cy="301856"/>
            <a:chOff x="9047655" y="4372095"/>
            <a:chExt cx="1685927" cy="311236"/>
          </a:xfrm>
        </p:grpSpPr>
        <p:pic>
          <p:nvPicPr>
            <p:cNvPr id="56" name="Picture 55" descr="A picture containing drawing&#10;&#10;Description automatically generated">
              <a:extLst>
                <a:ext uri="{FF2B5EF4-FFF2-40B4-BE49-F238E27FC236}">
                  <a16:creationId xmlns:a16="http://schemas.microsoft.com/office/drawing/2014/main" id="{E43E6770-89E1-444C-BCCF-5AC9316CE0D6}"/>
                </a:ext>
              </a:extLst>
            </p:cNvPr>
            <p:cNvPicPr>
              <a:picLocks noChangeAspect="1"/>
            </p:cNvPicPr>
            <p:nvPr/>
          </p:nvPicPr>
          <p:blipFill rotWithShape="1">
            <a:blip r:embed="rId11">
              <a:extLst>
                <a:ext uri="{28A0092B-C50C-407E-A947-70E740481C1C}">
                  <a14:useLocalDpi xmlns:a14="http://schemas.microsoft.com/office/drawing/2010/main" val="0"/>
                </a:ext>
              </a:extLst>
            </a:blip>
            <a:srcRect r="82446" b="108"/>
            <a:stretch/>
          </p:blipFill>
          <p:spPr>
            <a:xfrm>
              <a:off x="9047655" y="4372095"/>
              <a:ext cx="295941" cy="310902"/>
            </a:xfrm>
            <a:prstGeom prst="rect">
              <a:avLst/>
            </a:prstGeom>
          </p:spPr>
        </p:pic>
        <p:pic>
          <p:nvPicPr>
            <p:cNvPr id="57" name="Picture 56" descr="A picture containing drawing&#10;&#10;Description automatically generated">
              <a:extLst>
                <a:ext uri="{FF2B5EF4-FFF2-40B4-BE49-F238E27FC236}">
                  <a16:creationId xmlns:a16="http://schemas.microsoft.com/office/drawing/2014/main" id="{B12A61EF-0871-4743-82F1-0A25DD5B2437}"/>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372095"/>
              <a:ext cx="1389985" cy="311236"/>
            </a:xfrm>
            <a:prstGeom prst="rect">
              <a:avLst/>
            </a:prstGeom>
          </p:spPr>
        </p:pic>
      </p:grpSp>
    </p:spTree>
    <p:extLst>
      <p:ext uri="{BB962C8B-B14F-4D97-AF65-F5344CB8AC3E}">
        <p14:creationId xmlns:p14="http://schemas.microsoft.com/office/powerpoint/2010/main" val="2316493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 enabled Kubernetes </a:t>
            </a:r>
            <a:br>
              <a:rPr lang="en-US"/>
            </a:br>
            <a:r>
              <a:rPr lang="en-US" sz="2000">
                <a:solidFill>
                  <a:schemeClr val="accent1"/>
                </a:solidFill>
                <a:latin typeface="+mn-lt"/>
              </a:rPr>
              <a:t>Azure Monitor</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2" name="Rectangle 151">
            <a:extLst>
              <a:ext uri="{FF2B5EF4-FFF2-40B4-BE49-F238E27FC236}">
                <a16:creationId xmlns:a16="http://schemas.microsoft.com/office/drawing/2014/main" id="{05F2DFC9-66E2-1C4B-B2AC-26DBDD09C428}"/>
              </a:ext>
            </a:extLst>
          </p:cNvPr>
          <p:cNvSpPr/>
          <p:nvPr/>
        </p:nvSpPr>
        <p:spPr bwMode="auto">
          <a:xfrm>
            <a:off x="2272521" y="3108960"/>
            <a:ext cx="7646958" cy="367138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 enabled Kubernetes Cluster</a:t>
            </a:r>
          </a:p>
        </p:txBody>
      </p:sp>
      <p:sp>
        <p:nvSpPr>
          <p:cNvPr id="41" name="Rectangle 40">
            <a:extLst>
              <a:ext uri="{FF2B5EF4-FFF2-40B4-BE49-F238E27FC236}">
                <a16:creationId xmlns:a16="http://schemas.microsoft.com/office/drawing/2014/main" id="{EA8DC228-4E29-064B-8633-6E9BFFF472B7}"/>
              </a:ext>
            </a:extLst>
          </p:cNvPr>
          <p:cNvSpPr/>
          <p:nvPr/>
        </p:nvSpPr>
        <p:spPr bwMode="auto">
          <a:xfrm>
            <a:off x="2526975" y="387082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ode-1</a:t>
            </a:r>
          </a:p>
        </p:txBody>
      </p:sp>
      <p:sp>
        <p:nvSpPr>
          <p:cNvPr id="52" name="Rectangle 51">
            <a:extLst>
              <a:ext uri="{FF2B5EF4-FFF2-40B4-BE49-F238E27FC236}">
                <a16:creationId xmlns:a16="http://schemas.microsoft.com/office/drawing/2014/main" id="{C3CEC578-07E6-9F48-9CEE-C1F68EA17595}"/>
              </a:ext>
            </a:extLst>
          </p:cNvPr>
          <p:cNvSpPr/>
          <p:nvPr/>
        </p:nvSpPr>
        <p:spPr bwMode="auto">
          <a:xfrm>
            <a:off x="2612353"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7" name="Rectangle 56">
            <a:extLst>
              <a:ext uri="{FF2B5EF4-FFF2-40B4-BE49-F238E27FC236}">
                <a16:creationId xmlns:a16="http://schemas.microsoft.com/office/drawing/2014/main" id="{7323E5AF-0D87-E24F-A063-FDB0E25D2A6E}"/>
              </a:ext>
            </a:extLst>
          </p:cNvPr>
          <p:cNvSpPr/>
          <p:nvPr/>
        </p:nvSpPr>
        <p:spPr bwMode="auto">
          <a:xfrm>
            <a:off x="3704546" y="513737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8" name="Rectangle 57">
            <a:extLst>
              <a:ext uri="{FF2B5EF4-FFF2-40B4-BE49-F238E27FC236}">
                <a16:creationId xmlns:a16="http://schemas.microsoft.com/office/drawing/2014/main" id="{0BAD5DC1-4E8F-3349-844C-3496DEC18ACD}"/>
              </a:ext>
            </a:extLst>
          </p:cNvPr>
          <p:cNvSpPr/>
          <p:nvPr/>
        </p:nvSpPr>
        <p:spPr bwMode="auto">
          <a:xfrm>
            <a:off x="2612353" y="580187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 name="Rectangle 60">
            <a:extLst>
              <a:ext uri="{FF2B5EF4-FFF2-40B4-BE49-F238E27FC236}">
                <a16:creationId xmlns:a16="http://schemas.microsoft.com/office/drawing/2014/main" id="{FD107130-8BEE-F649-9264-1E4CFDC7B54F}"/>
              </a:ext>
            </a:extLst>
          </p:cNvPr>
          <p:cNvSpPr/>
          <p:nvPr/>
        </p:nvSpPr>
        <p:spPr bwMode="auto">
          <a:xfrm>
            <a:off x="3704546" y="580187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4" name="Rectangle 63">
            <a:extLst>
              <a:ext uri="{FF2B5EF4-FFF2-40B4-BE49-F238E27FC236}">
                <a16:creationId xmlns:a16="http://schemas.microsoft.com/office/drawing/2014/main" id="{1CB45207-D0A3-654F-9E01-EEA0A9C8F2F4}"/>
              </a:ext>
            </a:extLst>
          </p:cNvPr>
          <p:cNvSpPr/>
          <p:nvPr/>
        </p:nvSpPr>
        <p:spPr bwMode="auto">
          <a:xfrm>
            <a:off x="2849353" y="425601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29" name="Elbow Connector 28">
            <a:extLst>
              <a:ext uri="{FF2B5EF4-FFF2-40B4-BE49-F238E27FC236}">
                <a16:creationId xmlns:a16="http://schemas.microsoft.com/office/drawing/2014/main" id="{A76D3A0C-D2B0-AA44-AB4F-C1528FBF3253}"/>
              </a:ext>
            </a:extLst>
          </p:cNvPr>
          <p:cNvCxnSpPr>
            <a:cxnSpLocks/>
            <a:stCxn id="64" idx="2"/>
            <a:endCxn id="52" idx="3"/>
          </p:cNvCxnSpPr>
          <p:nvPr/>
        </p:nvCxnSpPr>
        <p:spPr>
          <a:xfrm rot="5400000">
            <a:off x="3093897" y="496546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0022050D-FF4D-284C-90D5-E5C59864CECC}"/>
              </a:ext>
            </a:extLst>
          </p:cNvPr>
          <p:cNvCxnSpPr>
            <a:cxnSpLocks/>
            <a:stCxn id="64" idx="2"/>
            <a:endCxn id="57" idx="1"/>
          </p:cNvCxnSpPr>
          <p:nvPr/>
        </p:nvCxnSpPr>
        <p:spPr>
          <a:xfrm rot="16200000" flipH="1">
            <a:off x="3290680" y="496968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EA12FD50-A160-0043-B9DF-857D4731766D}"/>
              </a:ext>
            </a:extLst>
          </p:cNvPr>
          <p:cNvCxnSpPr>
            <a:cxnSpLocks/>
            <a:stCxn id="64" idx="2"/>
            <a:endCxn id="58" idx="3"/>
          </p:cNvCxnSpPr>
          <p:nvPr/>
        </p:nvCxnSpPr>
        <p:spPr>
          <a:xfrm rot="5400000">
            <a:off x="2761644" y="529772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2135936E-0B01-0C4C-8A1D-D68EE46A1E0A}"/>
              </a:ext>
            </a:extLst>
          </p:cNvPr>
          <p:cNvCxnSpPr>
            <a:cxnSpLocks/>
            <a:stCxn id="64" idx="2"/>
            <a:endCxn id="61" idx="1"/>
          </p:cNvCxnSpPr>
          <p:nvPr/>
        </p:nvCxnSpPr>
        <p:spPr>
          <a:xfrm rot="16200000" flipH="1">
            <a:off x="2958428" y="530194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B6BE16F-FE31-184B-815D-4FF6E0D1CCE6}"/>
              </a:ext>
            </a:extLst>
          </p:cNvPr>
          <p:cNvSpPr txBox="1"/>
          <p:nvPr/>
        </p:nvSpPr>
        <p:spPr>
          <a:xfrm>
            <a:off x="3595413" y="479099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sp>
        <p:nvSpPr>
          <p:cNvPr id="74" name="Rectangle 73">
            <a:extLst>
              <a:ext uri="{FF2B5EF4-FFF2-40B4-BE49-F238E27FC236}">
                <a16:creationId xmlns:a16="http://schemas.microsoft.com/office/drawing/2014/main" id="{0F934B63-DA93-4C2A-9BD5-B559CBB2ED01}"/>
              </a:ext>
            </a:extLst>
          </p:cNvPr>
          <p:cNvSpPr/>
          <p:nvPr/>
        </p:nvSpPr>
        <p:spPr bwMode="auto">
          <a:xfrm>
            <a:off x="5107896"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ode-2</a:t>
            </a:r>
          </a:p>
        </p:txBody>
      </p:sp>
      <p:sp>
        <p:nvSpPr>
          <p:cNvPr id="75" name="Rectangle 74">
            <a:extLst>
              <a:ext uri="{FF2B5EF4-FFF2-40B4-BE49-F238E27FC236}">
                <a16:creationId xmlns:a16="http://schemas.microsoft.com/office/drawing/2014/main" id="{2D24CF90-1D7B-45F6-9CDD-A059DBE6ED18}"/>
              </a:ext>
            </a:extLst>
          </p:cNvPr>
          <p:cNvSpPr/>
          <p:nvPr/>
        </p:nvSpPr>
        <p:spPr bwMode="auto">
          <a:xfrm>
            <a:off x="519327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6" name="Rectangle 75">
            <a:extLst>
              <a:ext uri="{FF2B5EF4-FFF2-40B4-BE49-F238E27FC236}">
                <a16:creationId xmlns:a16="http://schemas.microsoft.com/office/drawing/2014/main" id="{9135E72C-90C5-4CBE-9380-FFD505782DD1}"/>
              </a:ext>
            </a:extLst>
          </p:cNvPr>
          <p:cNvSpPr/>
          <p:nvPr/>
        </p:nvSpPr>
        <p:spPr bwMode="auto">
          <a:xfrm>
            <a:off x="6285467"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7" name="Rectangle 76">
            <a:extLst>
              <a:ext uri="{FF2B5EF4-FFF2-40B4-BE49-F238E27FC236}">
                <a16:creationId xmlns:a16="http://schemas.microsoft.com/office/drawing/2014/main" id="{4C46A06F-7477-44C9-9E07-300A6209C113}"/>
              </a:ext>
            </a:extLst>
          </p:cNvPr>
          <p:cNvSpPr/>
          <p:nvPr/>
        </p:nvSpPr>
        <p:spPr bwMode="auto">
          <a:xfrm>
            <a:off x="5193274"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8" name="Rectangle 77">
            <a:extLst>
              <a:ext uri="{FF2B5EF4-FFF2-40B4-BE49-F238E27FC236}">
                <a16:creationId xmlns:a16="http://schemas.microsoft.com/office/drawing/2014/main" id="{22354773-C6EE-4FAB-A582-F4E316E67D59}"/>
              </a:ext>
            </a:extLst>
          </p:cNvPr>
          <p:cNvSpPr/>
          <p:nvPr/>
        </p:nvSpPr>
        <p:spPr bwMode="auto">
          <a:xfrm>
            <a:off x="6285467"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9" name="Rectangle 78">
            <a:extLst>
              <a:ext uri="{FF2B5EF4-FFF2-40B4-BE49-F238E27FC236}">
                <a16:creationId xmlns:a16="http://schemas.microsoft.com/office/drawing/2014/main" id="{7E04270A-2958-42A6-A003-549CF7D87759}"/>
              </a:ext>
            </a:extLst>
          </p:cNvPr>
          <p:cNvSpPr/>
          <p:nvPr/>
        </p:nvSpPr>
        <p:spPr bwMode="auto">
          <a:xfrm>
            <a:off x="5430274"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80" name="Elbow Connector 28">
            <a:extLst>
              <a:ext uri="{FF2B5EF4-FFF2-40B4-BE49-F238E27FC236}">
                <a16:creationId xmlns:a16="http://schemas.microsoft.com/office/drawing/2014/main" id="{724BA9E4-ADDD-4ACF-B600-E55BEBC9ADE4}"/>
              </a:ext>
            </a:extLst>
          </p:cNvPr>
          <p:cNvCxnSpPr>
            <a:cxnSpLocks/>
            <a:stCxn id="79" idx="2"/>
            <a:endCxn id="75" idx="3"/>
          </p:cNvCxnSpPr>
          <p:nvPr/>
        </p:nvCxnSpPr>
        <p:spPr>
          <a:xfrm rot="5400000">
            <a:off x="5674818"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30">
            <a:extLst>
              <a:ext uri="{FF2B5EF4-FFF2-40B4-BE49-F238E27FC236}">
                <a16:creationId xmlns:a16="http://schemas.microsoft.com/office/drawing/2014/main" id="{62EDB110-472F-47C0-87A6-756A4383F0AA}"/>
              </a:ext>
            </a:extLst>
          </p:cNvPr>
          <p:cNvCxnSpPr>
            <a:cxnSpLocks/>
            <a:stCxn id="79" idx="2"/>
            <a:endCxn id="76" idx="1"/>
          </p:cNvCxnSpPr>
          <p:nvPr/>
        </p:nvCxnSpPr>
        <p:spPr>
          <a:xfrm rot="16200000" flipH="1">
            <a:off x="5871601"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Elbow Connector 32">
            <a:extLst>
              <a:ext uri="{FF2B5EF4-FFF2-40B4-BE49-F238E27FC236}">
                <a16:creationId xmlns:a16="http://schemas.microsoft.com/office/drawing/2014/main" id="{B7ABF099-336B-431A-9433-992634339F41}"/>
              </a:ext>
            </a:extLst>
          </p:cNvPr>
          <p:cNvCxnSpPr>
            <a:cxnSpLocks/>
            <a:stCxn id="79" idx="2"/>
            <a:endCxn id="77" idx="3"/>
          </p:cNvCxnSpPr>
          <p:nvPr/>
        </p:nvCxnSpPr>
        <p:spPr>
          <a:xfrm rot="5400000">
            <a:off x="5342565"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Elbow Connector 34">
            <a:extLst>
              <a:ext uri="{FF2B5EF4-FFF2-40B4-BE49-F238E27FC236}">
                <a16:creationId xmlns:a16="http://schemas.microsoft.com/office/drawing/2014/main" id="{744EB6C5-3EF9-41AE-837E-EAC99D1F08EE}"/>
              </a:ext>
            </a:extLst>
          </p:cNvPr>
          <p:cNvCxnSpPr>
            <a:cxnSpLocks/>
            <a:stCxn id="79" idx="2"/>
            <a:endCxn id="78" idx="1"/>
          </p:cNvCxnSpPr>
          <p:nvPr/>
        </p:nvCxnSpPr>
        <p:spPr>
          <a:xfrm rot="16200000" flipH="1">
            <a:off x="5539349"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B3CD963-6C2B-4748-8EA7-AACDF18B7B7E}"/>
              </a:ext>
            </a:extLst>
          </p:cNvPr>
          <p:cNvSpPr txBox="1"/>
          <p:nvPr/>
        </p:nvSpPr>
        <p:spPr>
          <a:xfrm>
            <a:off x="6176334" y="479076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sp>
        <p:nvSpPr>
          <p:cNvPr id="85" name="Rectangle 84">
            <a:extLst>
              <a:ext uri="{FF2B5EF4-FFF2-40B4-BE49-F238E27FC236}">
                <a16:creationId xmlns:a16="http://schemas.microsoft.com/office/drawing/2014/main" id="{6E88AFBD-A4C7-4991-8F92-88C09A20FC12}"/>
              </a:ext>
            </a:extLst>
          </p:cNvPr>
          <p:cNvSpPr/>
          <p:nvPr/>
        </p:nvSpPr>
        <p:spPr bwMode="auto">
          <a:xfrm>
            <a:off x="7678323" y="3870591"/>
            <a:ext cx="1970019" cy="269402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n</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ode-n</a:t>
            </a:r>
          </a:p>
        </p:txBody>
      </p:sp>
      <p:sp>
        <p:nvSpPr>
          <p:cNvPr id="102" name="Rectangle 101">
            <a:extLst>
              <a:ext uri="{FF2B5EF4-FFF2-40B4-BE49-F238E27FC236}">
                <a16:creationId xmlns:a16="http://schemas.microsoft.com/office/drawing/2014/main" id="{14C0CEF7-2642-43B5-B1C0-01F4BFD2D8AB}"/>
              </a:ext>
            </a:extLst>
          </p:cNvPr>
          <p:cNvSpPr/>
          <p:nvPr/>
        </p:nvSpPr>
        <p:spPr bwMode="auto">
          <a:xfrm>
            <a:off x="7763701"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pod-a</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3" name="Rectangle 102">
            <a:extLst>
              <a:ext uri="{FF2B5EF4-FFF2-40B4-BE49-F238E27FC236}">
                <a16:creationId xmlns:a16="http://schemas.microsoft.com/office/drawing/2014/main" id="{818CCD40-9F29-4850-89C1-550148B4B79F}"/>
              </a:ext>
            </a:extLst>
          </p:cNvPr>
          <p:cNvSpPr/>
          <p:nvPr/>
        </p:nvSpPr>
        <p:spPr bwMode="auto">
          <a:xfrm>
            <a:off x="8855894" y="5137141"/>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pod-b</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4" name="Rectangle 103">
            <a:extLst>
              <a:ext uri="{FF2B5EF4-FFF2-40B4-BE49-F238E27FC236}">
                <a16:creationId xmlns:a16="http://schemas.microsoft.com/office/drawing/2014/main" id="{D463F366-7D60-4F0A-AA56-B79D634986DD}"/>
              </a:ext>
            </a:extLst>
          </p:cNvPr>
          <p:cNvSpPr/>
          <p:nvPr/>
        </p:nvSpPr>
        <p:spPr bwMode="auto">
          <a:xfrm>
            <a:off x="7763701" y="5801647"/>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pod-c</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5" name="Rectangle 104">
            <a:extLst>
              <a:ext uri="{FF2B5EF4-FFF2-40B4-BE49-F238E27FC236}">
                <a16:creationId xmlns:a16="http://schemas.microsoft.com/office/drawing/2014/main" id="{72199C9D-FB77-4EA6-9499-5605707D4200}"/>
              </a:ext>
            </a:extLst>
          </p:cNvPr>
          <p:cNvSpPr/>
          <p:nvPr/>
        </p:nvSpPr>
        <p:spPr bwMode="auto">
          <a:xfrm>
            <a:off x="8855894" y="5801646"/>
            <a:ext cx="698626"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pod-d</a:t>
            </a: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6" name="Rectangle 105">
            <a:extLst>
              <a:ext uri="{FF2B5EF4-FFF2-40B4-BE49-F238E27FC236}">
                <a16:creationId xmlns:a16="http://schemas.microsoft.com/office/drawing/2014/main" id="{7E7D58ED-2071-4235-934E-9F227A66278D}"/>
              </a:ext>
            </a:extLst>
          </p:cNvPr>
          <p:cNvSpPr/>
          <p:nvPr/>
        </p:nvSpPr>
        <p:spPr bwMode="auto">
          <a:xfrm>
            <a:off x="8000701" y="4255788"/>
            <a:ext cx="1325262" cy="49236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oms-agent</a:t>
            </a:r>
          </a:p>
        </p:txBody>
      </p:sp>
      <p:cxnSp>
        <p:nvCxnSpPr>
          <p:cNvPr id="107" name="Elbow Connector 28">
            <a:extLst>
              <a:ext uri="{FF2B5EF4-FFF2-40B4-BE49-F238E27FC236}">
                <a16:creationId xmlns:a16="http://schemas.microsoft.com/office/drawing/2014/main" id="{F124C9E2-B9EC-4EC7-8414-5F43158F1474}"/>
              </a:ext>
            </a:extLst>
          </p:cNvPr>
          <p:cNvCxnSpPr>
            <a:cxnSpLocks/>
            <a:stCxn id="106" idx="2"/>
            <a:endCxn id="102" idx="3"/>
          </p:cNvCxnSpPr>
          <p:nvPr/>
        </p:nvCxnSpPr>
        <p:spPr>
          <a:xfrm rot="5400000">
            <a:off x="8245245" y="4965238"/>
            <a:ext cx="635170"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30">
            <a:extLst>
              <a:ext uri="{FF2B5EF4-FFF2-40B4-BE49-F238E27FC236}">
                <a16:creationId xmlns:a16="http://schemas.microsoft.com/office/drawing/2014/main" id="{7F6B92D0-97DC-4880-BCEF-E59A6E311A4D}"/>
              </a:ext>
            </a:extLst>
          </p:cNvPr>
          <p:cNvCxnSpPr>
            <a:cxnSpLocks/>
            <a:stCxn id="106" idx="2"/>
            <a:endCxn id="103" idx="1"/>
          </p:cNvCxnSpPr>
          <p:nvPr/>
        </p:nvCxnSpPr>
        <p:spPr>
          <a:xfrm rot="16200000" flipH="1">
            <a:off x="8442028" y="4969459"/>
            <a:ext cx="635170"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Elbow Connector 32">
            <a:extLst>
              <a:ext uri="{FF2B5EF4-FFF2-40B4-BE49-F238E27FC236}">
                <a16:creationId xmlns:a16="http://schemas.microsoft.com/office/drawing/2014/main" id="{72BBA63F-66F8-4BEC-9DB1-91A1A87CCD5A}"/>
              </a:ext>
            </a:extLst>
          </p:cNvPr>
          <p:cNvCxnSpPr>
            <a:cxnSpLocks/>
            <a:stCxn id="106" idx="2"/>
            <a:endCxn id="104" idx="3"/>
          </p:cNvCxnSpPr>
          <p:nvPr/>
        </p:nvCxnSpPr>
        <p:spPr>
          <a:xfrm rot="5400000">
            <a:off x="7912992" y="5297491"/>
            <a:ext cx="1299676" cy="201005"/>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34">
            <a:extLst>
              <a:ext uri="{FF2B5EF4-FFF2-40B4-BE49-F238E27FC236}">
                <a16:creationId xmlns:a16="http://schemas.microsoft.com/office/drawing/2014/main" id="{937ADFFA-70CA-4D9A-A067-E6EABE4BDA2B}"/>
              </a:ext>
            </a:extLst>
          </p:cNvPr>
          <p:cNvCxnSpPr>
            <a:cxnSpLocks/>
            <a:stCxn id="106" idx="2"/>
            <a:endCxn id="105" idx="1"/>
          </p:cNvCxnSpPr>
          <p:nvPr/>
        </p:nvCxnSpPr>
        <p:spPr>
          <a:xfrm rot="16200000" flipH="1">
            <a:off x="8109776" y="5301711"/>
            <a:ext cx="1299675" cy="192562"/>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5ED75F37-674D-433A-B7E2-ECDB68A42422}"/>
              </a:ext>
            </a:extLst>
          </p:cNvPr>
          <p:cNvSpPr txBox="1"/>
          <p:nvPr/>
        </p:nvSpPr>
        <p:spPr>
          <a:xfrm>
            <a:off x="8746761" y="4790764"/>
            <a:ext cx="844224" cy="307777"/>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Collect metrics </a:t>
            </a:r>
          </a:p>
          <a:p>
            <a:pPr algn="ctr"/>
            <a:r>
              <a:rPr lang="en-US" sz="1000">
                <a:solidFill>
                  <a:schemeClr val="accent1"/>
                </a:solidFill>
                <a:latin typeface="Segoe UI" panose="020B0502040204020203" pitchFamily="34" charset="0"/>
                <a:cs typeface="Segoe UI" panose="020B0502040204020203" pitchFamily="34" charset="0"/>
              </a:rPr>
              <a:t>and logs</a:t>
            </a:r>
          </a:p>
        </p:txBody>
      </p:sp>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9641" y="2796742"/>
            <a:ext cx="365760" cy="365760"/>
          </a:xfrm>
          <a:prstGeom prst="rect">
            <a:avLst/>
          </a:prstGeom>
        </p:spPr>
      </p:pic>
      <p:grpSp>
        <p:nvGrpSpPr>
          <p:cNvPr id="49" name="Group 48">
            <a:extLst>
              <a:ext uri="{FF2B5EF4-FFF2-40B4-BE49-F238E27FC236}">
                <a16:creationId xmlns:a16="http://schemas.microsoft.com/office/drawing/2014/main" id="{23ECD540-0468-4E76-AFE6-AC10F21DB8C0}"/>
              </a:ext>
            </a:extLst>
          </p:cNvPr>
          <p:cNvGrpSpPr/>
          <p:nvPr/>
        </p:nvGrpSpPr>
        <p:grpSpPr>
          <a:xfrm>
            <a:off x="3955295" y="1331015"/>
            <a:ext cx="4275220" cy="1330051"/>
            <a:chOff x="3955295" y="1448405"/>
            <a:chExt cx="4275220" cy="1330051"/>
          </a:xfrm>
        </p:grpSpPr>
        <p:sp>
          <p:nvSpPr>
            <p:cNvPr id="162" name="Rectangle 161">
              <a:extLst>
                <a:ext uri="{FF2B5EF4-FFF2-40B4-BE49-F238E27FC236}">
                  <a16:creationId xmlns:a16="http://schemas.microsoft.com/office/drawing/2014/main" id="{8ED568AF-D26C-6A44-B3B7-04DEDA5D921B}"/>
                </a:ext>
              </a:extLst>
            </p:cNvPr>
            <p:cNvSpPr/>
            <p:nvPr/>
          </p:nvSpPr>
          <p:spPr bwMode="auto">
            <a:xfrm>
              <a:off x="3955295" y="1448405"/>
              <a:ext cx="4275220" cy="13300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Monitor for containers</a:t>
              </a:r>
            </a:p>
          </p:txBody>
        </p:sp>
        <p:sp>
          <p:nvSpPr>
            <p:cNvPr id="27" name="TextBox 26">
              <a:extLst>
                <a:ext uri="{FF2B5EF4-FFF2-40B4-BE49-F238E27FC236}">
                  <a16:creationId xmlns:a16="http://schemas.microsoft.com/office/drawing/2014/main" id="{F643946F-2606-264F-B0B3-37C699DCEA3C}"/>
                </a:ext>
              </a:extLst>
            </p:cNvPr>
            <p:cNvSpPr txBox="1"/>
            <p:nvPr/>
          </p:nvSpPr>
          <p:spPr>
            <a:xfrm>
              <a:off x="4477883" y="1903204"/>
              <a:ext cx="897155" cy="169277"/>
            </a:xfrm>
            <a:prstGeom prst="rect">
              <a:avLst/>
            </a:prstGeom>
            <a:noFill/>
          </p:spPr>
          <p:txBody>
            <a:bodyPr wrap="square" lIns="0" tIns="0" rIns="0" bIns="0" rtlCol="0">
              <a:spAutoFit/>
            </a:bodyPr>
            <a:lstStyle/>
            <a:p>
              <a:pPr algn="ctr"/>
              <a:r>
                <a:rPr lang="en-US" sz="1100"/>
                <a:t>Workbooks</a:t>
              </a:r>
            </a:p>
          </p:txBody>
        </p:sp>
        <p:sp>
          <p:nvSpPr>
            <p:cNvPr id="100" name="TextBox 99">
              <a:extLst>
                <a:ext uri="{FF2B5EF4-FFF2-40B4-BE49-F238E27FC236}">
                  <a16:creationId xmlns:a16="http://schemas.microsoft.com/office/drawing/2014/main" id="{A057A821-4133-EF42-AFA3-408AB4BD5A66}"/>
                </a:ext>
              </a:extLst>
            </p:cNvPr>
            <p:cNvSpPr txBox="1"/>
            <p:nvPr/>
          </p:nvSpPr>
          <p:spPr>
            <a:xfrm>
              <a:off x="5644327" y="1893584"/>
              <a:ext cx="897155" cy="169277"/>
            </a:xfrm>
            <a:prstGeom prst="rect">
              <a:avLst/>
            </a:prstGeom>
            <a:noFill/>
          </p:spPr>
          <p:txBody>
            <a:bodyPr wrap="square" lIns="0" tIns="0" rIns="0" bIns="0" rtlCol="0">
              <a:spAutoFit/>
            </a:bodyPr>
            <a:lstStyle/>
            <a:p>
              <a:pPr algn="ctr"/>
              <a:r>
                <a:rPr lang="en-US" sz="1100"/>
                <a:t>Log Analytics</a:t>
              </a:r>
            </a:p>
          </p:txBody>
        </p:sp>
        <p:sp>
          <p:nvSpPr>
            <p:cNvPr id="101" name="TextBox 100">
              <a:extLst>
                <a:ext uri="{FF2B5EF4-FFF2-40B4-BE49-F238E27FC236}">
                  <a16:creationId xmlns:a16="http://schemas.microsoft.com/office/drawing/2014/main" id="{787EEE6D-20BE-234D-BC85-0481E35400CB}"/>
                </a:ext>
              </a:extLst>
            </p:cNvPr>
            <p:cNvSpPr txBox="1"/>
            <p:nvPr/>
          </p:nvSpPr>
          <p:spPr>
            <a:xfrm>
              <a:off x="6810771" y="1901740"/>
              <a:ext cx="897155" cy="169277"/>
            </a:xfrm>
            <a:prstGeom prst="rect">
              <a:avLst/>
            </a:prstGeom>
            <a:noFill/>
          </p:spPr>
          <p:txBody>
            <a:bodyPr wrap="square" lIns="0" tIns="0" rIns="0" bIns="0" rtlCol="0">
              <a:spAutoFit/>
            </a:bodyPr>
            <a:lstStyle/>
            <a:p>
              <a:pPr algn="ctr"/>
              <a:r>
                <a:rPr lang="en-US" sz="1100"/>
                <a:t>Alerts</a:t>
              </a:r>
            </a:p>
          </p:txBody>
        </p:sp>
        <p:pic>
          <p:nvPicPr>
            <p:cNvPr id="43" name="Graphic 42">
              <a:extLst>
                <a:ext uri="{FF2B5EF4-FFF2-40B4-BE49-F238E27FC236}">
                  <a16:creationId xmlns:a16="http://schemas.microsoft.com/office/drawing/2014/main" id="{B1217D81-C494-4553-99D2-0A1D1890A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0024" y="2119708"/>
              <a:ext cx="365760" cy="365760"/>
            </a:xfrm>
            <a:prstGeom prst="rect">
              <a:avLst/>
            </a:prstGeom>
          </p:spPr>
        </p:pic>
        <p:pic>
          <p:nvPicPr>
            <p:cNvPr id="46" name="Graphic 45">
              <a:extLst>
                <a:ext uri="{FF2B5EF4-FFF2-40B4-BE49-F238E27FC236}">
                  <a16:creationId xmlns:a16="http://schemas.microsoft.com/office/drawing/2014/main" id="{E0056F75-AE7B-46CA-9FD6-A2A0F831BA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3580" y="2111081"/>
              <a:ext cx="365760" cy="365760"/>
            </a:xfrm>
            <a:prstGeom prst="rect">
              <a:avLst/>
            </a:prstGeom>
          </p:spPr>
        </p:pic>
        <p:pic>
          <p:nvPicPr>
            <p:cNvPr id="48" name="Graphic 47">
              <a:extLst>
                <a:ext uri="{FF2B5EF4-FFF2-40B4-BE49-F238E27FC236}">
                  <a16:creationId xmlns:a16="http://schemas.microsoft.com/office/drawing/2014/main" id="{8AC8C316-1A65-4924-BEA7-1CF5683D88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62213" y="2146530"/>
              <a:ext cx="365760" cy="365760"/>
            </a:xfrm>
            <a:prstGeom prst="rect">
              <a:avLst/>
            </a:prstGeom>
          </p:spPr>
        </p:pic>
      </p:grpSp>
      <p:grpSp>
        <p:nvGrpSpPr>
          <p:cNvPr id="50" name="Group 49">
            <a:extLst>
              <a:ext uri="{FF2B5EF4-FFF2-40B4-BE49-F238E27FC236}">
                <a16:creationId xmlns:a16="http://schemas.microsoft.com/office/drawing/2014/main" id="{CAB53CB6-5D8B-4E2E-8863-18C6F9B4AAA7}"/>
              </a:ext>
            </a:extLst>
          </p:cNvPr>
          <p:cNvGrpSpPr/>
          <p:nvPr/>
        </p:nvGrpSpPr>
        <p:grpSpPr>
          <a:xfrm>
            <a:off x="3762750" y="1141619"/>
            <a:ext cx="749380" cy="371847"/>
            <a:chOff x="2862739" y="1484603"/>
            <a:chExt cx="749380" cy="371847"/>
          </a:xfrm>
        </p:grpSpPr>
        <p:pic>
          <p:nvPicPr>
            <p:cNvPr id="40" name="Graphic 39">
              <a:extLst>
                <a:ext uri="{FF2B5EF4-FFF2-40B4-BE49-F238E27FC236}">
                  <a16:creationId xmlns:a16="http://schemas.microsoft.com/office/drawing/2014/main" id="{43EDFF5F-D515-48B4-B89D-491916806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2739" y="1490690"/>
              <a:ext cx="365760" cy="365760"/>
            </a:xfrm>
            <a:prstGeom prst="rect">
              <a:avLst/>
            </a:prstGeom>
          </p:spPr>
        </p:pic>
        <p:pic>
          <p:nvPicPr>
            <p:cNvPr id="44" name="Graphic 43">
              <a:extLst>
                <a:ext uri="{FF2B5EF4-FFF2-40B4-BE49-F238E27FC236}">
                  <a16:creationId xmlns:a16="http://schemas.microsoft.com/office/drawing/2014/main" id="{B609AF21-39DC-4CF7-AD15-4E638CC8D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46359" y="1484603"/>
              <a:ext cx="365760" cy="365760"/>
            </a:xfrm>
            <a:prstGeom prst="rect">
              <a:avLst/>
            </a:prstGeom>
          </p:spPr>
        </p:pic>
      </p:grpSp>
      <p:cxnSp>
        <p:nvCxnSpPr>
          <p:cNvPr id="24" name="Elbow Connector 23">
            <a:extLst>
              <a:ext uri="{FF2B5EF4-FFF2-40B4-BE49-F238E27FC236}">
                <a16:creationId xmlns:a16="http://schemas.microsoft.com/office/drawing/2014/main" id="{B146AAB3-9D2C-CB4F-9850-2E01FFDD6C68}"/>
              </a:ext>
            </a:extLst>
          </p:cNvPr>
          <p:cNvCxnSpPr>
            <a:cxnSpLocks/>
            <a:stCxn id="41" idx="0"/>
            <a:endCxn id="162" idx="2"/>
          </p:cNvCxnSpPr>
          <p:nvPr/>
        </p:nvCxnSpPr>
        <p:spPr>
          <a:xfrm rot="5400000" flipH="1" flipV="1">
            <a:off x="4197568" y="1975484"/>
            <a:ext cx="1209755" cy="2580920"/>
          </a:xfrm>
          <a:prstGeom prst="bentConnector3">
            <a:avLst>
              <a:gd name="adj1" fmla="val 2496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Elbow Connector 23">
            <a:extLst>
              <a:ext uri="{FF2B5EF4-FFF2-40B4-BE49-F238E27FC236}">
                <a16:creationId xmlns:a16="http://schemas.microsoft.com/office/drawing/2014/main" id="{73C1CF94-D32D-42C9-9AC3-3FB61BD1E3EA}"/>
              </a:ext>
            </a:extLst>
          </p:cNvPr>
          <p:cNvCxnSpPr>
            <a:cxnSpLocks/>
            <a:stCxn id="85" idx="0"/>
            <a:endCxn id="162" idx="2"/>
          </p:cNvCxnSpPr>
          <p:nvPr/>
        </p:nvCxnSpPr>
        <p:spPr>
          <a:xfrm rot="16200000" flipV="1">
            <a:off x="6773357" y="1980615"/>
            <a:ext cx="1209525" cy="2570428"/>
          </a:xfrm>
          <a:prstGeom prst="bentConnector3">
            <a:avLst>
              <a:gd name="adj1" fmla="val 24957"/>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4A5EED-8E5D-4BA9-9FA7-0A05B7BFD569}"/>
              </a:ext>
            </a:extLst>
          </p:cNvPr>
          <p:cNvCxnSpPr>
            <a:cxnSpLocks/>
            <a:stCxn id="74" idx="0"/>
            <a:endCxn id="162" idx="2"/>
          </p:cNvCxnSpPr>
          <p:nvPr/>
        </p:nvCxnSpPr>
        <p:spPr>
          <a:xfrm flipH="1" flipV="1">
            <a:off x="6092905" y="2661066"/>
            <a:ext cx="1" cy="1209525"/>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3C2DA24-58C5-4CFF-A18D-1D490B66A418}"/>
              </a:ext>
            </a:extLst>
          </p:cNvPr>
          <p:cNvSpPr txBox="1"/>
          <p:nvPr/>
        </p:nvSpPr>
        <p:spPr>
          <a:xfrm>
            <a:off x="4658741" y="2822739"/>
            <a:ext cx="1434163"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Send metrics and logs</a:t>
            </a:r>
          </a:p>
        </p:txBody>
      </p:sp>
      <p:pic>
        <p:nvPicPr>
          <p:cNvPr id="70" name="Graphic 69" descr="Badge 1">
            <a:extLst>
              <a:ext uri="{FF2B5EF4-FFF2-40B4-BE49-F238E27FC236}">
                <a16:creationId xmlns:a16="http://schemas.microsoft.com/office/drawing/2014/main" id="{3199FDBA-5730-4E99-9871-D3F18FF0A95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3563" y="4501944"/>
            <a:ext cx="274320" cy="274320"/>
          </a:xfrm>
          <a:prstGeom prst="rect">
            <a:avLst/>
          </a:prstGeom>
        </p:spPr>
      </p:pic>
      <p:pic>
        <p:nvPicPr>
          <p:cNvPr id="71" name="Graphic 70" descr="Badge">
            <a:extLst>
              <a:ext uri="{FF2B5EF4-FFF2-40B4-BE49-F238E27FC236}">
                <a16:creationId xmlns:a16="http://schemas.microsoft.com/office/drawing/2014/main" id="{BC76759A-50D5-489D-9BCD-BB1A544FE5F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84608" y="2670686"/>
            <a:ext cx="274320" cy="274320"/>
          </a:xfrm>
          <a:prstGeom prst="rect">
            <a:avLst/>
          </a:prstGeom>
        </p:spPr>
      </p:pic>
      <p:pic>
        <p:nvPicPr>
          <p:cNvPr id="130" name="Graphic 129" descr="Badge 1">
            <a:extLst>
              <a:ext uri="{FF2B5EF4-FFF2-40B4-BE49-F238E27FC236}">
                <a16:creationId xmlns:a16="http://schemas.microsoft.com/office/drawing/2014/main" id="{BB36DFD6-DB63-4633-8634-3DD75DE7EA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79565" y="4499412"/>
            <a:ext cx="274320" cy="274320"/>
          </a:xfrm>
          <a:prstGeom prst="rect">
            <a:avLst/>
          </a:prstGeom>
        </p:spPr>
      </p:pic>
      <p:pic>
        <p:nvPicPr>
          <p:cNvPr id="131" name="Graphic 130" descr="Badge 1">
            <a:extLst>
              <a:ext uri="{FF2B5EF4-FFF2-40B4-BE49-F238E27FC236}">
                <a16:creationId xmlns:a16="http://schemas.microsoft.com/office/drawing/2014/main" id="{B1E47A11-F105-47C3-8D46-86883E96E32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55567" y="4496880"/>
            <a:ext cx="274320" cy="274320"/>
          </a:xfrm>
          <a:prstGeom prst="rect">
            <a:avLst/>
          </a:prstGeom>
        </p:spPr>
      </p:pic>
    </p:spTree>
    <p:extLst>
      <p:ext uri="{BB962C8B-B14F-4D97-AF65-F5344CB8AC3E}">
        <p14:creationId xmlns:p14="http://schemas.microsoft.com/office/powerpoint/2010/main" val="41588959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05F2DFC9-66E2-1C4B-B2AC-26DBDD09C428}"/>
              </a:ext>
            </a:extLst>
          </p:cNvPr>
          <p:cNvSpPr/>
          <p:nvPr/>
        </p:nvSpPr>
        <p:spPr bwMode="auto">
          <a:xfrm>
            <a:off x="3108961" y="2406014"/>
            <a:ext cx="8943970" cy="43202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     Azure Arc enabled Kubernetes Cluster</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52036" y="5416349"/>
            <a:ext cx="1192762" cy="55003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Calling entity</a:t>
            </a:r>
          </a:p>
        </p:txBody>
      </p:sp>
      <p:pic>
        <p:nvPicPr>
          <p:cNvPr id="40" name="Graphic 39" descr="Badge 1">
            <a:extLst>
              <a:ext uri="{FF2B5EF4-FFF2-40B4-BE49-F238E27FC236}">
                <a16:creationId xmlns:a16="http://schemas.microsoft.com/office/drawing/2014/main" id="{03C767FB-347D-3741-8BB5-F7EE0395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662" y="5047414"/>
            <a:ext cx="274320" cy="274320"/>
          </a:xfrm>
          <a:prstGeom prst="rect">
            <a:avLst/>
          </a:prstGeom>
        </p:spPr>
      </p:pic>
      <p:sp>
        <p:nvSpPr>
          <p:cNvPr id="113" name="Rectangle 112">
            <a:extLst>
              <a:ext uri="{FF2B5EF4-FFF2-40B4-BE49-F238E27FC236}">
                <a16:creationId xmlns:a16="http://schemas.microsoft.com/office/drawing/2014/main" id="{4C7AF95D-C5C3-C641-B989-E1833501123C}"/>
              </a:ext>
            </a:extLst>
          </p:cNvPr>
          <p:cNvSpPr/>
          <p:nvPr/>
        </p:nvSpPr>
        <p:spPr bwMode="auto">
          <a:xfrm>
            <a:off x="3842440" y="5418697"/>
            <a:ext cx="1279694"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API Server</a:t>
            </a:r>
          </a:p>
        </p:txBody>
      </p:sp>
      <p:sp>
        <p:nvSpPr>
          <p:cNvPr id="114" name="Rectangle 113">
            <a:extLst>
              <a:ext uri="{FF2B5EF4-FFF2-40B4-BE49-F238E27FC236}">
                <a16:creationId xmlns:a16="http://schemas.microsoft.com/office/drawing/2014/main" id="{5694B5B2-0671-BD46-AB48-12CB30C8DDEC}"/>
              </a:ext>
            </a:extLst>
          </p:cNvPr>
          <p:cNvSpPr/>
          <p:nvPr/>
        </p:nvSpPr>
        <p:spPr bwMode="auto">
          <a:xfrm>
            <a:off x="9823829" y="5422315"/>
            <a:ext cx="1710000" cy="55098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FFFFFF"/>
                </a:solidFill>
                <a:latin typeface="Segoe UI Semibold"/>
                <a:cs typeface="Segoe UI" pitchFamily="34" charset="0"/>
              </a:rPr>
              <a:t>a</a:t>
            </a: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zure</a:t>
            </a: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-policy-addon</a:t>
            </a:r>
          </a:p>
        </p:txBody>
      </p:sp>
      <p:pic>
        <p:nvPicPr>
          <p:cNvPr id="44" name="Graphic 43" descr="Badge">
            <a:extLst>
              <a:ext uri="{FF2B5EF4-FFF2-40B4-BE49-F238E27FC236}">
                <a16:creationId xmlns:a16="http://schemas.microsoft.com/office/drawing/2014/main" id="{91C5AA72-0223-BD40-9C03-683564AEB5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26024" y="5048100"/>
            <a:ext cx="274320" cy="274320"/>
          </a:xfrm>
          <a:prstGeom prst="rect">
            <a:avLst/>
          </a:prstGeom>
        </p:spPr>
      </p:pic>
      <p:pic>
        <p:nvPicPr>
          <p:cNvPr id="55" name="Graphic 54" descr="Badge 4">
            <a:extLst>
              <a:ext uri="{FF2B5EF4-FFF2-40B4-BE49-F238E27FC236}">
                <a16:creationId xmlns:a16="http://schemas.microsoft.com/office/drawing/2014/main" id="{89782068-AA13-3646-ABCE-5E660F1DD7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97174" y="6011507"/>
            <a:ext cx="274320" cy="274320"/>
          </a:xfrm>
          <a:prstGeom prst="rect">
            <a:avLst/>
          </a:prstGeom>
        </p:spPr>
      </p:pic>
      <p:pic>
        <p:nvPicPr>
          <p:cNvPr id="68" name="Graphic 67" descr="Badge 3">
            <a:extLst>
              <a:ext uri="{FF2B5EF4-FFF2-40B4-BE49-F238E27FC236}">
                <a16:creationId xmlns:a16="http://schemas.microsoft.com/office/drawing/2014/main" id="{CD188D2C-3F56-0340-BE8A-13F98D2DE14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883" y="6011507"/>
            <a:ext cx="274320" cy="274320"/>
          </a:xfrm>
          <a:prstGeom prst="rect">
            <a:avLst/>
          </a:prstGeom>
        </p:spPr>
      </p:pic>
      <p:pic>
        <p:nvPicPr>
          <p:cNvPr id="153" name="Graphic 152">
            <a:extLst>
              <a:ext uri="{FF2B5EF4-FFF2-40B4-BE49-F238E27FC236}">
                <a16:creationId xmlns:a16="http://schemas.microsoft.com/office/drawing/2014/main" id="{30735E27-AFA1-3F40-AB90-EEAE6E9E48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26081" y="2223134"/>
            <a:ext cx="365760" cy="365760"/>
          </a:xfrm>
          <a:prstGeom prst="rect">
            <a:avLst/>
          </a:prstGeom>
        </p:spPr>
      </p:pic>
      <p:cxnSp>
        <p:nvCxnSpPr>
          <p:cNvPr id="154" name="Straight Connector 153">
            <a:extLst>
              <a:ext uri="{FF2B5EF4-FFF2-40B4-BE49-F238E27FC236}">
                <a16:creationId xmlns:a16="http://schemas.microsoft.com/office/drawing/2014/main" id="{44020EEA-23FB-3946-AF7E-9167BE77F070}"/>
              </a:ext>
            </a:extLst>
          </p:cNvPr>
          <p:cNvCxnSpPr>
            <a:cxnSpLocks/>
          </p:cNvCxnSpPr>
          <p:nvPr/>
        </p:nvCxnSpPr>
        <p:spPr>
          <a:xfrm flipH="1">
            <a:off x="1237496" y="5565718"/>
            <a:ext cx="2604944"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D3C58C4-28C5-BF42-9BBD-F884A520468E}"/>
              </a:ext>
            </a:extLst>
          </p:cNvPr>
          <p:cNvCxnSpPr>
            <a:cxnSpLocks/>
          </p:cNvCxnSpPr>
          <p:nvPr/>
        </p:nvCxnSpPr>
        <p:spPr>
          <a:xfrm>
            <a:off x="1244798" y="5830523"/>
            <a:ext cx="2583179"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FA3F622-FDFF-5246-A9B5-FDA75A31AAEB}"/>
              </a:ext>
            </a:extLst>
          </p:cNvPr>
          <p:cNvSpPr/>
          <p:nvPr/>
        </p:nvSpPr>
        <p:spPr>
          <a:xfrm>
            <a:off x="10656311" y="3457775"/>
            <a:ext cx="1296857" cy="769441"/>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Fetch policy</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definitions &amp;</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assignments</a:t>
            </a:r>
          </a:p>
          <a:p>
            <a:pPr algn="ctr"/>
            <a:r>
              <a:rPr lang="en-US" sz="1000">
                <a:solidFill>
                  <a:schemeClr val="accent1"/>
                </a:solidFill>
                <a:latin typeface="Segoe UI" panose="020B0502040204020203" pitchFamily="34" charset="0"/>
                <a:cs typeface="Segoe UI" panose="020B0502040204020203" pitchFamily="34" charset="0"/>
              </a:rPr>
              <a:t>&amp;</a:t>
            </a:r>
          </a:p>
          <a:p>
            <a:pPr algn="ctr"/>
            <a:r>
              <a:rPr lang="en-US" sz="1000">
                <a:solidFill>
                  <a:schemeClr val="accent1"/>
                </a:solidFill>
                <a:latin typeface="Segoe UI" panose="020B0502040204020203" pitchFamily="34" charset="0"/>
                <a:cs typeface="Segoe UI" panose="020B0502040204020203" pitchFamily="34" charset="0"/>
              </a:rPr>
              <a:t>Report compliance</a:t>
            </a:r>
          </a:p>
        </p:txBody>
      </p:sp>
      <p:sp>
        <p:nvSpPr>
          <p:cNvPr id="162" name="Rectangle 161">
            <a:extLst>
              <a:ext uri="{FF2B5EF4-FFF2-40B4-BE49-F238E27FC236}">
                <a16:creationId xmlns:a16="http://schemas.microsoft.com/office/drawing/2014/main" id="{8ED568AF-D26C-6A44-B3B7-04DEDA5D921B}"/>
              </a:ext>
            </a:extLst>
          </p:cNvPr>
          <p:cNvSpPr/>
          <p:nvPr/>
        </p:nvSpPr>
        <p:spPr bwMode="auto">
          <a:xfrm>
            <a:off x="9824032" y="1159397"/>
            <a:ext cx="1709797" cy="80931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Policy Service</a:t>
            </a:r>
          </a:p>
        </p:txBody>
      </p:sp>
      <p:pic>
        <p:nvPicPr>
          <p:cNvPr id="164" name="Picture 163">
            <a:extLst>
              <a:ext uri="{FF2B5EF4-FFF2-40B4-BE49-F238E27FC236}">
                <a16:creationId xmlns:a16="http://schemas.microsoft.com/office/drawing/2014/main" id="{81B68B16-909E-274E-8EFB-79251335F024}"/>
              </a:ext>
            </a:extLst>
          </p:cNvPr>
          <p:cNvPicPr>
            <a:picLocks noChangeAspect="1"/>
          </p:cNvPicPr>
          <p:nvPr/>
        </p:nvPicPr>
        <p:blipFill>
          <a:blip r:embed="rId13"/>
          <a:srcRect t="24166" b="24166"/>
          <a:stretch/>
        </p:blipFill>
        <p:spPr>
          <a:xfrm>
            <a:off x="10053119" y="1327940"/>
            <a:ext cx="1251621" cy="213896"/>
          </a:xfrm>
          <a:prstGeom prst="rect">
            <a:avLst/>
          </a:prstGeom>
        </p:spPr>
      </p:pic>
      <p:sp>
        <p:nvSpPr>
          <p:cNvPr id="39" name="Title 1">
            <a:extLst>
              <a:ext uri="{FF2B5EF4-FFF2-40B4-BE49-F238E27FC236}">
                <a16:creationId xmlns:a16="http://schemas.microsoft.com/office/drawing/2014/main" id="{8C0158EF-EDC2-D34D-BBAF-5B7945B5B1BE}"/>
              </a:ext>
            </a:extLst>
          </p:cNvPr>
          <p:cNvSpPr>
            <a:spLocks noGrp="1"/>
          </p:cNvSpPr>
          <p:nvPr>
            <p:ph type="title"/>
          </p:nvPr>
        </p:nvSpPr>
        <p:spPr>
          <a:xfrm>
            <a:off x="588263" y="457200"/>
            <a:ext cx="11018520" cy="861774"/>
          </a:xfrm>
        </p:spPr>
        <p:txBody>
          <a:bodyPr/>
          <a:lstStyle/>
          <a:p>
            <a:r>
              <a:rPr lang="en-US"/>
              <a:t>Azure Arc enabled Kubernetes </a:t>
            </a:r>
            <a:br>
              <a:rPr lang="en-US"/>
            </a:br>
            <a:r>
              <a:rPr lang="en-US" sz="2000">
                <a:solidFill>
                  <a:schemeClr val="accent1"/>
                </a:solidFill>
                <a:latin typeface="+mn-lt"/>
              </a:rPr>
              <a:t>Azure Policy (Gatekeeper)</a:t>
            </a:r>
          </a:p>
        </p:txBody>
      </p:sp>
      <p:grpSp>
        <p:nvGrpSpPr>
          <p:cNvPr id="29" name="Group 28">
            <a:extLst>
              <a:ext uri="{FF2B5EF4-FFF2-40B4-BE49-F238E27FC236}">
                <a16:creationId xmlns:a16="http://schemas.microsoft.com/office/drawing/2014/main" id="{DBFB9C20-55A0-492D-A9F7-F03FC1CC5701}"/>
              </a:ext>
            </a:extLst>
          </p:cNvPr>
          <p:cNvGrpSpPr/>
          <p:nvPr/>
        </p:nvGrpSpPr>
        <p:grpSpPr>
          <a:xfrm>
            <a:off x="6752579" y="5098549"/>
            <a:ext cx="1433216" cy="1198512"/>
            <a:chOff x="7256200" y="5146410"/>
            <a:chExt cx="1433216" cy="1198512"/>
          </a:xfrm>
        </p:grpSpPr>
        <p:sp>
          <p:nvSpPr>
            <p:cNvPr id="41" name="Rectangle 40">
              <a:extLst>
                <a:ext uri="{FF2B5EF4-FFF2-40B4-BE49-F238E27FC236}">
                  <a16:creationId xmlns:a16="http://schemas.microsoft.com/office/drawing/2014/main" id="{EA8DC228-4E29-064B-8633-6E9BFFF472B7}"/>
                </a:ext>
              </a:extLst>
            </p:cNvPr>
            <p:cNvSpPr/>
            <p:nvPr/>
          </p:nvSpPr>
          <p:spPr bwMode="auto">
            <a:xfrm>
              <a:off x="7256200" y="5146410"/>
              <a:ext cx="1433216" cy="119851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Gatekeeper</a:t>
              </a:r>
            </a:p>
          </p:txBody>
        </p:sp>
        <p:sp>
          <p:nvSpPr>
            <p:cNvPr id="42" name="Rectangle 41">
              <a:extLst>
                <a:ext uri="{FF2B5EF4-FFF2-40B4-BE49-F238E27FC236}">
                  <a16:creationId xmlns:a16="http://schemas.microsoft.com/office/drawing/2014/main" id="{391B8D23-C33A-044A-AD9F-9FFC811958D4}"/>
                </a:ext>
              </a:extLst>
            </p:cNvPr>
            <p:cNvSpPr/>
            <p:nvPr/>
          </p:nvSpPr>
          <p:spPr bwMode="auto">
            <a:xfrm>
              <a:off x="7463902" y="5777865"/>
              <a:ext cx="1017815" cy="4513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OPA</a:t>
              </a:r>
            </a:p>
          </p:txBody>
        </p:sp>
        <p:pic>
          <p:nvPicPr>
            <p:cNvPr id="6" name="Picture 5" descr="Icon&#10;&#10;Description automatically generated">
              <a:extLst>
                <a:ext uri="{FF2B5EF4-FFF2-40B4-BE49-F238E27FC236}">
                  <a16:creationId xmlns:a16="http://schemas.microsoft.com/office/drawing/2014/main" id="{D9D63950-D92A-9548-9872-3559A47755DC}"/>
                </a:ext>
              </a:extLst>
            </p:cNvPr>
            <p:cNvPicPr>
              <a:picLocks noChangeAspect="1"/>
            </p:cNvPicPr>
            <p:nvPr/>
          </p:nvPicPr>
          <p:blipFill>
            <a:blip r:embed="rId14"/>
            <a:stretch>
              <a:fillRect/>
            </a:stretch>
          </p:blipFill>
          <p:spPr>
            <a:xfrm>
              <a:off x="7802145" y="5534727"/>
              <a:ext cx="341327" cy="341327"/>
            </a:xfrm>
            <a:prstGeom prst="rect">
              <a:avLst/>
            </a:prstGeom>
          </p:spPr>
        </p:pic>
      </p:grpSp>
      <p:cxnSp>
        <p:nvCxnSpPr>
          <p:cNvPr id="8" name="Straight Arrow Connector 7">
            <a:extLst>
              <a:ext uri="{FF2B5EF4-FFF2-40B4-BE49-F238E27FC236}">
                <a16:creationId xmlns:a16="http://schemas.microsoft.com/office/drawing/2014/main" id="{58FF5EEB-DE8B-274A-9955-42C8E047750A}"/>
              </a:ext>
            </a:extLst>
          </p:cNvPr>
          <p:cNvCxnSpPr>
            <a:cxnSpLocks/>
            <a:stCxn id="162" idx="2"/>
            <a:endCxn id="114" idx="0"/>
          </p:cNvCxnSpPr>
          <p:nvPr/>
        </p:nvCxnSpPr>
        <p:spPr>
          <a:xfrm flipH="1">
            <a:off x="10678829" y="1968710"/>
            <a:ext cx="102" cy="3453605"/>
          </a:xfrm>
          <a:prstGeom prst="straightConnector1">
            <a:avLst/>
          </a:prstGeom>
          <a:ln w="19050"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9835B8F6-4230-3545-81B4-941C505C0F67}"/>
              </a:ext>
            </a:extLst>
          </p:cNvPr>
          <p:cNvCxnSpPr>
            <a:cxnSpLocks/>
            <a:stCxn id="41" idx="3"/>
            <a:endCxn id="114" idx="1"/>
          </p:cNvCxnSpPr>
          <p:nvPr/>
        </p:nvCxnSpPr>
        <p:spPr>
          <a:xfrm>
            <a:off x="8185795" y="5697805"/>
            <a:ext cx="1638034" cy="0"/>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C86D40-33DA-354E-B015-DBB3C23D6B4C}"/>
              </a:ext>
            </a:extLst>
          </p:cNvPr>
          <p:cNvSpPr/>
          <p:nvPr/>
        </p:nvSpPr>
        <p:spPr>
          <a:xfrm>
            <a:off x="8482055" y="5483116"/>
            <a:ext cx="570990"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deploy</a:t>
            </a:r>
          </a:p>
        </p:txBody>
      </p:sp>
      <p:sp>
        <p:nvSpPr>
          <p:cNvPr id="60" name="Rectangle 59">
            <a:extLst>
              <a:ext uri="{FF2B5EF4-FFF2-40B4-BE49-F238E27FC236}">
                <a16:creationId xmlns:a16="http://schemas.microsoft.com/office/drawing/2014/main" id="{ED65ECCB-697D-DD4C-B796-3FD172A065DD}"/>
              </a:ext>
            </a:extLst>
          </p:cNvPr>
          <p:cNvSpPr/>
          <p:nvPr/>
        </p:nvSpPr>
        <p:spPr>
          <a:xfrm>
            <a:off x="14492075" y="9210710"/>
            <a:ext cx="532518"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a:t>
            </a:r>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9870FD1-E269-B84F-811E-9D14F66BFE7A}"/>
              </a:ext>
            </a:extLst>
          </p:cNvPr>
          <p:cNvSpPr/>
          <p:nvPr/>
        </p:nvSpPr>
        <p:spPr>
          <a:xfrm>
            <a:off x="9328951" y="4661448"/>
            <a:ext cx="532518"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create</a:t>
            </a:r>
          </a:p>
        </p:txBody>
      </p:sp>
      <p:sp>
        <p:nvSpPr>
          <p:cNvPr id="70" name="Rectangle 69">
            <a:extLst>
              <a:ext uri="{FF2B5EF4-FFF2-40B4-BE49-F238E27FC236}">
                <a16:creationId xmlns:a16="http://schemas.microsoft.com/office/drawing/2014/main" id="{CABC54B6-C912-9C48-9ADE-AAB7B08C9AE6}"/>
              </a:ext>
            </a:extLst>
          </p:cNvPr>
          <p:cNvSpPr/>
          <p:nvPr/>
        </p:nvSpPr>
        <p:spPr>
          <a:xfrm>
            <a:off x="7469187" y="4662604"/>
            <a:ext cx="51809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watch</a:t>
            </a:r>
          </a:p>
        </p:txBody>
      </p:sp>
      <p:cxnSp>
        <p:nvCxnSpPr>
          <p:cNvPr id="71" name="Straight Connector 70">
            <a:extLst>
              <a:ext uri="{FF2B5EF4-FFF2-40B4-BE49-F238E27FC236}">
                <a16:creationId xmlns:a16="http://schemas.microsoft.com/office/drawing/2014/main" id="{0CB46251-92D9-D142-BE21-9D1CFD08389C}"/>
              </a:ext>
            </a:extLst>
          </p:cNvPr>
          <p:cNvCxnSpPr>
            <a:cxnSpLocks/>
          </p:cNvCxnSpPr>
          <p:nvPr/>
        </p:nvCxnSpPr>
        <p:spPr>
          <a:xfrm flipH="1">
            <a:off x="5126124" y="5573582"/>
            <a:ext cx="1648692"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0678D90-2547-F34D-97DB-B151E553568A}"/>
              </a:ext>
            </a:extLst>
          </p:cNvPr>
          <p:cNvCxnSpPr>
            <a:cxnSpLocks/>
          </p:cNvCxnSpPr>
          <p:nvPr/>
        </p:nvCxnSpPr>
        <p:spPr>
          <a:xfrm>
            <a:off x="5127659" y="5830523"/>
            <a:ext cx="1624920" cy="0"/>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FC9EA1E0-7E21-1A48-B998-72CB54EEDA50}"/>
              </a:ext>
            </a:extLst>
          </p:cNvPr>
          <p:cNvSpPr/>
          <p:nvPr/>
        </p:nvSpPr>
        <p:spPr>
          <a:xfrm>
            <a:off x="5424817" y="5200227"/>
            <a:ext cx="1167306" cy="307777"/>
          </a:xfrm>
          <a:prstGeom prst="rect">
            <a:avLst/>
          </a:prstGeom>
        </p:spPr>
        <p:txBody>
          <a:bodyPr wrap="square" lIns="0" tIns="0" rIns="0" bIns="0" rtlCol="0">
            <a:spAutoFit/>
          </a:bodyPr>
          <a:lstStyle/>
          <a:p>
            <a:pPr algn="ctr"/>
            <a:r>
              <a:rPr lang="en-US" sz="1000" err="1">
                <a:solidFill>
                  <a:schemeClr val="accent1"/>
                </a:solidFill>
                <a:latin typeface="Segoe UI" panose="020B0502040204020203" pitchFamily="34" charset="0"/>
                <a:cs typeface="Segoe UI" panose="020B0502040204020203" pitchFamily="34" charset="0"/>
              </a:rPr>
              <a:t>AdmissionReview</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request</a:t>
            </a:r>
          </a:p>
        </p:txBody>
      </p:sp>
      <p:sp>
        <p:nvSpPr>
          <p:cNvPr id="82" name="Rectangle 81">
            <a:extLst>
              <a:ext uri="{FF2B5EF4-FFF2-40B4-BE49-F238E27FC236}">
                <a16:creationId xmlns:a16="http://schemas.microsoft.com/office/drawing/2014/main" id="{FC709730-190C-4449-B859-D25EF1FFC5EB}"/>
              </a:ext>
            </a:extLst>
          </p:cNvPr>
          <p:cNvSpPr/>
          <p:nvPr/>
        </p:nvSpPr>
        <p:spPr>
          <a:xfrm>
            <a:off x="5420606" y="5822233"/>
            <a:ext cx="11673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err="1">
                <a:solidFill>
                  <a:schemeClr val="accent1"/>
                </a:solidFill>
                <a:latin typeface="Segoe UI" panose="020B0502040204020203" pitchFamily="34" charset="0"/>
                <a:cs typeface="Segoe UI" panose="020B0502040204020203" pitchFamily="34" charset="0"/>
              </a:rPr>
              <a:t>AdmissionReview</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response</a:t>
            </a:r>
            <a:br>
              <a:rPr lang="en-US" sz="1000">
                <a:solidFill>
                  <a:schemeClr val="accent1"/>
                </a:solidFill>
                <a:latin typeface="Segoe UI" panose="020B0502040204020203" pitchFamily="34" charset="0"/>
                <a:cs typeface="Segoe UI" panose="020B0502040204020203" pitchFamily="34" charset="0"/>
              </a:rPr>
            </a:br>
            <a:r>
              <a:rPr lang="en-US" sz="1000">
                <a:solidFill>
                  <a:schemeClr val="accent1"/>
                </a:solidFill>
                <a:latin typeface="Segoe UI" panose="020B0502040204020203" pitchFamily="34" charset="0"/>
                <a:cs typeface="Segoe UI" panose="020B0502040204020203" pitchFamily="34" charset="0"/>
              </a:rPr>
              <a:t>allowed: false</a:t>
            </a:r>
          </a:p>
        </p:txBody>
      </p:sp>
      <p:sp>
        <p:nvSpPr>
          <p:cNvPr id="83" name="Rectangle 82">
            <a:extLst>
              <a:ext uri="{FF2B5EF4-FFF2-40B4-BE49-F238E27FC236}">
                <a16:creationId xmlns:a16="http://schemas.microsoft.com/office/drawing/2014/main" id="{9752CF3B-F286-C244-A632-CDB7A315F821}"/>
              </a:ext>
            </a:extLst>
          </p:cNvPr>
          <p:cNvSpPr/>
          <p:nvPr/>
        </p:nvSpPr>
        <p:spPr>
          <a:xfrm>
            <a:off x="1163338" y="5351766"/>
            <a:ext cx="207087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k</a:t>
            </a:r>
            <a:r>
              <a:rPr lang="en-US" sz="1000" err="1">
                <a:solidFill>
                  <a:schemeClr val="accent1"/>
                </a:solidFill>
                <a:latin typeface="Segoe UI" panose="020B0502040204020203" pitchFamily="34" charset="0"/>
                <a:cs typeface="Segoe UI" panose="020B0502040204020203" pitchFamily="34" charset="0"/>
              </a:rPr>
              <a:t>ubectl</a:t>
            </a:r>
            <a:r>
              <a:rPr lang="en-US" sz="1000">
                <a:solidFill>
                  <a:schemeClr val="accent1"/>
                </a:solidFill>
                <a:latin typeface="Segoe UI" panose="020B0502040204020203" pitchFamily="34" charset="0"/>
                <a:cs typeface="Segoe UI" panose="020B0502040204020203" pitchFamily="34" charset="0"/>
              </a:rPr>
              <a:t> apply –f </a:t>
            </a:r>
            <a:r>
              <a:rPr lang="en-US" sz="1000" err="1">
                <a:solidFill>
                  <a:schemeClr val="accent1"/>
                </a:solidFill>
                <a:latin typeface="Segoe UI" panose="020B0502040204020203" pitchFamily="34" charset="0"/>
                <a:cs typeface="Segoe UI" panose="020B0502040204020203" pitchFamily="34" charset="0"/>
              </a:rPr>
              <a:t>privileged.yaml</a:t>
            </a:r>
            <a:endParaRPr lang="en-US" sz="1000">
              <a:solidFill>
                <a:schemeClr val="accent1"/>
              </a:solidFill>
              <a:latin typeface="Segoe UI" panose="020B0502040204020203" pitchFamily="34" charset="0"/>
              <a:cs typeface="Segoe UI" panose="020B0502040204020203" pitchFamily="34" charset="0"/>
            </a:endParaRPr>
          </a:p>
        </p:txBody>
      </p:sp>
      <p:sp>
        <p:nvSpPr>
          <p:cNvPr id="84" name="Rectangle 83">
            <a:extLst>
              <a:ext uri="{FF2B5EF4-FFF2-40B4-BE49-F238E27FC236}">
                <a16:creationId xmlns:a16="http://schemas.microsoft.com/office/drawing/2014/main" id="{C7439BBA-14B1-E14F-96C2-AD77BEF7F943}"/>
              </a:ext>
            </a:extLst>
          </p:cNvPr>
          <p:cNvSpPr/>
          <p:nvPr/>
        </p:nvSpPr>
        <p:spPr>
          <a:xfrm>
            <a:off x="1404829" y="5876580"/>
            <a:ext cx="2070871" cy="153888"/>
          </a:xfrm>
          <a:prstGeom prst="rect">
            <a:avLst/>
          </a:prstGeom>
        </p:spPr>
        <p:txBody>
          <a:bodyPr wrap="square" lIns="0" tIns="0" rIns="0" bIns="0" rtlCol="0">
            <a:spAutoFit/>
          </a:bodyPr>
          <a:lstStyle/>
          <a:p>
            <a:pPr algn="ctr"/>
            <a:r>
              <a:rPr lang="en-US" sz="1000">
                <a:solidFill>
                  <a:schemeClr val="accent1"/>
                </a:solidFill>
                <a:latin typeface="Segoe UI" panose="020B0502040204020203" pitchFamily="34" charset="0"/>
                <a:cs typeface="Segoe UI" panose="020B0502040204020203" pitchFamily="34" charset="0"/>
              </a:rPr>
              <a:t>Denied</a:t>
            </a:r>
          </a:p>
        </p:txBody>
      </p:sp>
      <p:sp>
        <p:nvSpPr>
          <p:cNvPr id="63" name="Rectangle 62">
            <a:extLst>
              <a:ext uri="{FF2B5EF4-FFF2-40B4-BE49-F238E27FC236}">
                <a16:creationId xmlns:a16="http://schemas.microsoft.com/office/drawing/2014/main" id="{A2243242-42BB-4626-98BA-962A148A411A}"/>
              </a:ext>
            </a:extLst>
          </p:cNvPr>
          <p:cNvSpPr/>
          <p:nvPr/>
        </p:nvSpPr>
        <p:spPr bwMode="auto">
          <a:xfrm>
            <a:off x="4728167" y="2815205"/>
            <a:ext cx="5490245" cy="152674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6" name="Group 25">
            <a:extLst>
              <a:ext uri="{FF2B5EF4-FFF2-40B4-BE49-F238E27FC236}">
                <a16:creationId xmlns:a16="http://schemas.microsoft.com/office/drawing/2014/main" id="{979E09D8-F541-4F8D-BE11-731BFE0D6CDC}"/>
              </a:ext>
            </a:extLst>
          </p:cNvPr>
          <p:cNvGrpSpPr/>
          <p:nvPr/>
        </p:nvGrpSpPr>
        <p:grpSpPr>
          <a:xfrm>
            <a:off x="4962334" y="2936928"/>
            <a:ext cx="5066919" cy="1191573"/>
            <a:chOff x="4943395" y="2938512"/>
            <a:chExt cx="5066919" cy="1191573"/>
          </a:xfrm>
        </p:grpSpPr>
        <p:grpSp>
          <p:nvGrpSpPr>
            <p:cNvPr id="24" name="Group 23">
              <a:extLst>
                <a:ext uri="{FF2B5EF4-FFF2-40B4-BE49-F238E27FC236}">
                  <a16:creationId xmlns:a16="http://schemas.microsoft.com/office/drawing/2014/main" id="{E225FE07-E661-4A4C-B4B2-718A961E55AF}"/>
                </a:ext>
              </a:extLst>
            </p:cNvPr>
            <p:cNvGrpSpPr/>
            <p:nvPr/>
          </p:nvGrpSpPr>
          <p:grpSpPr>
            <a:xfrm>
              <a:off x="4943395" y="3102083"/>
              <a:ext cx="3376222" cy="868268"/>
              <a:chOff x="4943395" y="3102083"/>
              <a:chExt cx="3376222" cy="868268"/>
            </a:xfrm>
          </p:grpSpPr>
          <p:sp>
            <p:nvSpPr>
              <p:cNvPr id="46" name="Rectangle 45">
                <a:extLst>
                  <a:ext uri="{FF2B5EF4-FFF2-40B4-BE49-F238E27FC236}">
                    <a16:creationId xmlns:a16="http://schemas.microsoft.com/office/drawing/2014/main" id="{3AA9B85E-3B69-3E45-B8EF-F621B815CE60}"/>
                  </a:ext>
                </a:extLst>
              </p:cNvPr>
              <p:cNvSpPr/>
              <p:nvPr/>
            </p:nvSpPr>
            <p:spPr bwMode="auto">
              <a:xfrm>
                <a:off x="4943395"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Pod</a:t>
                </a:r>
              </a:p>
            </p:txBody>
          </p:sp>
          <p:sp>
            <p:nvSpPr>
              <p:cNvPr id="47" name="Rectangle 46">
                <a:extLst>
                  <a:ext uri="{FF2B5EF4-FFF2-40B4-BE49-F238E27FC236}">
                    <a16:creationId xmlns:a16="http://schemas.microsoft.com/office/drawing/2014/main" id="{3E38DC94-9750-AF41-8134-26A7EDC55F20}"/>
                  </a:ext>
                </a:extLst>
              </p:cNvPr>
              <p:cNvSpPr/>
              <p:nvPr/>
            </p:nvSpPr>
            <p:spPr bwMode="auto">
              <a:xfrm>
                <a:off x="4943395" y="3573007"/>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Deployment</a:t>
                </a:r>
              </a:p>
            </p:txBody>
          </p:sp>
          <p:sp>
            <p:nvSpPr>
              <p:cNvPr id="49" name="Rectangle 48">
                <a:extLst>
                  <a:ext uri="{FF2B5EF4-FFF2-40B4-BE49-F238E27FC236}">
                    <a16:creationId xmlns:a16="http://schemas.microsoft.com/office/drawing/2014/main" id="{1FB51FA4-752B-A24B-87FA-7C65A6AF6145}"/>
                  </a:ext>
                </a:extLst>
              </p:cNvPr>
              <p:cNvSpPr/>
              <p:nvPr/>
            </p:nvSpPr>
            <p:spPr bwMode="auto">
              <a:xfrm>
                <a:off x="6090821" y="3102083"/>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Service</a:t>
                </a:r>
              </a:p>
            </p:txBody>
          </p:sp>
          <p:sp>
            <p:nvSpPr>
              <p:cNvPr id="50" name="Rectangle 49">
                <a:extLst>
                  <a:ext uri="{FF2B5EF4-FFF2-40B4-BE49-F238E27FC236}">
                    <a16:creationId xmlns:a16="http://schemas.microsoft.com/office/drawing/2014/main" id="{1EDB5E36-E474-F144-A7AF-5F23A1856D4D}"/>
                  </a:ext>
                </a:extLst>
              </p:cNvPr>
              <p:cNvSpPr/>
              <p:nvPr/>
            </p:nvSpPr>
            <p:spPr bwMode="auto">
              <a:xfrm>
                <a:off x="6090416" y="357349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Ingress</a:t>
                </a:r>
              </a:p>
            </p:txBody>
          </p:sp>
          <p:sp>
            <p:nvSpPr>
              <p:cNvPr id="51" name="Rectangle 50">
                <a:extLst>
                  <a:ext uri="{FF2B5EF4-FFF2-40B4-BE49-F238E27FC236}">
                    <a16:creationId xmlns:a16="http://schemas.microsoft.com/office/drawing/2014/main" id="{F0D3755A-3D5E-234D-AF35-B01C7C8B2119}"/>
                  </a:ext>
                </a:extLst>
              </p:cNvPr>
              <p:cNvSpPr/>
              <p:nvPr/>
            </p:nvSpPr>
            <p:spPr bwMode="auto">
              <a:xfrm>
                <a:off x="7238247" y="3103614"/>
                <a:ext cx="107825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3" name="Rectangle 52">
                <a:extLst>
                  <a:ext uri="{FF2B5EF4-FFF2-40B4-BE49-F238E27FC236}">
                    <a16:creationId xmlns:a16="http://schemas.microsoft.com/office/drawing/2014/main" id="{55813AA8-DC10-E045-B691-8930D1CB67C9}"/>
                  </a:ext>
                </a:extLst>
              </p:cNvPr>
              <p:cNvSpPr/>
              <p:nvPr/>
            </p:nvSpPr>
            <p:spPr bwMode="auto">
              <a:xfrm>
                <a:off x="7241696" y="3573006"/>
                <a:ext cx="1077921"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Config</a:t>
                </a:r>
              </a:p>
            </p:txBody>
          </p:sp>
        </p:grpSp>
        <p:grpSp>
          <p:nvGrpSpPr>
            <p:cNvPr id="25" name="Group 24">
              <a:extLst>
                <a:ext uri="{FF2B5EF4-FFF2-40B4-BE49-F238E27FC236}">
                  <a16:creationId xmlns:a16="http://schemas.microsoft.com/office/drawing/2014/main" id="{F0CF2405-8BDD-47F3-A6E2-47D6E3EB7C4B}"/>
                </a:ext>
              </a:extLst>
            </p:cNvPr>
            <p:cNvGrpSpPr/>
            <p:nvPr/>
          </p:nvGrpSpPr>
          <p:grpSpPr>
            <a:xfrm>
              <a:off x="8648065" y="2938512"/>
              <a:ext cx="1362249" cy="1191573"/>
              <a:chOff x="8648065" y="2938512"/>
              <a:chExt cx="1362249" cy="1191573"/>
            </a:xfrm>
          </p:grpSpPr>
          <p:sp>
            <p:nvSpPr>
              <p:cNvPr id="61" name="Rectangle 60">
                <a:extLst>
                  <a:ext uri="{FF2B5EF4-FFF2-40B4-BE49-F238E27FC236}">
                    <a16:creationId xmlns:a16="http://schemas.microsoft.com/office/drawing/2014/main" id="{9E2B786C-A2EF-4DDB-B0AD-48A3F946A59C}"/>
                  </a:ext>
                </a:extLst>
              </p:cNvPr>
              <p:cNvSpPr/>
              <p:nvPr/>
            </p:nvSpPr>
            <p:spPr bwMode="auto">
              <a:xfrm>
                <a:off x="8648065" y="2938512"/>
                <a:ext cx="1362249" cy="11915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53">
                <a:extLst>
                  <a:ext uri="{FF2B5EF4-FFF2-40B4-BE49-F238E27FC236}">
                    <a16:creationId xmlns:a16="http://schemas.microsoft.com/office/drawing/2014/main" id="{94DB1843-4D54-D540-BD92-80319791E06A}"/>
                  </a:ext>
                </a:extLst>
              </p:cNvPr>
              <p:cNvSpPr/>
              <p:nvPr/>
            </p:nvSpPr>
            <p:spPr bwMode="auto">
              <a:xfrm>
                <a:off x="8739022" y="3103614"/>
                <a:ext cx="1180338"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PolicyTemplate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sp>
            <p:nvSpPr>
              <p:cNvPr id="56" name="Rectangle 55">
                <a:extLst>
                  <a:ext uri="{FF2B5EF4-FFF2-40B4-BE49-F238E27FC236}">
                    <a16:creationId xmlns:a16="http://schemas.microsoft.com/office/drawing/2014/main" id="{C2C1CEAD-EBF2-4E4B-B88A-21E957093839}"/>
                  </a:ext>
                </a:extLst>
              </p:cNvPr>
              <p:cNvSpPr/>
              <p:nvPr/>
            </p:nvSpPr>
            <p:spPr bwMode="auto">
              <a:xfrm>
                <a:off x="8739022" y="3568708"/>
                <a:ext cx="1180337" cy="39685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Segoe UI" pitchFamily="34" charset="0"/>
                  </a:rPr>
                  <a:t>PolicyInstance</a:t>
                </a:r>
                <a:b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CRD</a:t>
                </a:r>
              </a:p>
            </p:txBody>
          </p:sp>
        </p:grpSp>
      </p:grpSp>
      <p:cxnSp>
        <p:nvCxnSpPr>
          <p:cNvPr id="65" name="Elbow Connector 23">
            <a:extLst>
              <a:ext uri="{FF2B5EF4-FFF2-40B4-BE49-F238E27FC236}">
                <a16:creationId xmlns:a16="http://schemas.microsoft.com/office/drawing/2014/main" id="{6344F86E-F6E3-44C6-9D5D-54E0C027A402}"/>
              </a:ext>
            </a:extLst>
          </p:cNvPr>
          <p:cNvCxnSpPr>
            <a:cxnSpLocks/>
            <a:stCxn id="114" idx="1"/>
            <a:endCxn id="61" idx="2"/>
          </p:cNvCxnSpPr>
          <p:nvPr/>
        </p:nvCxnSpPr>
        <p:spPr>
          <a:xfrm rot="10800000">
            <a:off x="9348129" y="4128501"/>
            <a:ext cx="475700" cy="1569304"/>
          </a:xfrm>
          <a:prstGeom prst="bentConnector2">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851F9CC-4DF4-468C-A386-1FC6FF8BAD91}"/>
              </a:ext>
            </a:extLst>
          </p:cNvPr>
          <p:cNvCxnSpPr>
            <a:cxnSpLocks/>
            <a:stCxn id="63" idx="2"/>
            <a:endCxn id="41" idx="0"/>
          </p:cNvCxnSpPr>
          <p:nvPr/>
        </p:nvCxnSpPr>
        <p:spPr>
          <a:xfrm flipH="1">
            <a:off x="7469187" y="4341954"/>
            <a:ext cx="4103" cy="756595"/>
          </a:xfrm>
          <a:prstGeom prst="straightConnector1">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01971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2F8F-F6E7-43E9-BC63-7ADDFDB108AF}"/>
              </a:ext>
            </a:extLst>
          </p:cNvPr>
          <p:cNvSpPr>
            <a:spLocks noGrp="1"/>
          </p:cNvSpPr>
          <p:nvPr>
            <p:ph type="title"/>
          </p:nvPr>
        </p:nvSpPr>
        <p:spPr>
          <a:xfrm>
            <a:off x="588263" y="457200"/>
            <a:ext cx="11018520" cy="861774"/>
          </a:xfrm>
        </p:spPr>
        <p:txBody>
          <a:bodyPr/>
          <a:lstStyle/>
          <a:p>
            <a:r>
              <a:rPr lang="en-US"/>
              <a:t>Azure Arc enabled Kubernetes </a:t>
            </a:r>
            <a:br>
              <a:rPr lang="en-US"/>
            </a:br>
            <a:r>
              <a:rPr lang="en-US" sz="2000">
                <a:solidFill>
                  <a:schemeClr val="accent1"/>
                </a:solidFill>
                <a:latin typeface="+mn-lt"/>
              </a:rPr>
              <a:t>Cluster extension </a:t>
            </a:r>
            <a:r>
              <a:rPr kumimoji="0" lang="en-US" sz="2000" b="0" i="0" u="none" strike="noStrike" kern="1200" cap="none" spc="0" normalizeH="0" baseline="0" noProof="0">
                <a:ln>
                  <a:noFill/>
                </a:ln>
                <a:solidFill>
                  <a:srgbClr val="D83B01"/>
                </a:solidFill>
                <a:effectLst/>
                <a:uLnTx/>
                <a:uFillTx/>
                <a:latin typeface="Segoe UI Semibold"/>
                <a:ea typeface="+mn-ea"/>
                <a:cs typeface="Segoe UI" pitchFamily="34" charset="0"/>
              </a:rPr>
              <a:t>(Private Preview)</a:t>
            </a:r>
            <a:endParaRPr lang="en-US" sz="2000">
              <a:solidFill>
                <a:schemeClr val="accent1"/>
              </a:solidFill>
              <a:latin typeface="+mn-lt"/>
            </a:endParaRPr>
          </a:p>
        </p:txBody>
      </p:sp>
      <p:sp>
        <p:nvSpPr>
          <p:cNvPr id="75" name="Rectangle 74">
            <a:extLst>
              <a:ext uri="{FF2B5EF4-FFF2-40B4-BE49-F238E27FC236}">
                <a16:creationId xmlns:a16="http://schemas.microsoft.com/office/drawing/2014/main" id="{71173477-DDDC-4158-BC5D-A6FA7435F336}"/>
              </a:ext>
            </a:extLst>
          </p:cNvPr>
          <p:cNvSpPr/>
          <p:nvPr/>
        </p:nvSpPr>
        <p:spPr bwMode="auto">
          <a:xfrm>
            <a:off x="3098105" y="3685213"/>
            <a:ext cx="7759642" cy="301293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548640" tIns="146304" rIns="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j-ea"/>
                <a:cs typeface="+mj-cs"/>
              </a:rPr>
              <a:t>On-Premises/Cloud Provider Kubernetes Cluster</a:t>
            </a:r>
          </a:p>
        </p:txBody>
      </p:sp>
      <p:pic>
        <p:nvPicPr>
          <p:cNvPr id="76" name="Picture 75" descr="Kubernetes icon">
            <a:extLst>
              <a:ext uri="{FF2B5EF4-FFF2-40B4-BE49-F238E27FC236}">
                <a16:creationId xmlns:a16="http://schemas.microsoft.com/office/drawing/2014/main" id="{46C13539-4883-4346-95F1-54B22BDF5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859" y="3745928"/>
            <a:ext cx="357945" cy="347208"/>
          </a:xfrm>
          <a:prstGeom prst="rect">
            <a:avLst/>
          </a:prstGeom>
        </p:spPr>
      </p:pic>
      <p:sp>
        <p:nvSpPr>
          <p:cNvPr id="115" name="Rectangle 114">
            <a:extLst>
              <a:ext uri="{FF2B5EF4-FFF2-40B4-BE49-F238E27FC236}">
                <a16:creationId xmlns:a16="http://schemas.microsoft.com/office/drawing/2014/main" id="{DBA8BA74-5D72-41D6-88B2-6D07F303C8A2}"/>
              </a:ext>
              <a:ext uri="{C183D7F6-B498-43B3-948B-1728B52AA6E4}">
                <adec:decorative xmlns:adec="http://schemas.microsoft.com/office/drawing/2017/decorative" val="1"/>
              </a:ext>
            </a:extLst>
          </p:cNvPr>
          <p:cNvSpPr/>
          <p:nvPr/>
        </p:nvSpPr>
        <p:spPr>
          <a:xfrm>
            <a:off x="3678432" y="4145561"/>
            <a:ext cx="3620183" cy="2401569"/>
          </a:xfrm>
          <a:prstGeom prst="rect">
            <a:avLst/>
          </a:prstGeom>
          <a:noFill/>
          <a:ln w="12700" cap="flat" cmpd="sng" algn="ctr">
            <a:solidFill>
              <a:srgbClr val="E7E6E6">
                <a:lumMod val="90000"/>
              </a:srgbClr>
            </a:solidFill>
            <a:prstDash val="sys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6" name="Straight Connector 115">
            <a:extLst>
              <a:ext uri="{FF2B5EF4-FFF2-40B4-BE49-F238E27FC236}">
                <a16:creationId xmlns:a16="http://schemas.microsoft.com/office/drawing/2014/main" id="{889034FE-B659-46E9-B26F-B20A0C37209A}"/>
              </a:ext>
              <a:ext uri="{C183D7F6-B498-43B3-948B-1728B52AA6E4}">
                <adec:decorative xmlns:adec="http://schemas.microsoft.com/office/drawing/2017/decorative" val="1"/>
              </a:ext>
            </a:extLst>
          </p:cNvPr>
          <p:cNvCxnSpPr>
            <a:cxnSpLocks/>
            <a:stCxn id="129" idx="3"/>
            <a:endCxn id="136" idx="1"/>
          </p:cNvCxnSpPr>
          <p:nvPr/>
        </p:nvCxnSpPr>
        <p:spPr>
          <a:xfrm>
            <a:off x="4279587" y="5254941"/>
            <a:ext cx="552417"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27" name="Rectangle 126">
            <a:extLst>
              <a:ext uri="{FF2B5EF4-FFF2-40B4-BE49-F238E27FC236}">
                <a16:creationId xmlns:a16="http://schemas.microsoft.com/office/drawing/2014/main" id="{7930DF53-B432-4C90-A3B9-02E7D16684DE}"/>
              </a:ext>
            </a:extLst>
          </p:cNvPr>
          <p:cNvSpPr/>
          <p:nvPr/>
        </p:nvSpPr>
        <p:spPr bwMode="auto">
          <a:xfrm>
            <a:off x="3846894" y="4538153"/>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obj-x</a:t>
            </a:r>
          </a:p>
        </p:txBody>
      </p:sp>
      <p:sp>
        <p:nvSpPr>
          <p:cNvPr id="129" name="Rectangle 128">
            <a:extLst>
              <a:ext uri="{FF2B5EF4-FFF2-40B4-BE49-F238E27FC236}">
                <a16:creationId xmlns:a16="http://schemas.microsoft.com/office/drawing/2014/main" id="{E1D32CB6-7E7B-4296-BD76-4416A15925EF}"/>
              </a:ext>
            </a:extLst>
          </p:cNvPr>
          <p:cNvSpPr/>
          <p:nvPr/>
        </p:nvSpPr>
        <p:spPr bwMode="auto">
          <a:xfrm>
            <a:off x="3846894" y="5037415"/>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obj-y</a:t>
            </a:r>
          </a:p>
        </p:txBody>
      </p:sp>
      <p:sp>
        <p:nvSpPr>
          <p:cNvPr id="130" name="Rectangle 129">
            <a:extLst>
              <a:ext uri="{FF2B5EF4-FFF2-40B4-BE49-F238E27FC236}">
                <a16:creationId xmlns:a16="http://schemas.microsoft.com/office/drawing/2014/main" id="{F77636C9-BCCD-4E9F-B7B0-7340D252C347}"/>
              </a:ext>
            </a:extLst>
          </p:cNvPr>
          <p:cNvSpPr/>
          <p:nvPr/>
        </p:nvSpPr>
        <p:spPr bwMode="auto">
          <a:xfrm>
            <a:off x="3846894" y="5536677"/>
            <a:ext cx="43269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obj-z</a:t>
            </a:r>
          </a:p>
        </p:txBody>
      </p:sp>
      <p:cxnSp>
        <p:nvCxnSpPr>
          <p:cNvPr id="131" name="Elbow Connector 37">
            <a:extLst>
              <a:ext uri="{FF2B5EF4-FFF2-40B4-BE49-F238E27FC236}">
                <a16:creationId xmlns:a16="http://schemas.microsoft.com/office/drawing/2014/main" id="{E2305BF1-1647-4381-B95E-C6D20F96AB18}"/>
              </a:ext>
              <a:ext uri="{C183D7F6-B498-43B3-948B-1728B52AA6E4}">
                <adec:decorative xmlns:adec="http://schemas.microsoft.com/office/drawing/2017/decorative" val="1"/>
              </a:ext>
            </a:extLst>
          </p:cNvPr>
          <p:cNvCxnSpPr>
            <a:cxnSpLocks/>
            <a:stCxn id="127" idx="3"/>
          </p:cNvCxnSpPr>
          <p:nvPr/>
        </p:nvCxnSpPr>
        <p:spPr>
          <a:xfrm>
            <a:off x="4279587" y="4755679"/>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cxnSp>
        <p:nvCxnSpPr>
          <p:cNvPr id="132" name="Elbow Connector 42">
            <a:extLst>
              <a:ext uri="{FF2B5EF4-FFF2-40B4-BE49-F238E27FC236}">
                <a16:creationId xmlns:a16="http://schemas.microsoft.com/office/drawing/2014/main" id="{F3E10EF0-3D6C-4053-96EE-EF089BD9B6C3}"/>
              </a:ext>
              <a:ext uri="{C183D7F6-B498-43B3-948B-1728B52AA6E4}">
                <adec:decorative xmlns:adec="http://schemas.microsoft.com/office/drawing/2017/decorative" val="1"/>
              </a:ext>
            </a:extLst>
          </p:cNvPr>
          <p:cNvCxnSpPr>
            <a:cxnSpLocks/>
            <a:stCxn id="130" idx="3"/>
          </p:cNvCxnSpPr>
          <p:nvPr/>
        </p:nvCxnSpPr>
        <p:spPr>
          <a:xfrm flipV="1">
            <a:off x="4279587" y="5254941"/>
            <a:ext cx="439750" cy="499262"/>
          </a:xfrm>
          <a:prstGeom prst="bentConnector3">
            <a:avLst>
              <a:gd name="adj1" fmla="val 50000"/>
            </a:avLst>
          </a:prstGeom>
          <a:noFill/>
          <a:ln w="19050" cap="flat" cmpd="sng" algn="ctr">
            <a:solidFill>
              <a:schemeClr val="accent1"/>
            </a:solidFill>
            <a:prstDash val="solid"/>
            <a:miter lim="800000"/>
            <a:headEnd type="arrow" w="med" len="med"/>
            <a:tailEnd type="none" w="lg" len="med"/>
          </a:ln>
          <a:effectLst/>
        </p:spPr>
      </p:cxnSp>
      <p:sp>
        <p:nvSpPr>
          <p:cNvPr id="135" name="Rectangle 134">
            <a:extLst>
              <a:ext uri="{FF2B5EF4-FFF2-40B4-BE49-F238E27FC236}">
                <a16:creationId xmlns:a16="http://schemas.microsoft.com/office/drawing/2014/main" id="{9CA4645A-97B7-4D8A-88AF-94A366D7FBCF}"/>
              </a:ext>
            </a:extLst>
          </p:cNvPr>
          <p:cNvSpPr/>
          <p:nvPr/>
        </p:nvSpPr>
        <p:spPr bwMode="auto">
          <a:xfrm>
            <a:off x="5948879" y="4607010"/>
            <a:ext cx="1218195"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1" u="none" strike="noStrike" kern="1200" cap="none" spc="0" normalizeH="0" baseline="0" noProof="0" err="1">
                <a:ln>
                  <a:noFill/>
                </a:ln>
                <a:solidFill>
                  <a:srgbClr val="50E6FF"/>
                </a:solidFill>
                <a:effectLst/>
                <a:uLnTx/>
                <a:uFillTx/>
                <a:latin typeface="Segoe UI Semibold"/>
                <a:ea typeface="+mn-ea"/>
                <a:cs typeface="Segoe UI" pitchFamily="34" charset="0"/>
              </a:rPr>
              <a:t>extensionconfigs</a:t>
            </a: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 CR</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a:t>
            </a:r>
          </a:p>
        </p:txBody>
      </p:sp>
      <p:sp>
        <p:nvSpPr>
          <p:cNvPr id="136" name="Rectangle 135">
            <a:extLst>
              <a:ext uri="{FF2B5EF4-FFF2-40B4-BE49-F238E27FC236}">
                <a16:creationId xmlns:a16="http://schemas.microsoft.com/office/drawing/2014/main" id="{83257835-CF35-45A1-BCEF-73ABA81B37F6}"/>
              </a:ext>
            </a:extLst>
          </p:cNvPr>
          <p:cNvSpPr/>
          <p:nvPr/>
        </p:nvSpPr>
        <p:spPr bwMode="auto">
          <a:xfrm>
            <a:off x="4832004" y="5037415"/>
            <a:ext cx="986343"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Helm Release</a:t>
            </a:r>
          </a:p>
        </p:txBody>
      </p:sp>
      <p:sp>
        <p:nvSpPr>
          <p:cNvPr id="145" name="Rectangle 144">
            <a:extLst>
              <a:ext uri="{FF2B5EF4-FFF2-40B4-BE49-F238E27FC236}">
                <a16:creationId xmlns:a16="http://schemas.microsoft.com/office/drawing/2014/main" id="{040CC81F-D4F2-490A-A43C-A297C4436532}"/>
              </a:ext>
            </a:extLst>
          </p:cNvPr>
          <p:cNvSpPr/>
          <p:nvPr/>
        </p:nvSpPr>
        <p:spPr bwMode="auto">
          <a:xfrm>
            <a:off x="9512586" y="4607010"/>
            <a:ext cx="113650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extension-manager</a:t>
            </a:r>
          </a:p>
        </p:txBody>
      </p:sp>
      <p:cxnSp>
        <p:nvCxnSpPr>
          <p:cNvPr id="146" name="Straight Connector 145">
            <a:extLst>
              <a:ext uri="{FF2B5EF4-FFF2-40B4-BE49-F238E27FC236}">
                <a16:creationId xmlns:a16="http://schemas.microsoft.com/office/drawing/2014/main" id="{D2BB834E-E46C-421E-B239-0F20DFE2DBD2}"/>
              </a:ext>
              <a:ext uri="{C183D7F6-B498-43B3-948B-1728B52AA6E4}">
                <adec:decorative xmlns:adec="http://schemas.microsoft.com/office/drawing/2017/decorative" val="1"/>
              </a:ext>
            </a:extLst>
          </p:cNvPr>
          <p:cNvCxnSpPr>
            <a:cxnSpLocks/>
            <a:stCxn id="135" idx="3"/>
            <a:endCxn id="145" idx="1"/>
          </p:cNvCxnSpPr>
          <p:nvPr/>
        </p:nvCxnSpPr>
        <p:spPr>
          <a:xfrm>
            <a:off x="7167074" y="4824536"/>
            <a:ext cx="2345512" cy="0"/>
          </a:xfrm>
          <a:prstGeom prst="line">
            <a:avLst/>
          </a:prstGeom>
          <a:noFill/>
          <a:ln w="19050" cap="flat" cmpd="sng" algn="ctr">
            <a:solidFill>
              <a:schemeClr val="accent1"/>
            </a:solidFill>
            <a:prstDash val="solid"/>
            <a:miter lim="800000"/>
            <a:headEnd type="arrow" w="med" len="med"/>
            <a:tailEnd type="none" w="lg" len="med"/>
          </a:ln>
          <a:effectLst/>
        </p:spPr>
      </p:cxnSp>
      <p:sp>
        <p:nvSpPr>
          <p:cNvPr id="147" name="Rectangle 146">
            <a:extLst>
              <a:ext uri="{FF2B5EF4-FFF2-40B4-BE49-F238E27FC236}">
                <a16:creationId xmlns:a16="http://schemas.microsoft.com/office/drawing/2014/main" id="{2AB7A0E1-7B2F-4D0E-A16A-D059710E3F3B}"/>
              </a:ext>
            </a:extLst>
          </p:cNvPr>
          <p:cNvSpPr/>
          <p:nvPr/>
        </p:nvSpPr>
        <p:spPr>
          <a:xfrm>
            <a:off x="7924558" y="4637985"/>
            <a:ext cx="1263487"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Watch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CRs</a:t>
            </a:r>
          </a:p>
        </p:txBody>
      </p:sp>
      <p:sp>
        <p:nvSpPr>
          <p:cNvPr id="155" name="Oval 154">
            <a:extLst>
              <a:ext uri="{FF2B5EF4-FFF2-40B4-BE49-F238E27FC236}">
                <a16:creationId xmlns:a16="http://schemas.microsoft.com/office/drawing/2014/main" id="{887BC3B5-A8AD-4ACD-A480-9F3FA71033C4}"/>
              </a:ext>
            </a:extLst>
          </p:cNvPr>
          <p:cNvSpPr/>
          <p:nvPr/>
        </p:nvSpPr>
        <p:spPr>
          <a:xfrm>
            <a:off x="2111151" y="232236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a:t>
            </a:r>
          </a:p>
        </p:txBody>
      </p:sp>
      <p:sp>
        <p:nvSpPr>
          <p:cNvPr id="158" name="Oval 157">
            <a:extLst>
              <a:ext uri="{FF2B5EF4-FFF2-40B4-BE49-F238E27FC236}">
                <a16:creationId xmlns:a16="http://schemas.microsoft.com/office/drawing/2014/main" id="{80D15E6A-3250-406A-8797-713AB571CCFC}"/>
              </a:ext>
            </a:extLst>
          </p:cNvPr>
          <p:cNvSpPr/>
          <p:nvPr/>
        </p:nvSpPr>
        <p:spPr>
          <a:xfrm>
            <a:off x="9068218" y="449444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8</a:t>
            </a:r>
          </a:p>
        </p:txBody>
      </p:sp>
      <p:sp>
        <p:nvSpPr>
          <p:cNvPr id="168" name="Rectangle 167">
            <a:extLst>
              <a:ext uri="{FF2B5EF4-FFF2-40B4-BE49-F238E27FC236}">
                <a16:creationId xmlns:a16="http://schemas.microsoft.com/office/drawing/2014/main" id="{EF642E40-58CC-4DE6-8B33-27C16D1627C7}"/>
              </a:ext>
            </a:extLst>
          </p:cNvPr>
          <p:cNvSpPr/>
          <p:nvPr/>
        </p:nvSpPr>
        <p:spPr bwMode="auto">
          <a:xfrm>
            <a:off x="8287234" y="3868779"/>
            <a:ext cx="8205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Config Agent</a:t>
            </a:r>
          </a:p>
        </p:txBody>
      </p:sp>
      <p:cxnSp>
        <p:nvCxnSpPr>
          <p:cNvPr id="172" name="Elbow Connector 111">
            <a:extLst>
              <a:ext uri="{FF2B5EF4-FFF2-40B4-BE49-F238E27FC236}">
                <a16:creationId xmlns:a16="http://schemas.microsoft.com/office/drawing/2014/main" id="{D162D95A-7795-4FE6-B2E1-973E1F318CE7}"/>
              </a:ext>
              <a:ext uri="{C183D7F6-B498-43B3-948B-1728B52AA6E4}">
                <adec:decorative xmlns:adec="http://schemas.microsoft.com/office/drawing/2017/decorative" val="1"/>
              </a:ext>
            </a:extLst>
          </p:cNvPr>
          <p:cNvCxnSpPr>
            <a:cxnSpLocks/>
            <a:stCxn id="135" idx="0"/>
            <a:endCxn id="168" idx="1"/>
          </p:cNvCxnSpPr>
          <p:nvPr/>
        </p:nvCxnSpPr>
        <p:spPr>
          <a:xfrm rot="5400000" flipH="1" flipV="1">
            <a:off x="7162253" y="3482030"/>
            <a:ext cx="520705" cy="1729257"/>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174" name="Elbow Connector 113">
            <a:extLst>
              <a:ext uri="{FF2B5EF4-FFF2-40B4-BE49-F238E27FC236}">
                <a16:creationId xmlns:a16="http://schemas.microsoft.com/office/drawing/2014/main" id="{0F11ACA7-77DE-4E4B-BE3E-05CE359579B0}"/>
              </a:ext>
              <a:ext uri="{C183D7F6-B498-43B3-948B-1728B52AA6E4}">
                <adec:decorative xmlns:adec="http://schemas.microsoft.com/office/drawing/2017/decorative" val="1"/>
              </a:ext>
            </a:extLst>
          </p:cNvPr>
          <p:cNvCxnSpPr>
            <a:cxnSpLocks/>
            <a:stCxn id="168" idx="2"/>
          </p:cNvCxnSpPr>
          <p:nvPr/>
        </p:nvCxnSpPr>
        <p:spPr>
          <a:xfrm rot="5400000">
            <a:off x="7758461" y="3712443"/>
            <a:ext cx="347658" cy="1530434"/>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175" name="Rectangle 174">
            <a:extLst>
              <a:ext uri="{FF2B5EF4-FFF2-40B4-BE49-F238E27FC236}">
                <a16:creationId xmlns:a16="http://schemas.microsoft.com/office/drawing/2014/main" id="{DB18EFD6-44C8-4859-A041-ED2911986513}"/>
              </a:ext>
            </a:extLst>
          </p:cNvPr>
          <p:cNvSpPr/>
          <p:nvPr/>
        </p:nvSpPr>
        <p:spPr>
          <a:xfrm>
            <a:off x="7332209" y="4449217"/>
            <a:ext cx="1169061"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Collect Status</a:t>
            </a:r>
          </a:p>
        </p:txBody>
      </p:sp>
      <p:sp>
        <p:nvSpPr>
          <p:cNvPr id="178" name="Oval 177">
            <a:extLst>
              <a:ext uri="{FF2B5EF4-FFF2-40B4-BE49-F238E27FC236}">
                <a16:creationId xmlns:a16="http://schemas.microsoft.com/office/drawing/2014/main" id="{83405C98-6F43-4ABB-8F68-0D1AEDA27490}"/>
              </a:ext>
            </a:extLst>
          </p:cNvPr>
          <p:cNvSpPr/>
          <p:nvPr/>
        </p:nvSpPr>
        <p:spPr>
          <a:xfrm>
            <a:off x="8000436" y="4240637"/>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11</a:t>
            </a:r>
          </a:p>
        </p:txBody>
      </p:sp>
      <p:sp>
        <p:nvSpPr>
          <p:cNvPr id="188" name="Rectangle 187">
            <a:extLst>
              <a:ext uri="{FF2B5EF4-FFF2-40B4-BE49-F238E27FC236}">
                <a16:creationId xmlns:a16="http://schemas.microsoft.com/office/drawing/2014/main" id="{6E74284A-F1F5-48F7-866A-C190FAEBEAF8}"/>
              </a:ext>
            </a:extLst>
          </p:cNvPr>
          <p:cNvSpPr/>
          <p:nvPr/>
        </p:nvSpPr>
        <p:spPr>
          <a:xfrm>
            <a:off x="7136263" y="3893081"/>
            <a:ext cx="1228221" cy="20005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Create </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extensionconfig</a:t>
            </a: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CR</a:t>
            </a:r>
          </a:p>
        </p:txBody>
      </p:sp>
      <p:sp>
        <p:nvSpPr>
          <p:cNvPr id="192" name="Oval 191">
            <a:extLst>
              <a:ext uri="{FF2B5EF4-FFF2-40B4-BE49-F238E27FC236}">
                <a16:creationId xmlns:a16="http://schemas.microsoft.com/office/drawing/2014/main" id="{FF8D475D-EF67-4116-AB86-9A9091B7B908}"/>
              </a:ext>
            </a:extLst>
          </p:cNvPr>
          <p:cNvSpPr/>
          <p:nvPr/>
        </p:nvSpPr>
        <p:spPr>
          <a:xfrm>
            <a:off x="7027962" y="3767577"/>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7</a:t>
            </a:r>
          </a:p>
        </p:txBody>
      </p:sp>
      <p:pic>
        <p:nvPicPr>
          <p:cNvPr id="194" name="Graphic 193" descr="Namespace icon">
            <a:extLst>
              <a:ext uri="{FF2B5EF4-FFF2-40B4-BE49-F238E27FC236}">
                <a16:creationId xmlns:a16="http://schemas.microsoft.com/office/drawing/2014/main" id="{928DBB0D-E068-4544-BCFF-0062291BB9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39463" y="4191892"/>
            <a:ext cx="219997" cy="211370"/>
          </a:xfrm>
          <a:prstGeom prst="rect">
            <a:avLst/>
          </a:prstGeom>
        </p:spPr>
      </p:pic>
      <p:sp>
        <p:nvSpPr>
          <p:cNvPr id="218" name="Rectangle 217">
            <a:extLst>
              <a:ext uri="{FF2B5EF4-FFF2-40B4-BE49-F238E27FC236}">
                <a16:creationId xmlns:a16="http://schemas.microsoft.com/office/drawing/2014/main" id="{F711B760-04D0-494C-8F75-175822D8E2FF}"/>
              </a:ext>
            </a:extLst>
          </p:cNvPr>
          <p:cNvSpPr/>
          <p:nvPr/>
        </p:nvSpPr>
        <p:spPr>
          <a:xfrm>
            <a:off x="3926088" y="4203491"/>
            <a:ext cx="644728" cy="200055"/>
          </a:xfrm>
          <a:prstGeom prst="rect">
            <a:avLst/>
          </a:prstGeom>
        </p:spPr>
        <p:txBody>
          <a:bodyPr wrap="non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Namespace</a:t>
            </a:r>
          </a:p>
        </p:txBody>
      </p:sp>
      <p:sp>
        <p:nvSpPr>
          <p:cNvPr id="244" name="Rectangle 243">
            <a:extLst>
              <a:ext uri="{FF2B5EF4-FFF2-40B4-BE49-F238E27FC236}">
                <a16:creationId xmlns:a16="http://schemas.microsoft.com/office/drawing/2014/main" id="{3A6B23C9-B78B-4348-969B-CA3D02541DC9}"/>
              </a:ext>
            </a:extLst>
          </p:cNvPr>
          <p:cNvSpPr/>
          <p:nvPr/>
        </p:nvSpPr>
        <p:spPr bwMode="auto">
          <a:xfrm>
            <a:off x="7851058" y="2324239"/>
            <a:ext cx="1695839"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Kubernetes Data Plane Service</a:t>
            </a:r>
          </a:p>
        </p:txBody>
      </p:sp>
      <p:cxnSp>
        <p:nvCxnSpPr>
          <p:cNvPr id="245" name="Straight Connector 244">
            <a:extLst>
              <a:ext uri="{FF2B5EF4-FFF2-40B4-BE49-F238E27FC236}">
                <a16:creationId xmlns:a16="http://schemas.microsoft.com/office/drawing/2014/main" id="{4623B126-DD79-4D81-A2AC-FD120D257800}"/>
              </a:ext>
              <a:ext uri="{C183D7F6-B498-43B3-948B-1728B52AA6E4}">
                <adec:decorative xmlns:adec="http://schemas.microsoft.com/office/drawing/2017/decorative" val="1"/>
              </a:ext>
            </a:extLst>
          </p:cNvPr>
          <p:cNvCxnSpPr>
            <a:cxnSpLocks/>
            <a:stCxn id="244" idx="2"/>
            <a:endCxn id="168" idx="0"/>
          </p:cNvCxnSpPr>
          <p:nvPr/>
        </p:nvCxnSpPr>
        <p:spPr>
          <a:xfrm flipH="1">
            <a:off x="8697507" y="2759291"/>
            <a:ext cx="1471" cy="1109488"/>
          </a:xfrm>
          <a:prstGeom prst="line">
            <a:avLst/>
          </a:prstGeom>
          <a:noFill/>
          <a:ln w="19050" cap="flat" cmpd="sng" algn="ctr">
            <a:solidFill>
              <a:schemeClr val="accent1"/>
            </a:solidFill>
            <a:prstDash val="solid"/>
            <a:miter lim="800000"/>
            <a:headEnd type="arrow" w="med" len="med"/>
            <a:tailEnd type="none" w="lg" len="med"/>
          </a:ln>
          <a:effectLst/>
        </p:spPr>
      </p:cxnSp>
      <p:sp>
        <p:nvSpPr>
          <p:cNvPr id="246" name="Rectangle 245">
            <a:extLst>
              <a:ext uri="{FF2B5EF4-FFF2-40B4-BE49-F238E27FC236}">
                <a16:creationId xmlns:a16="http://schemas.microsoft.com/office/drawing/2014/main" id="{F55A038E-AD7A-4906-A3B9-F1800FB1C897}"/>
              </a:ext>
            </a:extLst>
          </p:cNvPr>
          <p:cNvSpPr/>
          <p:nvPr/>
        </p:nvSpPr>
        <p:spPr>
          <a:xfrm>
            <a:off x="6740852" y="2995940"/>
            <a:ext cx="1760418"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Pending extension 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Managed Identity to authenticate)</a:t>
            </a:r>
          </a:p>
        </p:txBody>
      </p:sp>
      <p:sp>
        <p:nvSpPr>
          <p:cNvPr id="248" name="Oval 247">
            <a:extLst>
              <a:ext uri="{FF2B5EF4-FFF2-40B4-BE49-F238E27FC236}">
                <a16:creationId xmlns:a16="http://schemas.microsoft.com/office/drawing/2014/main" id="{91151412-CAA5-4E94-B49D-7D8D7F1F4BF2}"/>
              </a:ext>
            </a:extLst>
          </p:cNvPr>
          <p:cNvSpPr/>
          <p:nvPr/>
        </p:nvSpPr>
        <p:spPr>
          <a:xfrm>
            <a:off x="7480568" y="2752696"/>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5</a:t>
            </a:r>
          </a:p>
        </p:txBody>
      </p:sp>
      <p:sp>
        <p:nvSpPr>
          <p:cNvPr id="250" name="Rectangle 249">
            <a:extLst>
              <a:ext uri="{FF2B5EF4-FFF2-40B4-BE49-F238E27FC236}">
                <a16:creationId xmlns:a16="http://schemas.microsoft.com/office/drawing/2014/main" id="{56938401-BE73-4469-BDA1-D97A22055983}"/>
              </a:ext>
            </a:extLst>
          </p:cNvPr>
          <p:cNvSpPr/>
          <p:nvPr/>
        </p:nvSpPr>
        <p:spPr>
          <a:xfrm>
            <a:off x="8691296" y="3257140"/>
            <a:ext cx="105990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POST extension status</a:t>
            </a:r>
          </a:p>
        </p:txBody>
      </p:sp>
      <p:sp>
        <p:nvSpPr>
          <p:cNvPr id="252" name="Oval 251">
            <a:extLst>
              <a:ext uri="{FF2B5EF4-FFF2-40B4-BE49-F238E27FC236}">
                <a16:creationId xmlns:a16="http://schemas.microsoft.com/office/drawing/2014/main" id="{F25969E7-8208-4F9A-B455-B4FE6FF658BE}"/>
              </a:ext>
            </a:extLst>
          </p:cNvPr>
          <p:cNvSpPr/>
          <p:nvPr/>
        </p:nvSpPr>
        <p:spPr>
          <a:xfrm>
            <a:off x="8779687" y="3033562"/>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12</a:t>
            </a:r>
          </a:p>
        </p:txBody>
      </p:sp>
      <p:sp>
        <p:nvSpPr>
          <p:cNvPr id="254" name="Rectangle 253">
            <a:extLst>
              <a:ext uri="{FF2B5EF4-FFF2-40B4-BE49-F238E27FC236}">
                <a16:creationId xmlns:a16="http://schemas.microsoft.com/office/drawing/2014/main" id="{13468CC9-EDB3-4592-8D5F-FD524DAD7951}"/>
              </a:ext>
            </a:extLst>
          </p:cNvPr>
          <p:cNvSpPr/>
          <p:nvPr/>
        </p:nvSpPr>
        <p:spPr bwMode="auto">
          <a:xfrm>
            <a:off x="5004927" y="2336231"/>
            <a:ext cx="1925112"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50E6FF"/>
                </a:solidFill>
                <a:effectLst/>
                <a:uLnTx/>
                <a:uFillTx/>
                <a:latin typeface="Segoe UI Semibold"/>
                <a:ea typeface="+mn-ea"/>
                <a:cs typeface="Segoe UI" pitchFamily="34" charset="0"/>
              </a:rPr>
              <a:t>Microsoft.KubernetesConfiguration</a:t>
            </a:r>
            <a:endPar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Resource Provider (RP)</a:t>
            </a:r>
          </a:p>
        </p:txBody>
      </p:sp>
      <p:sp>
        <p:nvSpPr>
          <p:cNvPr id="255" name="Rectangle 254">
            <a:extLst>
              <a:ext uri="{FF2B5EF4-FFF2-40B4-BE49-F238E27FC236}">
                <a16:creationId xmlns:a16="http://schemas.microsoft.com/office/drawing/2014/main" id="{2F8DCAFE-A023-4AD0-9CC6-0B50C01042DF}"/>
              </a:ext>
            </a:extLst>
          </p:cNvPr>
          <p:cNvSpPr/>
          <p:nvPr/>
        </p:nvSpPr>
        <p:spPr bwMode="auto">
          <a:xfrm>
            <a:off x="2901181" y="2336231"/>
            <a:ext cx="1259246" cy="43505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Resource Manager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(ARM)</a:t>
            </a:r>
          </a:p>
        </p:txBody>
      </p:sp>
      <p:sp>
        <p:nvSpPr>
          <p:cNvPr id="256" name="Rectangle 255">
            <a:extLst>
              <a:ext uri="{FF2B5EF4-FFF2-40B4-BE49-F238E27FC236}">
                <a16:creationId xmlns:a16="http://schemas.microsoft.com/office/drawing/2014/main" id="{72F1F038-C85A-4016-99DA-09690CB48623}"/>
              </a:ext>
            </a:extLst>
          </p:cNvPr>
          <p:cNvSpPr/>
          <p:nvPr/>
        </p:nvSpPr>
        <p:spPr>
          <a:xfrm>
            <a:off x="6813762" y="2146067"/>
            <a:ext cx="118494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 extension resource </a:t>
            </a:r>
          </a:p>
        </p:txBody>
      </p:sp>
      <p:cxnSp>
        <p:nvCxnSpPr>
          <p:cNvPr id="257" name="Straight Connector 256">
            <a:extLst>
              <a:ext uri="{FF2B5EF4-FFF2-40B4-BE49-F238E27FC236}">
                <a16:creationId xmlns:a16="http://schemas.microsoft.com/office/drawing/2014/main" id="{DA88BA94-71AE-4FE4-A052-CA2ED401DE98}"/>
              </a:ext>
              <a:ext uri="{C183D7F6-B498-43B3-948B-1728B52AA6E4}">
                <adec:decorative xmlns:adec="http://schemas.microsoft.com/office/drawing/2017/decorative" val="1"/>
              </a:ext>
            </a:extLst>
          </p:cNvPr>
          <p:cNvCxnSpPr>
            <a:cxnSpLocks/>
            <a:stCxn id="244" idx="1"/>
            <a:endCxn id="254" idx="3"/>
          </p:cNvCxnSpPr>
          <p:nvPr/>
        </p:nvCxnSpPr>
        <p:spPr>
          <a:xfrm flipH="1">
            <a:off x="6930039" y="2541765"/>
            <a:ext cx="921019" cy="11992"/>
          </a:xfrm>
          <a:prstGeom prst="line">
            <a:avLst/>
          </a:prstGeom>
          <a:noFill/>
          <a:ln w="19050" cap="flat" cmpd="sng" algn="ctr">
            <a:solidFill>
              <a:schemeClr val="accent1"/>
            </a:solidFill>
            <a:prstDash val="solid"/>
            <a:miter lim="800000"/>
            <a:headEnd type="arrow" w="med" len="med"/>
            <a:tailEnd type="none" w="lg" len="med"/>
          </a:ln>
          <a:effectLst/>
        </p:spPr>
      </p:cxnSp>
      <p:sp>
        <p:nvSpPr>
          <p:cNvPr id="259" name="Oval 258">
            <a:extLst>
              <a:ext uri="{FF2B5EF4-FFF2-40B4-BE49-F238E27FC236}">
                <a16:creationId xmlns:a16="http://schemas.microsoft.com/office/drawing/2014/main" id="{367CA6DB-0817-4D91-8F11-2A7C00DCAD08}"/>
              </a:ext>
            </a:extLst>
          </p:cNvPr>
          <p:cNvSpPr/>
          <p:nvPr/>
        </p:nvSpPr>
        <p:spPr>
          <a:xfrm>
            <a:off x="7332209" y="1925329"/>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4</a:t>
            </a:r>
          </a:p>
        </p:txBody>
      </p:sp>
      <p:sp>
        <p:nvSpPr>
          <p:cNvPr id="261" name="Rectangle 260">
            <a:extLst>
              <a:ext uri="{FF2B5EF4-FFF2-40B4-BE49-F238E27FC236}">
                <a16:creationId xmlns:a16="http://schemas.microsoft.com/office/drawing/2014/main" id="{F4E4E52F-6EEB-449A-B856-7E59C6DA050F}"/>
              </a:ext>
            </a:extLst>
          </p:cNvPr>
          <p:cNvSpPr/>
          <p:nvPr/>
        </p:nvSpPr>
        <p:spPr>
          <a:xfrm>
            <a:off x="4021320" y="2142726"/>
            <a:ext cx="1133645"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extension resource </a:t>
            </a:r>
          </a:p>
        </p:txBody>
      </p:sp>
      <p:cxnSp>
        <p:nvCxnSpPr>
          <p:cNvPr id="262" name="Straight Connector 261">
            <a:extLst>
              <a:ext uri="{FF2B5EF4-FFF2-40B4-BE49-F238E27FC236}">
                <a16:creationId xmlns:a16="http://schemas.microsoft.com/office/drawing/2014/main" id="{58ECE5DB-B983-4040-807C-6A2CCB9884B6}"/>
              </a:ext>
              <a:ext uri="{C183D7F6-B498-43B3-948B-1728B52AA6E4}">
                <adec:decorative xmlns:adec="http://schemas.microsoft.com/office/drawing/2017/decorative" val="1"/>
              </a:ext>
            </a:extLst>
          </p:cNvPr>
          <p:cNvCxnSpPr>
            <a:cxnSpLocks/>
            <a:stCxn id="254" idx="1"/>
            <a:endCxn id="255" idx="3"/>
          </p:cNvCxnSpPr>
          <p:nvPr/>
        </p:nvCxnSpPr>
        <p:spPr>
          <a:xfrm flipH="1">
            <a:off x="4160428" y="2553757"/>
            <a:ext cx="844499" cy="0"/>
          </a:xfrm>
          <a:prstGeom prst="line">
            <a:avLst/>
          </a:prstGeom>
          <a:noFill/>
          <a:ln w="19050" cap="flat" cmpd="sng" algn="ctr">
            <a:solidFill>
              <a:schemeClr val="accent1"/>
            </a:solidFill>
            <a:prstDash val="solid"/>
            <a:miter lim="800000"/>
            <a:headEnd type="arrow" w="med" len="med"/>
            <a:tailEnd type="none" w="lg" len="med"/>
          </a:ln>
          <a:effectLst/>
        </p:spPr>
      </p:cxnSp>
      <p:sp>
        <p:nvSpPr>
          <p:cNvPr id="264" name="Oval 263">
            <a:extLst>
              <a:ext uri="{FF2B5EF4-FFF2-40B4-BE49-F238E27FC236}">
                <a16:creationId xmlns:a16="http://schemas.microsoft.com/office/drawing/2014/main" id="{8C6450B2-3627-4320-8642-57CE7F81F0DD}"/>
              </a:ext>
            </a:extLst>
          </p:cNvPr>
          <p:cNvSpPr/>
          <p:nvPr/>
        </p:nvSpPr>
        <p:spPr>
          <a:xfrm>
            <a:off x="4474376" y="1922305"/>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3</a:t>
            </a:r>
          </a:p>
        </p:txBody>
      </p:sp>
      <p:sp>
        <p:nvSpPr>
          <p:cNvPr id="270" name="Rectangle 269">
            <a:extLst>
              <a:ext uri="{FF2B5EF4-FFF2-40B4-BE49-F238E27FC236}">
                <a16:creationId xmlns:a16="http://schemas.microsoft.com/office/drawing/2014/main" id="{427136A1-C7F8-4254-83FB-98247D09CB45}"/>
              </a:ext>
            </a:extLst>
          </p:cNvPr>
          <p:cNvSpPr/>
          <p:nvPr/>
        </p:nvSpPr>
        <p:spPr>
          <a:xfrm>
            <a:off x="1514798" y="3248155"/>
            <a:ext cx="5230919" cy="41549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PUT resource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a:t>
            </a: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connectedClusters</a:t>
            </a: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a:t>
            </a: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clusterName</a:t>
            </a: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/providers/</a:t>
            </a:r>
            <a:r>
              <a:rPr kumimoji="0" lang="en-US" sz="700" b="1"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Microsoft.KubernetesConfiguration</a:t>
            </a:r>
            <a:r>
              <a:rPr kumimoji="0" lang="en-US" sz="700" b="1"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/extensions/</a:t>
            </a:r>
            <a:r>
              <a:rPr kumimoji="0" lang="en-US" sz="700" b="1"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extensionName</a:t>
            </a:r>
            <a:endParaRPr kumimoji="0" lang="en-US" sz="700" b="1"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(uses ARM Extension Resource pattern)</a:t>
            </a:r>
          </a:p>
        </p:txBody>
      </p:sp>
      <p:sp>
        <p:nvSpPr>
          <p:cNvPr id="272" name="Rectangle 271">
            <a:extLst>
              <a:ext uri="{FF2B5EF4-FFF2-40B4-BE49-F238E27FC236}">
                <a16:creationId xmlns:a16="http://schemas.microsoft.com/office/drawing/2014/main" id="{4EBDF9CA-E5DD-479B-8045-71294B826EB6}"/>
              </a:ext>
            </a:extLst>
          </p:cNvPr>
          <p:cNvSpPr/>
          <p:nvPr/>
        </p:nvSpPr>
        <p:spPr>
          <a:xfrm>
            <a:off x="1537723" y="2539134"/>
            <a:ext cx="1363458"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err="1">
                <a:ln>
                  <a:noFill/>
                </a:ln>
                <a:solidFill>
                  <a:srgbClr val="FFFFFF"/>
                </a:solidFill>
                <a:effectLst/>
                <a:uLnTx/>
                <a:uFillTx/>
                <a:latin typeface="Segoe UI Symbol" panose="020B0502040204020203" pitchFamily="34" charset="0"/>
                <a:ea typeface="Segoe UI Symbol" panose="020B0502040204020203" pitchFamily="34" charset="0"/>
                <a:cs typeface="+mn-cs"/>
              </a:rPr>
              <a:t>az</a:t>
            </a:r>
            <a:r>
              <a:rPr kumimoji="0" lang="en-US" sz="700" b="0" i="1"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 k8s-extension create</a:t>
            </a:r>
          </a:p>
        </p:txBody>
      </p:sp>
      <p:cxnSp>
        <p:nvCxnSpPr>
          <p:cNvPr id="273" name="Elbow Connector 227">
            <a:extLst>
              <a:ext uri="{FF2B5EF4-FFF2-40B4-BE49-F238E27FC236}">
                <a16:creationId xmlns:a16="http://schemas.microsoft.com/office/drawing/2014/main" id="{DAB3DEB2-468B-4A7E-9817-C4A2BB57A984}"/>
              </a:ext>
              <a:ext uri="{C183D7F6-B498-43B3-948B-1728B52AA6E4}">
                <adec:decorative xmlns:adec="http://schemas.microsoft.com/office/drawing/2017/decorative" val="1"/>
              </a:ext>
            </a:extLst>
          </p:cNvPr>
          <p:cNvCxnSpPr>
            <a:cxnSpLocks/>
            <a:stCxn id="255" idx="2"/>
          </p:cNvCxnSpPr>
          <p:nvPr/>
        </p:nvCxnSpPr>
        <p:spPr>
          <a:xfrm rot="5400000">
            <a:off x="2539074" y="2083011"/>
            <a:ext cx="303460" cy="1680003"/>
          </a:xfrm>
          <a:prstGeom prst="bentConnector2">
            <a:avLst/>
          </a:prstGeom>
          <a:noFill/>
          <a:ln w="19050" cap="flat" cmpd="sng" algn="ctr">
            <a:solidFill>
              <a:schemeClr val="accent1"/>
            </a:solidFill>
            <a:prstDash val="solid"/>
            <a:miter lim="800000"/>
            <a:headEnd type="arrow" w="med" len="med"/>
            <a:tailEnd type="none" w="lg" len="med"/>
          </a:ln>
          <a:effectLst/>
        </p:spPr>
      </p:cxnSp>
      <p:sp>
        <p:nvSpPr>
          <p:cNvPr id="275" name="Oval 274">
            <a:extLst>
              <a:ext uri="{FF2B5EF4-FFF2-40B4-BE49-F238E27FC236}">
                <a16:creationId xmlns:a16="http://schemas.microsoft.com/office/drawing/2014/main" id="{8EAD99B3-A191-41B4-9C58-34840A0F15C3}"/>
              </a:ext>
            </a:extLst>
          </p:cNvPr>
          <p:cNvSpPr/>
          <p:nvPr/>
        </p:nvSpPr>
        <p:spPr>
          <a:xfrm>
            <a:off x="2627172" y="3144308"/>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2</a:t>
            </a:r>
          </a:p>
        </p:txBody>
      </p:sp>
      <p:sp>
        <p:nvSpPr>
          <p:cNvPr id="279" name="Rectangle 278">
            <a:extLst>
              <a:ext uri="{FF2B5EF4-FFF2-40B4-BE49-F238E27FC236}">
                <a16:creationId xmlns:a16="http://schemas.microsoft.com/office/drawing/2014/main" id="{48926E13-8259-4A6E-BAC7-5679911FDBB4}"/>
              </a:ext>
            </a:extLst>
          </p:cNvPr>
          <p:cNvSpPr/>
          <p:nvPr/>
        </p:nvSpPr>
        <p:spPr bwMode="auto">
          <a:xfrm>
            <a:off x="1282319" y="2865497"/>
            <a:ext cx="579629"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CLI</a:t>
            </a:r>
          </a:p>
        </p:txBody>
      </p:sp>
      <p:pic>
        <p:nvPicPr>
          <p:cNvPr id="280" name="Graphic 279" descr="User">
            <a:extLst>
              <a:ext uri="{FF2B5EF4-FFF2-40B4-BE49-F238E27FC236}">
                <a16:creationId xmlns:a16="http://schemas.microsoft.com/office/drawing/2014/main" id="{F9773489-9F0E-48F5-A75C-BD99622B6C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49203" y="2097468"/>
            <a:ext cx="444499" cy="444499"/>
          </a:xfrm>
          <a:prstGeom prst="rect">
            <a:avLst/>
          </a:prstGeom>
        </p:spPr>
      </p:pic>
      <p:sp>
        <p:nvSpPr>
          <p:cNvPr id="281" name="Rectangle 280">
            <a:extLst>
              <a:ext uri="{FF2B5EF4-FFF2-40B4-BE49-F238E27FC236}">
                <a16:creationId xmlns:a16="http://schemas.microsoft.com/office/drawing/2014/main" id="{153BA6F2-CA84-4EC7-B9FA-B6C5D974E6F8}"/>
              </a:ext>
            </a:extLst>
          </p:cNvPr>
          <p:cNvSpPr/>
          <p:nvPr/>
        </p:nvSpPr>
        <p:spPr>
          <a:xfrm>
            <a:off x="1067287" y="1920841"/>
            <a:ext cx="1000566" cy="20005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K8s Cluster Admin</a:t>
            </a:r>
          </a:p>
        </p:txBody>
      </p:sp>
      <p:cxnSp>
        <p:nvCxnSpPr>
          <p:cNvPr id="282" name="Straight Connector 281">
            <a:extLst>
              <a:ext uri="{FF2B5EF4-FFF2-40B4-BE49-F238E27FC236}">
                <a16:creationId xmlns:a16="http://schemas.microsoft.com/office/drawing/2014/main" id="{F6769A6E-D556-4FDC-879D-DFB2AAE86B28}"/>
              </a:ext>
              <a:ext uri="{C183D7F6-B498-43B3-948B-1728B52AA6E4}">
                <adec:decorative xmlns:adec="http://schemas.microsoft.com/office/drawing/2017/decorative" val="1"/>
              </a:ext>
            </a:extLst>
          </p:cNvPr>
          <p:cNvCxnSpPr>
            <a:cxnSpLocks/>
            <a:stCxn id="279" idx="0"/>
            <a:endCxn id="280" idx="2"/>
          </p:cNvCxnSpPr>
          <p:nvPr/>
        </p:nvCxnSpPr>
        <p:spPr>
          <a:xfrm flipH="1" flipV="1">
            <a:off x="1571453" y="2541967"/>
            <a:ext cx="681" cy="323530"/>
          </a:xfrm>
          <a:prstGeom prst="line">
            <a:avLst/>
          </a:prstGeom>
          <a:noFill/>
          <a:ln w="19050" cap="flat" cmpd="sng" algn="ctr">
            <a:solidFill>
              <a:schemeClr val="accent1"/>
            </a:solidFill>
            <a:prstDash val="solid"/>
            <a:miter lim="800000"/>
            <a:headEnd type="arrow" w="med" len="med"/>
            <a:tailEnd type="none" w="lg" len="med"/>
          </a:ln>
          <a:effectLst/>
        </p:spPr>
      </p:cxnSp>
      <p:pic>
        <p:nvPicPr>
          <p:cNvPr id="283" name="Picture 282" descr="Kuberenetes icon">
            <a:extLst>
              <a:ext uri="{FF2B5EF4-FFF2-40B4-BE49-F238E27FC236}">
                <a16:creationId xmlns:a16="http://schemas.microsoft.com/office/drawing/2014/main" id="{606F1753-E153-4028-8B64-D64EA1935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950" y="2358903"/>
            <a:ext cx="139239" cy="135062"/>
          </a:xfrm>
          <a:prstGeom prst="rect">
            <a:avLst/>
          </a:prstGeom>
        </p:spPr>
      </p:pic>
      <p:sp>
        <p:nvSpPr>
          <p:cNvPr id="11" name="Rectangle 10">
            <a:extLst>
              <a:ext uri="{FF2B5EF4-FFF2-40B4-BE49-F238E27FC236}">
                <a16:creationId xmlns:a16="http://schemas.microsoft.com/office/drawing/2014/main" id="{ACF30BB5-0947-C74B-BC9D-F8A14E3C7624}"/>
              </a:ext>
            </a:extLst>
          </p:cNvPr>
          <p:cNvSpPr/>
          <p:nvPr/>
        </p:nvSpPr>
        <p:spPr bwMode="auto">
          <a:xfrm>
            <a:off x="9266670" y="1521735"/>
            <a:ext cx="1628333" cy="4445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Container Registry or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Microsoft Container Registry</a:t>
            </a:r>
          </a:p>
        </p:txBody>
      </p:sp>
      <p:pic>
        <p:nvPicPr>
          <p:cNvPr id="12" name="Graphic 11" descr="Azure Container Registry icon">
            <a:extLst>
              <a:ext uri="{FF2B5EF4-FFF2-40B4-BE49-F238E27FC236}">
                <a16:creationId xmlns:a16="http://schemas.microsoft.com/office/drawing/2014/main" id="{E9E940F1-2CF3-E342-B9DD-1590EBFB88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7465" y="1343116"/>
            <a:ext cx="295075" cy="295075"/>
          </a:xfrm>
          <a:prstGeom prst="rect">
            <a:avLst/>
          </a:prstGeom>
        </p:spPr>
      </p:pic>
      <p:cxnSp>
        <p:nvCxnSpPr>
          <p:cNvPr id="90" name="Straight Connector 89">
            <a:extLst>
              <a:ext uri="{FF2B5EF4-FFF2-40B4-BE49-F238E27FC236}">
                <a16:creationId xmlns:a16="http://schemas.microsoft.com/office/drawing/2014/main" id="{80130E8D-BFDA-6848-838B-ECA18509E80C}"/>
              </a:ext>
              <a:ext uri="{C183D7F6-B498-43B3-948B-1728B52AA6E4}">
                <adec:decorative xmlns:adec="http://schemas.microsoft.com/office/drawing/2017/decorative" val="1"/>
              </a:ext>
            </a:extLst>
          </p:cNvPr>
          <p:cNvCxnSpPr>
            <a:cxnSpLocks/>
            <a:stCxn id="11" idx="2"/>
            <a:endCxn id="145" idx="0"/>
          </p:cNvCxnSpPr>
          <p:nvPr/>
        </p:nvCxnSpPr>
        <p:spPr>
          <a:xfrm>
            <a:off x="10080837" y="1966235"/>
            <a:ext cx="0" cy="2640775"/>
          </a:xfrm>
          <a:prstGeom prst="line">
            <a:avLst/>
          </a:prstGeom>
          <a:noFill/>
          <a:ln w="19050" cap="flat" cmpd="sng" algn="ctr">
            <a:solidFill>
              <a:schemeClr val="accent1"/>
            </a:solidFill>
            <a:prstDash val="solid"/>
            <a:miter lim="800000"/>
            <a:headEnd type="arrow" w="med" len="med"/>
            <a:tailEnd type="none" w="lg" len="med"/>
          </a:ln>
          <a:effectLst/>
        </p:spPr>
      </p:cxnSp>
      <p:sp>
        <p:nvSpPr>
          <p:cNvPr id="94" name="Rectangle 93">
            <a:extLst>
              <a:ext uri="{FF2B5EF4-FFF2-40B4-BE49-F238E27FC236}">
                <a16:creationId xmlns:a16="http://schemas.microsoft.com/office/drawing/2014/main" id="{05DFCACC-32F4-D942-ACB2-F39EC48EAE0B}"/>
              </a:ext>
            </a:extLst>
          </p:cNvPr>
          <p:cNvSpPr/>
          <p:nvPr/>
        </p:nvSpPr>
        <p:spPr>
          <a:xfrm>
            <a:off x="8618789" y="1538163"/>
            <a:ext cx="646331"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GET version</a:t>
            </a:r>
          </a:p>
        </p:txBody>
      </p:sp>
      <p:sp>
        <p:nvSpPr>
          <p:cNvPr id="95" name="Oval 94">
            <a:extLst>
              <a:ext uri="{FF2B5EF4-FFF2-40B4-BE49-F238E27FC236}">
                <a16:creationId xmlns:a16="http://schemas.microsoft.com/office/drawing/2014/main" id="{910C8F33-1E04-BA40-9B43-7D8167C98CD0}"/>
              </a:ext>
            </a:extLst>
          </p:cNvPr>
          <p:cNvSpPr/>
          <p:nvPr/>
        </p:nvSpPr>
        <p:spPr>
          <a:xfrm>
            <a:off x="8833653" y="1318974"/>
            <a:ext cx="216602" cy="216602"/>
          </a:xfrm>
          <a:prstGeom prst="ellipse">
            <a:avLst/>
          </a:prstGeom>
          <a:solidFill>
            <a:srgbClr val="0078D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6</a:t>
            </a:r>
          </a:p>
        </p:txBody>
      </p:sp>
      <p:sp>
        <p:nvSpPr>
          <p:cNvPr id="96" name="Oval 95">
            <a:extLst>
              <a:ext uri="{FF2B5EF4-FFF2-40B4-BE49-F238E27FC236}">
                <a16:creationId xmlns:a16="http://schemas.microsoft.com/office/drawing/2014/main" id="{067D703C-B4DA-9643-A4A5-EBF8C6FA51F9}"/>
              </a:ext>
            </a:extLst>
          </p:cNvPr>
          <p:cNvSpPr/>
          <p:nvPr/>
        </p:nvSpPr>
        <p:spPr>
          <a:xfrm>
            <a:off x="10148361" y="3000751"/>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9</a:t>
            </a:r>
          </a:p>
        </p:txBody>
      </p:sp>
      <p:sp>
        <p:nvSpPr>
          <p:cNvPr id="97" name="Rectangle 96">
            <a:extLst>
              <a:ext uri="{FF2B5EF4-FFF2-40B4-BE49-F238E27FC236}">
                <a16:creationId xmlns:a16="http://schemas.microsoft.com/office/drawing/2014/main" id="{6FEE7FD0-2282-9744-8320-9449F41EEDC0}"/>
              </a:ext>
            </a:extLst>
          </p:cNvPr>
          <p:cNvSpPr/>
          <p:nvPr/>
        </p:nvSpPr>
        <p:spPr>
          <a:xfrm>
            <a:off x="10080836" y="3208606"/>
            <a:ext cx="1043876"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Fetch Helm chart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stored as OCI artifact</a:t>
            </a:r>
          </a:p>
        </p:txBody>
      </p:sp>
      <p:sp>
        <p:nvSpPr>
          <p:cNvPr id="98" name="Oval 97">
            <a:extLst>
              <a:ext uri="{FF2B5EF4-FFF2-40B4-BE49-F238E27FC236}">
                <a16:creationId xmlns:a16="http://schemas.microsoft.com/office/drawing/2014/main" id="{FCBEB07B-BC75-8C4D-B837-E7BC60E4803B}"/>
              </a:ext>
            </a:extLst>
          </p:cNvPr>
          <p:cNvSpPr/>
          <p:nvPr/>
        </p:nvSpPr>
        <p:spPr>
          <a:xfrm>
            <a:off x="8596253" y="5292248"/>
            <a:ext cx="216602" cy="216602"/>
          </a:xfrm>
          <a:prstGeom prst="ellipse">
            <a:avLst/>
          </a:prstGeom>
          <a:solidFill>
            <a:srgbClr val="0078D4"/>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10</a:t>
            </a:r>
          </a:p>
        </p:txBody>
      </p:sp>
      <p:sp>
        <p:nvSpPr>
          <p:cNvPr id="99" name="Rectangle 98">
            <a:extLst>
              <a:ext uri="{FF2B5EF4-FFF2-40B4-BE49-F238E27FC236}">
                <a16:creationId xmlns:a16="http://schemas.microsoft.com/office/drawing/2014/main" id="{E68E4654-7A2D-294F-B768-EC843D987729}"/>
              </a:ext>
            </a:extLst>
          </p:cNvPr>
          <p:cNvSpPr/>
          <p:nvPr/>
        </p:nvSpPr>
        <p:spPr>
          <a:xfrm>
            <a:off x="7785669" y="5323743"/>
            <a:ext cx="862737" cy="20005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ymbol" panose="020B0502040204020203" pitchFamily="34" charset="0"/>
                <a:ea typeface="Segoe UI Symbol" panose="020B0502040204020203" pitchFamily="34" charset="0"/>
                <a:cs typeface="+mn-cs"/>
              </a:rPr>
              <a:t>Install helm chart</a:t>
            </a:r>
          </a:p>
        </p:txBody>
      </p:sp>
      <p:cxnSp>
        <p:nvCxnSpPr>
          <p:cNvPr id="68" name="Elbow Connector 111">
            <a:extLst>
              <a:ext uri="{FF2B5EF4-FFF2-40B4-BE49-F238E27FC236}">
                <a16:creationId xmlns:a16="http://schemas.microsoft.com/office/drawing/2014/main" id="{17D6C134-BCCD-4494-BEDB-A2EB90C7E85E}"/>
              </a:ext>
              <a:ext uri="{C183D7F6-B498-43B3-948B-1728B52AA6E4}">
                <adec:decorative xmlns:adec="http://schemas.microsoft.com/office/drawing/2017/decorative" val="1"/>
              </a:ext>
            </a:extLst>
          </p:cNvPr>
          <p:cNvCxnSpPr>
            <a:cxnSpLocks/>
            <a:stCxn id="136" idx="3"/>
            <a:endCxn id="145" idx="2"/>
          </p:cNvCxnSpPr>
          <p:nvPr/>
        </p:nvCxnSpPr>
        <p:spPr>
          <a:xfrm flipV="1">
            <a:off x="5818347" y="5042062"/>
            <a:ext cx="4262490" cy="212879"/>
          </a:xfrm>
          <a:prstGeom prst="bentConnector2">
            <a:avLst/>
          </a:prstGeom>
          <a:noFill/>
          <a:ln w="19050" cap="flat" cmpd="sng" algn="ctr">
            <a:solidFill>
              <a:schemeClr val="accent1"/>
            </a:solidFill>
            <a:prstDash val="solid"/>
            <a:miter lim="800000"/>
            <a:headEnd type="arrow" w="med" len="med"/>
            <a:tailEnd type="none" w="lg" len="med"/>
          </a:ln>
          <a:effectLst/>
        </p:spPr>
      </p:cxnSp>
      <p:cxnSp>
        <p:nvCxnSpPr>
          <p:cNvPr id="78" name="Elbow Connector 113">
            <a:extLst>
              <a:ext uri="{FF2B5EF4-FFF2-40B4-BE49-F238E27FC236}">
                <a16:creationId xmlns:a16="http://schemas.microsoft.com/office/drawing/2014/main" id="{F41DDC8C-98EE-4935-A08B-593F5591A926}"/>
              </a:ext>
              <a:ext uri="{C183D7F6-B498-43B3-948B-1728B52AA6E4}">
                <adec:decorative xmlns:adec="http://schemas.microsoft.com/office/drawing/2017/decorative" val="1"/>
              </a:ext>
            </a:extLst>
          </p:cNvPr>
          <p:cNvCxnSpPr>
            <a:cxnSpLocks/>
            <a:stCxn id="11" idx="1"/>
            <a:endCxn id="244" idx="0"/>
          </p:cNvCxnSpPr>
          <p:nvPr/>
        </p:nvCxnSpPr>
        <p:spPr>
          <a:xfrm rot="10800000" flipV="1">
            <a:off x="8698978" y="1743985"/>
            <a:ext cx="567692" cy="580254"/>
          </a:xfrm>
          <a:prstGeom prst="bentConnector2">
            <a:avLst/>
          </a:prstGeom>
          <a:noFill/>
          <a:ln w="19050" cap="flat" cmpd="sng" algn="ctr">
            <a:solidFill>
              <a:schemeClr val="accent1"/>
            </a:solidFill>
            <a:prstDash val="solid"/>
            <a:miter lim="800000"/>
            <a:headEnd type="arrow" w="med" len="med"/>
            <a:tailEnd type="none" w="lg" len="med"/>
          </a:ln>
          <a:effectLst/>
        </p:spPr>
      </p:cxnSp>
    </p:spTree>
    <p:extLst>
      <p:ext uri="{BB962C8B-B14F-4D97-AF65-F5344CB8AC3E}">
        <p14:creationId xmlns:p14="http://schemas.microsoft.com/office/powerpoint/2010/main" val="1628897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0C26B22E-EC54-4B5C-B874-529D4DA8EE3C}"/>
              </a:ext>
            </a:extLst>
          </p:cNvPr>
          <p:cNvSpPr/>
          <p:nvPr/>
        </p:nvSpPr>
        <p:spPr bwMode="auto">
          <a:xfrm>
            <a:off x="141281" y="3643952"/>
            <a:ext cx="11918595" cy="297630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 Kubernetes Cluster</a:t>
            </a:r>
          </a:p>
        </p:txBody>
      </p:sp>
      <p:sp>
        <p:nvSpPr>
          <p:cNvPr id="2" name="Title 1">
            <a:extLst>
              <a:ext uri="{FF2B5EF4-FFF2-40B4-BE49-F238E27FC236}">
                <a16:creationId xmlns:a16="http://schemas.microsoft.com/office/drawing/2014/main" id="{0C99A557-E7BC-4DEA-B5D0-D924B908A17B}"/>
              </a:ext>
            </a:extLst>
          </p:cNvPr>
          <p:cNvSpPr>
            <a:spLocks noGrp="1"/>
          </p:cNvSpPr>
          <p:nvPr>
            <p:ph type="title"/>
          </p:nvPr>
        </p:nvSpPr>
        <p:spPr>
          <a:xfrm>
            <a:off x="721560" y="237744"/>
            <a:ext cx="11018520" cy="553998"/>
          </a:xfrm>
        </p:spPr>
        <p:txBody>
          <a:bodyPr/>
          <a:lstStyle/>
          <a:p>
            <a:r>
              <a:rPr lang="en-US">
                <a:cs typeface="Segoe UI"/>
              </a:rPr>
              <a:t>Azure Arc enabled Data Services Endpoints</a:t>
            </a:r>
            <a:endParaRPr lang="en-US" sz="2000">
              <a:latin typeface="+mn-lt"/>
            </a:endParaRPr>
          </a:p>
        </p:txBody>
      </p:sp>
      <p:grpSp>
        <p:nvGrpSpPr>
          <p:cNvPr id="29" name="Group 28">
            <a:extLst>
              <a:ext uri="{FF2B5EF4-FFF2-40B4-BE49-F238E27FC236}">
                <a16:creationId xmlns:a16="http://schemas.microsoft.com/office/drawing/2014/main" id="{356D9F25-8A26-41AA-A9B6-FB05B343AC2A}"/>
              </a:ext>
            </a:extLst>
          </p:cNvPr>
          <p:cNvGrpSpPr/>
          <p:nvPr/>
        </p:nvGrpSpPr>
        <p:grpSpPr>
          <a:xfrm>
            <a:off x="2884458" y="1794674"/>
            <a:ext cx="9052477" cy="4170679"/>
            <a:chOff x="1090108" y="1794674"/>
            <a:chExt cx="9052477" cy="4170679"/>
          </a:xfrm>
        </p:grpSpPr>
        <p:grpSp>
          <p:nvGrpSpPr>
            <p:cNvPr id="28" name="Group 27">
              <a:extLst>
                <a:ext uri="{FF2B5EF4-FFF2-40B4-BE49-F238E27FC236}">
                  <a16:creationId xmlns:a16="http://schemas.microsoft.com/office/drawing/2014/main" id="{1769068C-869A-4E6A-9ABE-E6F67D3E64BB}"/>
                </a:ext>
              </a:extLst>
            </p:cNvPr>
            <p:cNvGrpSpPr/>
            <p:nvPr/>
          </p:nvGrpSpPr>
          <p:grpSpPr>
            <a:xfrm>
              <a:off x="1090108" y="4026090"/>
              <a:ext cx="9052477" cy="1939263"/>
              <a:chOff x="1090108" y="4026090"/>
              <a:chExt cx="9052477" cy="1939263"/>
            </a:xfrm>
          </p:grpSpPr>
          <p:sp>
            <p:nvSpPr>
              <p:cNvPr id="7" name="Rectangle 6">
                <a:extLst>
                  <a:ext uri="{FF2B5EF4-FFF2-40B4-BE49-F238E27FC236}">
                    <a16:creationId xmlns:a16="http://schemas.microsoft.com/office/drawing/2014/main" id="{302012A2-CC45-4F20-9D4D-237A9505DEF2}"/>
                  </a:ext>
                </a:extLst>
              </p:cNvPr>
              <p:cNvSpPr/>
              <p:nvPr/>
            </p:nvSpPr>
            <p:spPr bwMode="auto">
              <a:xfrm>
                <a:off x="1090108"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grpSp>
            <p:nvGrpSpPr>
              <p:cNvPr id="8" name="Group 7">
                <a:extLst>
                  <a:ext uri="{FF2B5EF4-FFF2-40B4-BE49-F238E27FC236}">
                    <a16:creationId xmlns:a16="http://schemas.microsoft.com/office/drawing/2014/main" id="{D780C33E-BA9A-436B-8603-82A6A37B2701}"/>
                  </a:ext>
                </a:extLst>
              </p:cNvPr>
              <p:cNvGrpSpPr/>
              <p:nvPr/>
            </p:nvGrpSpPr>
            <p:grpSpPr>
              <a:xfrm>
                <a:off x="1176007" y="4312689"/>
                <a:ext cx="4311489" cy="1222073"/>
                <a:chOff x="1144452" y="3930552"/>
                <a:chExt cx="4311489" cy="1222073"/>
              </a:xfrm>
            </p:grpSpPr>
            <p:sp>
              <p:nvSpPr>
                <p:cNvPr id="91" name="Rectangle 90">
                  <a:extLst>
                    <a:ext uri="{FF2B5EF4-FFF2-40B4-BE49-F238E27FC236}">
                      <a16:creationId xmlns:a16="http://schemas.microsoft.com/office/drawing/2014/main" id="{6A61D36A-DA6A-4725-B1F2-77E78447DEAC}"/>
                    </a:ext>
                  </a:extLst>
                </p:cNvPr>
                <p:cNvSpPr/>
                <p:nvPr/>
              </p:nvSpPr>
              <p:spPr bwMode="auto">
                <a:xfrm>
                  <a:off x="1144452" y="3930554"/>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95" name="Graphic 94">
                  <a:extLst>
                    <a:ext uri="{FF2B5EF4-FFF2-40B4-BE49-F238E27FC236}">
                      <a16:creationId xmlns:a16="http://schemas.microsoft.com/office/drawing/2014/main" id="{1CD0E4FF-4549-4676-9039-853D83A8EF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946" y="4408998"/>
                  <a:ext cx="457200" cy="457200"/>
                </a:xfrm>
                <a:prstGeom prst="rect">
                  <a:avLst/>
                </a:prstGeom>
              </p:spPr>
            </p:pic>
            <p:sp>
              <p:nvSpPr>
                <p:cNvPr id="105" name="Rectangle 104">
                  <a:extLst>
                    <a:ext uri="{FF2B5EF4-FFF2-40B4-BE49-F238E27FC236}">
                      <a16:creationId xmlns:a16="http://schemas.microsoft.com/office/drawing/2014/main" id="{9F9059B2-B037-4E66-8839-269F7F66748B}"/>
                    </a:ext>
                  </a:extLst>
                </p:cNvPr>
                <p:cNvSpPr/>
                <p:nvPr/>
              </p:nvSpPr>
              <p:spPr bwMode="auto">
                <a:xfrm>
                  <a:off x="3331753" y="3930552"/>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Metrics &amp; Logs UI</a:t>
                  </a:r>
                </a:p>
              </p:txBody>
            </p:sp>
            <p:pic>
              <p:nvPicPr>
                <p:cNvPr id="4" name="Graphic 3">
                  <a:extLst>
                    <a:ext uri="{FF2B5EF4-FFF2-40B4-BE49-F238E27FC236}">
                      <a16:creationId xmlns:a16="http://schemas.microsoft.com/office/drawing/2014/main" id="{9A52E89E-BB2F-49FE-9A14-812462CC42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02671" y="4413835"/>
                  <a:ext cx="457200" cy="457200"/>
                </a:xfrm>
                <a:prstGeom prst="rect">
                  <a:avLst/>
                </a:prstGeom>
              </p:spPr>
            </p:pic>
            <p:pic>
              <p:nvPicPr>
                <p:cNvPr id="6" name="Graphic 5">
                  <a:extLst>
                    <a:ext uri="{FF2B5EF4-FFF2-40B4-BE49-F238E27FC236}">
                      <a16:creationId xmlns:a16="http://schemas.microsoft.com/office/drawing/2014/main" id="{0EE62C81-07AD-497C-8D62-BE480B597A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23541" y="4413835"/>
                  <a:ext cx="457200" cy="457200"/>
                </a:xfrm>
                <a:prstGeom prst="rect">
                  <a:avLst/>
                </a:prstGeom>
              </p:spPr>
            </p:pic>
          </p:grpSp>
          <p:sp>
            <p:nvSpPr>
              <p:cNvPr id="110" name="Rectangle 109">
                <a:extLst>
                  <a:ext uri="{FF2B5EF4-FFF2-40B4-BE49-F238E27FC236}">
                    <a16:creationId xmlns:a16="http://schemas.microsoft.com/office/drawing/2014/main" id="{2ECC8ABA-FFE3-497D-AF65-457FFBC70E8A}"/>
                  </a:ext>
                </a:extLst>
              </p:cNvPr>
              <p:cNvSpPr/>
              <p:nvPr/>
            </p:nvSpPr>
            <p:spPr bwMode="auto">
              <a:xfrm>
                <a:off x="5659296" y="4026090"/>
                <a:ext cx="4483289"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enabled data services</a:t>
                </a:r>
              </a:p>
            </p:txBody>
          </p:sp>
          <p:sp>
            <p:nvSpPr>
              <p:cNvPr id="92" name="Rectangle 91">
                <a:extLst>
                  <a:ext uri="{FF2B5EF4-FFF2-40B4-BE49-F238E27FC236}">
                    <a16:creationId xmlns:a16="http://schemas.microsoft.com/office/drawing/2014/main" id="{2B93C9D5-8D4C-4C78-8E94-FBAA82130528}"/>
                  </a:ext>
                </a:extLst>
              </p:cNvPr>
              <p:cNvSpPr/>
              <p:nvPr/>
            </p:nvSpPr>
            <p:spPr bwMode="auto">
              <a:xfrm>
                <a:off x="5751166" y="4312686"/>
                <a:ext cx="2124189" cy="122207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PostgreSQL Hyperscale</a:t>
                </a:r>
              </a:p>
            </p:txBody>
          </p:sp>
          <p:sp>
            <p:nvSpPr>
              <p:cNvPr id="96" name="Rectangle 95">
                <a:extLst>
                  <a:ext uri="{FF2B5EF4-FFF2-40B4-BE49-F238E27FC236}">
                    <a16:creationId xmlns:a16="http://schemas.microsoft.com/office/drawing/2014/main" id="{D3832E38-C4A7-410B-B2CF-7101B1E15C4C}"/>
                  </a:ext>
                </a:extLst>
              </p:cNvPr>
              <p:cNvSpPr/>
              <p:nvPr/>
            </p:nvSpPr>
            <p:spPr bwMode="auto">
              <a:xfrm>
                <a:off x="7941248" y="4312686"/>
                <a:ext cx="2121408" cy="12220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SQL Managed Instance</a:t>
                </a:r>
              </a:p>
            </p:txBody>
          </p:sp>
          <p:grpSp>
            <p:nvGrpSpPr>
              <p:cNvPr id="97" name="Group 96">
                <a:extLst>
                  <a:ext uri="{FF2B5EF4-FFF2-40B4-BE49-F238E27FC236}">
                    <a16:creationId xmlns:a16="http://schemas.microsoft.com/office/drawing/2014/main" id="{D4F3FBEA-550E-433A-AFB5-12492FAB02B0}"/>
                  </a:ext>
                </a:extLst>
              </p:cNvPr>
              <p:cNvGrpSpPr/>
              <p:nvPr/>
            </p:nvGrpSpPr>
            <p:grpSpPr>
              <a:xfrm>
                <a:off x="6128858" y="4783099"/>
                <a:ext cx="1441740" cy="461216"/>
                <a:chOff x="3382477" y="2817825"/>
                <a:chExt cx="1441740" cy="461216"/>
              </a:xfrm>
            </p:grpSpPr>
            <p:pic>
              <p:nvPicPr>
                <p:cNvPr id="98" name="Graphic 97">
                  <a:extLst>
                    <a:ext uri="{FF2B5EF4-FFF2-40B4-BE49-F238E27FC236}">
                      <a16:creationId xmlns:a16="http://schemas.microsoft.com/office/drawing/2014/main" id="{6269FCF7-212B-4E19-840E-2E1973923E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82477" y="2821841"/>
                  <a:ext cx="457200" cy="457200"/>
                </a:xfrm>
                <a:prstGeom prst="rect">
                  <a:avLst/>
                </a:prstGeom>
              </p:spPr>
            </p:pic>
            <p:pic>
              <p:nvPicPr>
                <p:cNvPr id="99" name="Graphic 98">
                  <a:extLst>
                    <a:ext uri="{FF2B5EF4-FFF2-40B4-BE49-F238E27FC236}">
                      <a16:creationId xmlns:a16="http://schemas.microsoft.com/office/drawing/2014/main" id="{66ED8286-1191-40AB-B0F6-2A7E0F8883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74747" y="2819833"/>
                  <a:ext cx="457200" cy="457200"/>
                </a:xfrm>
                <a:prstGeom prst="rect">
                  <a:avLst/>
                </a:prstGeom>
              </p:spPr>
            </p:pic>
            <p:pic>
              <p:nvPicPr>
                <p:cNvPr id="100" name="Graphic 99">
                  <a:extLst>
                    <a:ext uri="{FF2B5EF4-FFF2-40B4-BE49-F238E27FC236}">
                      <a16:creationId xmlns:a16="http://schemas.microsoft.com/office/drawing/2014/main" id="{808FA0FF-1AF6-4342-A66A-BF688B6034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7017" y="2817825"/>
                  <a:ext cx="457200" cy="457200"/>
                </a:xfrm>
                <a:prstGeom prst="rect">
                  <a:avLst/>
                </a:prstGeom>
              </p:spPr>
            </p:pic>
          </p:grpSp>
          <p:grpSp>
            <p:nvGrpSpPr>
              <p:cNvPr id="101" name="Group 100">
                <a:extLst>
                  <a:ext uri="{FF2B5EF4-FFF2-40B4-BE49-F238E27FC236}">
                    <a16:creationId xmlns:a16="http://schemas.microsoft.com/office/drawing/2014/main" id="{65ABCA99-9B99-4422-8716-25357BDE8017}"/>
                  </a:ext>
                </a:extLst>
              </p:cNvPr>
              <p:cNvGrpSpPr/>
              <p:nvPr/>
            </p:nvGrpSpPr>
            <p:grpSpPr>
              <a:xfrm>
                <a:off x="8282095" y="4787115"/>
                <a:ext cx="1439714" cy="466056"/>
                <a:chOff x="5382622" y="4303764"/>
                <a:chExt cx="1439714" cy="466056"/>
              </a:xfrm>
            </p:grpSpPr>
            <p:pic>
              <p:nvPicPr>
                <p:cNvPr id="102" name="Graphic 101">
                  <a:extLst>
                    <a:ext uri="{FF2B5EF4-FFF2-40B4-BE49-F238E27FC236}">
                      <a16:creationId xmlns:a16="http://schemas.microsoft.com/office/drawing/2014/main" id="{6FA097B4-5BE7-4194-A1EA-F7D66C86B9B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82622" y="4312620"/>
                  <a:ext cx="457200" cy="457200"/>
                </a:xfrm>
                <a:prstGeom prst="rect">
                  <a:avLst/>
                </a:prstGeom>
              </p:spPr>
            </p:pic>
            <p:pic>
              <p:nvPicPr>
                <p:cNvPr id="103" name="Graphic 102">
                  <a:extLst>
                    <a:ext uri="{FF2B5EF4-FFF2-40B4-BE49-F238E27FC236}">
                      <a16:creationId xmlns:a16="http://schemas.microsoft.com/office/drawing/2014/main" id="{F19404B7-66CC-4EB2-85E2-B2E7430F613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3879" y="4308192"/>
                  <a:ext cx="457200" cy="457200"/>
                </a:xfrm>
                <a:prstGeom prst="rect">
                  <a:avLst/>
                </a:prstGeom>
              </p:spPr>
            </p:pic>
            <p:pic>
              <p:nvPicPr>
                <p:cNvPr id="104" name="Graphic 103">
                  <a:extLst>
                    <a:ext uri="{FF2B5EF4-FFF2-40B4-BE49-F238E27FC236}">
                      <a16:creationId xmlns:a16="http://schemas.microsoft.com/office/drawing/2014/main" id="{AD82E07F-6FA1-45FF-AF4C-C3F61A2C8C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65136" y="4303764"/>
                  <a:ext cx="457200" cy="457200"/>
                </a:xfrm>
                <a:prstGeom prst="rect">
                  <a:avLst/>
                </a:prstGeom>
              </p:spPr>
            </p:pic>
          </p:grpSp>
        </p:grpSp>
        <p:sp>
          <p:nvSpPr>
            <p:cNvPr id="12" name="Rectangle 11">
              <a:extLst>
                <a:ext uri="{FF2B5EF4-FFF2-40B4-BE49-F238E27FC236}">
                  <a16:creationId xmlns:a16="http://schemas.microsoft.com/office/drawing/2014/main" id="{C2C723FA-77CD-4505-B728-FCBE8A84C0A4}"/>
                </a:ext>
              </a:extLst>
            </p:cNvPr>
            <p:cNvSpPr/>
            <p:nvPr/>
          </p:nvSpPr>
          <p:spPr bwMode="auto">
            <a:xfrm>
              <a:off x="1176007"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azdata CLI</a:t>
              </a:r>
            </a:p>
          </p:txBody>
        </p:sp>
        <p:sp>
          <p:nvSpPr>
            <p:cNvPr id="115" name="Rectangle 114">
              <a:extLst>
                <a:ext uri="{FF2B5EF4-FFF2-40B4-BE49-F238E27FC236}">
                  <a16:creationId xmlns:a16="http://schemas.microsoft.com/office/drawing/2014/main" id="{0ADFAE8B-D225-4AAC-92FB-0F625A8974DD}"/>
                </a:ext>
              </a:extLst>
            </p:cNvPr>
            <p:cNvSpPr/>
            <p:nvPr/>
          </p:nvSpPr>
          <p:spPr bwMode="auto">
            <a:xfrm>
              <a:off x="336330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Browser</a:t>
              </a:r>
            </a:p>
          </p:txBody>
        </p:sp>
        <p:sp>
          <p:nvSpPr>
            <p:cNvPr id="116" name="Rectangle 115">
              <a:extLst>
                <a:ext uri="{FF2B5EF4-FFF2-40B4-BE49-F238E27FC236}">
                  <a16:creationId xmlns:a16="http://schemas.microsoft.com/office/drawing/2014/main" id="{7DCC4601-1603-4BC8-A543-5EBC04FFB59B}"/>
                </a:ext>
              </a:extLst>
            </p:cNvPr>
            <p:cNvSpPr/>
            <p:nvPr/>
          </p:nvSpPr>
          <p:spPr bwMode="auto">
            <a:xfrm>
              <a:off x="5751166"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PostgreSQL tools &amp; drivers</a:t>
              </a:r>
            </a:p>
          </p:txBody>
        </p:sp>
        <p:sp>
          <p:nvSpPr>
            <p:cNvPr id="118" name="Rectangle 117">
              <a:extLst>
                <a:ext uri="{FF2B5EF4-FFF2-40B4-BE49-F238E27FC236}">
                  <a16:creationId xmlns:a16="http://schemas.microsoft.com/office/drawing/2014/main" id="{77799C1B-6E72-42A1-8545-CF327AF90641}"/>
                </a:ext>
              </a:extLst>
            </p:cNvPr>
            <p:cNvSpPr/>
            <p:nvPr/>
          </p:nvSpPr>
          <p:spPr bwMode="auto">
            <a:xfrm>
              <a:off x="7941248"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Data 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SQL tools &amp; drivers</a:t>
              </a:r>
            </a:p>
          </p:txBody>
        </p:sp>
        <p:cxnSp>
          <p:nvCxnSpPr>
            <p:cNvPr id="120" name="Straight Connector 119">
              <a:extLst>
                <a:ext uri="{FF2B5EF4-FFF2-40B4-BE49-F238E27FC236}">
                  <a16:creationId xmlns:a16="http://schemas.microsoft.com/office/drawing/2014/main" id="{F166FD44-65C4-4EF0-9011-D754E09A93CA}"/>
                </a:ext>
                <a:ext uri="{C183D7F6-B498-43B3-948B-1728B52AA6E4}">
                  <adec:decorative xmlns:adec="http://schemas.microsoft.com/office/drawing/2017/decorative" val="1"/>
                </a:ext>
              </a:extLst>
            </p:cNvPr>
            <p:cNvCxnSpPr>
              <a:cxnSpLocks/>
              <a:stCxn id="91" idx="0"/>
              <a:endCxn id="12" idx="2"/>
            </p:cNvCxnSpPr>
            <p:nvPr/>
          </p:nvCxnSpPr>
          <p:spPr>
            <a:xfrm flipV="1">
              <a:off x="2238101"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2" name="Straight Connector 121">
              <a:extLst>
                <a:ext uri="{FF2B5EF4-FFF2-40B4-BE49-F238E27FC236}">
                  <a16:creationId xmlns:a16="http://schemas.microsoft.com/office/drawing/2014/main" id="{399781B4-1F56-4A99-A2FD-61A1F7762A8A}"/>
                </a:ext>
                <a:ext uri="{C183D7F6-B498-43B3-948B-1728B52AA6E4}">
                  <adec:decorative xmlns:adec="http://schemas.microsoft.com/office/drawing/2017/decorative" val="1"/>
                </a:ext>
              </a:extLst>
            </p:cNvPr>
            <p:cNvCxnSpPr>
              <a:cxnSpLocks/>
              <a:stCxn id="105" idx="0"/>
              <a:endCxn id="115" idx="2"/>
            </p:cNvCxnSpPr>
            <p:nvPr/>
          </p:nvCxnSpPr>
          <p:spPr>
            <a:xfrm flipV="1">
              <a:off x="4425402" y="2466284"/>
              <a:ext cx="0" cy="1846405"/>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4" name="Straight Connector 123">
              <a:extLst>
                <a:ext uri="{FF2B5EF4-FFF2-40B4-BE49-F238E27FC236}">
                  <a16:creationId xmlns:a16="http://schemas.microsoft.com/office/drawing/2014/main" id="{62A19C75-CD83-4A17-A2D9-A2C81A37BFC0}"/>
                </a:ext>
                <a:ext uri="{C183D7F6-B498-43B3-948B-1728B52AA6E4}">
                  <adec:decorative xmlns:adec="http://schemas.microsoft.com/office/drawing/2017/decorative" val="1"/>
                </a:ext>
              </a:extLst>
            </p:cNvPr>
            <p:cNvCxnSpPr>
              <a:cxnSpLocks/>
              <a:stCxn id="92" idx="0"/>
              <a:endCxn id="116" idx="2"/>
            </p:cNvCxnSpPr>
            <p:nvPr/>
          </p:nvCxnSpPr>
          <p:spPr>
            <a:xfrm flipH="1" flipV="1">
              <a:off x="6813260" y="2466284"/>
              <a:ext cx="1" cy="1846402"/>
            </a:xfrm>
            <a:prstGeom prst="line">
              <a:avLst/>
            </a:prstGeom>
            <a:noFill/>
            <a:ln w="19050" cap="flat" cmpd="sng" algn="ctr">
              <a:solidFill>
                <a:schemeClr val="accent1"/>
              </a:solidFill>
              <a:prstDash val="solid"/>
              <a:miter lim="800000"/>
              <a:headEnd type="arrow" w="med" len="med"/>
              <a:tailEnd type="arrow" w="med" len="med"/>
            </a:ln>
            <a:effectLst/>
          </p:spPr>
        </p:cxnSp>
        <p:cxnSp>
          <p:nvCxnSpPr>
            <p:cNvPr id="126" name="Straight Connector 125">
              <a:extLst>
                <a:ext uri="{FF2B5EF4-FFF2-40B4-BE49-F238E27FC236}">
                  <a16:creationId xmlns:a16="http://schemas.microsoft.com/office/drawing/2014/main" id="{8729AD12-7898-42EA-A591-C264E891CC2C}"/>
                </a:ext>
                <a:ext uri="{C183D7F6-B498-43B3-948B-1728B52AA6E4}">
                  <adec:decorative xmlns:adec="http://schemas.microsoft.com/office/drawing/2017/decorative" val="1"/>
                </a:ext>
              </a:extLst>
            </p:cNvPr>
            <p:cNvCxnSpPr>
              <a:cxnSpLocks/>
              <a:stCxn id="96" idx="0"/>
              <a:endCxn id="118" idx="2"/>
            </p:cNvCxnSpPr>
            <p:nvPr/>
          </p:nvCxnSpPr>
          <p:spPr>
            <a:xfrm flipV="1">
              <a:off x="9001952" y="2466284"/>
              <a:ext cx="1390" cy="1846402"/>
            </a:xfrm>
            <a:prstGeom prst="line">
              <a:avLst/>
            </a:prstGeom>
            <a:noFill/>
            <a:ln w="19050" cap="flat" cmpd="sng" algn="ctr">
              <a:solidFill>
                <a:schemeClr val="accent1"/>
              </a:solidFill>
              <a:prstDash val="solid"/>
              <a:miter lim="800000"/>
              <a:headEnd type="arrow" w="med" len="med"/>
              <a:tailEnd type="arrow" w="med" len="med"/>
            </a:ln>
            <a:effectLst/>
          </p:spPr>
        </p:cxnSp>
        <p:sp>
          <p:nvSpPr>
            <p:cNvPr id="129" name="Rectangle 128">
              <a:extLst>
                <a:ext uri="{FF2B5EF4-FFF2-40B4-BE49-F238E27FC236}">
                  <a16:creationId xmlns:a16="http://schemas.microsoft.com/office/drawing/2014/main" id="{DF9B2465-CB8E-444C-88EE-BCB2F06C0583}"/>
                </a:ext>
              </a:extLst>
            </p:cNvPr>
            <p:cNvSpPr/>
            <p:nvPr/>
          </p:nvSpPr>
          <p:spPr bwMode="auto">
            <a:xfrm>
              <a:off x="1649302"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0" name="Rectangle 129">
              <a:extLst>
                <a:ext uri="{FF2B5EF4-FFF2-40B4-BE49-F238E27FC236}">
                  <a16:creationId xmlns:a16="http://schemas.microsoft.com/office/drawing/2014/main" id="{1500DD89-75CC-441D-869F-79C30E003723}"/>
                </a:ext>
              </a:extLst>
            </p:cNvPr>
            <p:cNvSpPr/>
            <p:nvPr/>
          </p:nvSpPr>
          <p:spPr bwMode="auto">
            <a:xfrm>
              <a:off x="3834226"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131" name="Rectangle 130">
              <a:extLst>
                <a:ext uri="{FF2B5EF4-FFF2-40B4-BE49-F238E27FC236}">
                  <a16:creationId xmlns:a16="http://schemas.microsoft.com/office/drawing/2014/main" id="{A88B50BF-0C46-4D0E-BE8E-5927D2C2CFBE}"/>
                </a:ext>
              </a:extLst>
            </p:cNvPr>
            <p:cNvSpPr/>
            <p:nvPr/>
          </p:nvSpPr>
          <p:spPr bwMode="auto">
            <a:xfrm>
              <a:off x="6225851"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sp>
          <p:nvSpPr>
            <p:cNvPr id="132" name="Rectangle 131">
              <a:extLst>
                <a:ext uri="{FF2B5EF4-FFF2-40B4-BE49-F238E27FC236}">
                  <a16:creationId xmlns:a16="http://schemas.microsoft.com/office/drawing/2014/main" id="{8A435929-2EEA-4CE0-9C65-EA48FF5272FB}"/>
                </a:ext>
              </a:extLst>
            </p:cNvPr>
            <p:cNvSpPr/>
            <p:nvPr/>
          </p:nvSpPr>
          <p:spPr bwMode="auto">
            <a:xfrm>
              <a:off x="8414543"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TCP</a:t>
              </a:r>
            </a:p>
          </p:txBody>
        </p:sp>
      </p:grpSp>
      <p:pic>
        <p:nvPicPr>
          <p:cNvPr id="31" name="Kubernetes" descr="Kubernetes">
            <a:extLst>
              <a:ext uri="{FF2B5EF4-FFF2-40B4-BE49-F238E27FC236}">
                <a16:creationId xmlns:a16="http://schemas.microsoft.com/office/drawing/2014/main" id="{BDCFA076-3D00-4BD3-9F5D-DCE3F92BE1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6067650"/>
            <a:ext cx="463035" cy="463031"/>
          </a:xfrm>
          <a:prstGeom prst="rect">
            <a:avLst/>
          </a:prstGeom>
        </p:spPr>
      </p:pic>
      <p:sp>
        <p:nvSpPr>
          <p:cNvPr id="5" name="Rectangle 4">
            <a:extLst>
              <a:ext uri="{FF2B5EF4-FFF2-40B4-BE49-F238E27FC236}">
                <a16:creationId xmlns:a16="http://schemas.microsoft.com/office/drawing/2014/main" id="{22BAC993-F70C-491F-BFD7-4AD71D1C9762}"/>
              </a:ext>
            </a:extLst>
          </p:cNvPr>
          <p:cNvSpPr/>
          <p:nvPr/>
        </p:nvSpPr>
        <p:spPr bwMode="auto">
          <a:xfrm>
            <a:off x="289536" y="4038813"/>
            <a:ext cx="2480265" cy="19392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 Plane</a:t>
            </a:r>
          </a:p>
        </p:txBody>
      </p:sp>
      <p:sp>
        <p:nvSpPr>
          <p:cNvPr id="41" name="Rectangle 40">
            <a:extLst>
              <a:ext uri="{FF2B5EF4-FFF2-40B4-BE49-F238E27FC236}">
                <a16:creationId xmlns:a16="http://schemas.microsoft.com/office/drawing/2014/main" id="{D0ACCFC2-2DD2-4385-B359-9932B9A73E08}"/>
              </a:ext>
            </a:extLst>
          </p:cNvPr>
          <p:cNvSpPr/>
          <p:nvPr/>
        </p:nvSpPr>
        <p:spPr bwMode="auto">
          <a:xfrm>
            <a:off x="464682" y="1794674"/>
            <a:ext cx="2124188" cy="67161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50E6FF"/>
                </a:solidFill>
                <a:effectLst/>
                <a:uLnTx/>
                <a:uFillTx/>
                <a:latin typeface="Segoe UI Semibold"/>
                <a:ea typeface="+mn-ea"/>
                <a:cs typeface="Segoe UI" pitchFamily="34" charset="0"/>
              </a:rPr>
              <a:t>azdata</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CLI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tools</a:t>
            </a:r>
          </a:p>
        </p:txBody>
      </p:sp>
      <p:cxnSp>
        <p:nvCxnSpPr>
          <p:cNvPr id="42" name="Straight Connector 41">
            <a:extLst>
              <a:ext uri="{FF2B5EF4-FFF2-40B4-BE49-F238E27FC236}">
                <a16:creationId xmlns:a16="http://schemas.microsoft.com/office/drawing/2014/main" id="{A8F86D8E-38E6-4509-8597-CD246A0D3968}"/>
              </a:ext>
              <a:ext uri="{C183D7F6-B498-43B3-948B-1728B52AA6E4}">
                <adec:decorative xmlns:adec="http://schemas.microsoft.com/office/drawing/2017/decorative" val="1"/>
              </a:ext>
            </a:extLst>
          </p:cNvPr>
          <p:cNvCxnSpPr>
            <a:cxnSpLocks/>
            <a:endCxn id="41" idx="2"/>
          </p:cNvCxnSpPr>
          <p:nvPr/>
        </p:nvCxnSpPr>
        <p:spPr>
          <a:xfrm flipV="1">
            <a:off x="1526776" y="2466284"/>
            <a:ext cx="0" cy="1846407"/>
          </a:xfrm>
          <a:prstGeom prst="line">
            <a:avLst/>
          </a:prstGeom>
          <a:noFill/>
          <a:ln w="19050" cap="flat" cmpd="sng" algn="ctr">
            <a:solidFill>
              <a:schemeClr val="accent1"/>
            </a:solidFill>
            <a:prstDash val="solid"/>
            <a:miter lim="800000"/>
            <a:headEnd type="arrow" w="med" len="med"/>
            <a:tailEnd type="arrow" w="med" len="med"/>
          </a:ln>
          <a:effectLst/>
        </p:spPr>
      </p:cxnSp>
      <p:sp>
        <p:nvSpPr>
          <p:cNvPr id="43" name="Rectangle 42">
            <a:extLst>
              <a:ext uri="{FF2B5EF4-FFF2-40B4-BE49-F238E27FC236}">
                <a16:creationId xmlns:a16="http://schemas.microsoft.com/office/drawing/2014/main" id="{D533FAC1-74AF-419F-8524-6A0FF9D2190D}"/>
              </a:ext>
            </a:extLst>
          </p:cNvPr>
          <p:cNvSpPr/>
          <p:nvPr/>
        </p:nvSpPr>
        <p:spPr bwMode="auto">
          <a:xfrm>
            <a:off x="937977" y="2896734"/>
            <a:ext cx="1174818" cy="261285"/>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HTTPS</a:t>
            </a:r>
          </a:p>
        </p:txBody>
      </p:sp>
      <p:sp>
        <p:nvSpPr>
          <p:cNvPr id="9" name="Rectangle 8">
            <a:extLst>
              <a:ext uri="{FF2B5EF4-FFF2-40B4-BE49-F238E27FC236}">
                <a16:creationId xmlns:a16="http://schemas.microsoft.com/office/drawing/2014/main" id="{75F8F711-4A83-4A2E-8816-0D4DBA61CFC5}"/>
              </a:ext>
            </a:extLst>
          </p:cNvPr>
          <p:cNvSpPr/>
          <p:nvPr/>
        </p:nvSpPr>
        <p:spPr bwMode="auto">
          <a:xfrm>
            <a:off x="464682" y="4312686"/>
            <a:ext cx="2124188" cy="122207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API</a:t>
            </a:r>
          </a:p>
        </p:txBody>
      </p:sp>
      <p:pic>
        <p:nvPicPr>
          <p:cNvPr id="10" name="Kubernetes" descr="Kubernetes">
            <a:extLst>
              <a:ext uri="{FF2B5EF4-FFF2-40B4-BE49-F238E27FC236}">
                <a16:creationId xmlns:a16="http://schemas.microsoft.com/office/drawing/2014/main" id="{8895D09B-B206-414B-9CD7-7F75594FD62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93868" y="4776928"/>
            <a:ext cx="463035" cy="463031"/>
          </a:xfrm>
          <a:prstGeom prst="rect">
            <a:avLst/>
          </a:prstGeom>
        </p:spPr>
      </p:pic>
    </p:spTree>
    <p:extLst>
      <p:ext uri="{BB962C8B-B14F-4D97-AF65-F5344CB8AC3E}">
        <p14:creationId xmlns:p14="http://schemas.microsoft.com/office/powerpoint/2010/main" val="239260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127" name="Rectangle 126">
            <a:extLst>
              <a:ext uri="{FF2B5EF4-FFF2-40B4-BE49-F238E27FC236}">
                <a16:creationId xmlns:a16="http://schemas.microsoft.com/office/drawing/2014/main" id="{4AA75C58-797C-4B4E-B88E-B6DF1B3F9592}"/>
              </a:ext>
            </a:extLst>
          </p:cNvPr>
          <p:cNvSpPr/>
          <p:nvPr/>
        </p:nvSpPr>
        <p:spPr bwMode="auto">
          <a:xfrm>
            <a:off x="1022130" y="25917"/>
            <a:ext cx="10109662" cy="109844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a:rPr>
              <a:t>Contoso MSP Tenant Powered by Azure Lighthouse</a:t>
            </a: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cxnSp>
        <p:nvCxnSpPr>
          <p:cNvPr id="129" name="Straight Connector 128">
            <a:extLst>
              <a:ext uri="{FF2B5EF4-FFF2-40B4-BE49-F238E27FC236}">
                <a16:creationId xmlns:a16="http://schemas.microsoft.com/office/drawing/2014/main" id="{A80A4CBD-2117-B344-ACA5-597E65BD2CA4}"/>
              </a:ext>
              <a:ext uri="{C183D7F6-B498-43B3-948B-1728B52AA6E4}">
                <adec:decorative xmlns:adec="http://schemas.microsoft.com/office/drawing/2017/decorative" val="1"/>
              </a:ext>
            </a:extLst>
          </p:cNvPr>
          <p:cNvCxnSpPr>
            <a:cxnSpLocks/>
          </p:cNvCxnSpPr>
          <p:nvPr/>
        </p:nvCxnSpPr>
        <p:spPr>
          <a:xfrm>
            <a:off x="5794659" y="1116228"/>
            <a:ext cx="0" cy="30516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5BDF0F8-C367-CE42-9209-7A25A70EACC5}"/>
              </a:ext>
              <a:ext uri="{C183D7F6-B498-43B3-948B-1728B52AA6E4}">
                <adec:decorative xmlns:adec="http://schemas.microsoft.com/office/drawing/2017/decorative" val="1"/>
              </a:ext>
            </a:extLst>
          </p:cNvPr>
          <p:cNvCxnSpPr>
            <a:cxnSpLocks/>
          </p:cNvCxnSpPr>
          <p:nvPr/>
        </p:nvCxnSpPr>
        <p:spPr>
          <a:xfrm flipV="1">
            <a:off x="6408672" y="1124358"/>
            <a:ext cx="0" cy="298563"/>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8319BF5-73FA-BB40-A756-902F99485C26}"/>
              </a:ext>
              <a:ext uri="{C183D7F6-B498-43B3-948B-1728B52AA6E4}">
                <adec:decorative xmlns:adec="http://schemas.microsoft.com/office/drawing/2017/decorative" val="1"/>
              </a:ext>
            </a:extLst>
          </p:cNvPr>
          <p:cNvGrpSpPr/>
          <p:nvPr/>
        </p:nvGrpSpPr>
        <p:grpSpPr>
          <a:xfrm>
            <a:off x="2105145" y="515931"/>
            <a:ext cx="7943632" cy="497366"/>
            <a:chOff x="925182" y="602911"/>
            <a:chExt cx="7943632" cy="497366"/>
          </a:xfrm>
        </p:grpSpPr>
        <p:sp>
          <p:nvSpPr>
            <p:cNvPr id="148" name="Rectangle 147">
              <a:extLst>
                <a:ext uri="{FF2B5EF4-FFF2-40B4-BE49-F238E27FC236}">
                  <a16:creationId xmlns:a16="http://schemas.microsoft.com/office/drawing/2014/main" id="{ADF9918C-6242-3E45-BA66-88B23A2B7B48}"/>
                </a:ext>
              </a:extLst>
            </p:cNvPr>
            <p:cNvSpPr/>
            <p:nvPr/>
          </p:nvSpPr>
          <p:spPr bwMode="auto">
            <a:xfrm>
              <a:off x="925182" y="610329"/>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Access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Portal &amp; Dashboarding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Semibold"/>
                  <a:ea typeface="+mj-ea"/>
                  <a:cs typeface="Segoe UI" pitchFamily="34" charset="0"/>
                </a:rPr>
                <a:t>Policy &amp; Governance</a:t>
              </a:r>
            </a:p>
          </p:txBody>
        </p:sp>
        <p:sp>
          <p:nvSpPr>
            <p:cNvPr id="149" name="Rectangle 148">
              <a:extLst>
                <a:ext uri="{FF2B5EF4-FFF2-40B4-BE49-F238E27FC236}">
                  <a16:creationId xmlns:a16="http://schemas.microsoft.com/office/drawing/2014/main" id="{71F8AFC6-54C8-2D4E-8463-D6512C671B2D}"/>
                </a:ext>
              </a:extLst>
            </p:cNvPr>
            <p:cNvSpPr/>
            <p:nvPr/>
          </p:nvSpPr>
          <p:spPr bwMode="auto">
            <a:xfrm>
              <a:off x="2525710" y="604785"/>
              <a:ext cx="1534624" cy="48609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Monitoring</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Logging &amp; Analytics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Cost Management</a:t>
              </a:r>
            </a:p>
          </p:txBody>
        </p:sp>
        <p:sp>
          <p:nvSpPr>
            <p:cNvPr id="150" name="Rectangle 149">
              <a:extLst>
                <a:ext uri="{FF2B5EF4-FFF2-40B4-BE49-F238E27FC236}">
                  <a16:creationId xmlns:a16="http://schemas.microsoft.com/office/drawing/2014/main" id="{F5E33705-E674-9A4B-BA8A-FED4011E131E}"/>
                </a:ext>
              </a:extLst>
            </p:cNvPr>
            <p:cNvSpPr/>
            <p:nvPr/>
          </p:nvSpPr>
          <p:spPr bwMode="auto">
            <a:xfrm>
              <a:off x="4128082" y="604785"/>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Security</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Patch Management</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BC/DR</a:t>
              </a:r>
            </a:p>
          </p:txBody>
        </p:sp>
        <p:sp>
          <p:nvSpPr>
            <p:cNvPr id="161" name="Rectangle 160">
              <a:extLst>
                <a:ext uri="{FF2B5EF4-FFF2-40B4-BE49-F238E27FC236}">
                  <a16:creationId xmlns:a16="http://schemas.microsoft.com/office/drawing/2014/main" id="{C7115802-BF23-DC41-8F10-00C8FEAA673E}"/>
                </a:ext>
              </a:extLst>
            </p:cNvPr>
            <p:cNvSpPr/>
            <p:nvPr/>
          </p:nvSpPr>
          <p:spPr bwMode="auto">
            <a:xfrm>
              <a:off x="5728610" y="60452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MSP 3rd Party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Solutions Integration</a:t>
              </a:r>
            </a:p>
          </p:txBody>
        </p:sp>
        <p:sp>
          <p:nvSpPr>
            <p:cNvPr id="163" name="Rectangle 162">
              <a:extLst>
                <a:ext uri="{FF2B5EF4-FFF2-40B4-BE49-F238E27FC236}">
                  <a16:creationId xmlns:a16="http://schemas.microsoft.com/office/drawing/2014/main" id="{859BEA17-7D1A-D94C-8A4E-46AC23743047}"/>
                </a:ext>
              </a:extLst>
            </p:cNvPr>
            <p:cNvSpPr/>
            <p:nvPr/>
          </p:nvSpPr>
          <p:spPr bwMode="auto">
            <a:xfrm>
              <a:off x="7334190" y="602911"/>
              <a:ext cx="1534624" cy="49549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Service Health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Semibold"/>
                  <a:ea typeface="+mj-ea"/>
                  <a:cs typeface="Segoe UI" pitchFamily="34" charset="0"/>
                </a:rPr>
                <a:t>&amp; Support</a:t>
              </a:r>
            </a:p>
          </p:txBody>
        </p:sp>
      </p:grpSp>
      <p:sp>
        <p:nvSpPr>
          <p:cNvPr id="167" name="Rectangle 166">
            <a:extLst>
              <a:ext uri="{FF2B5EF4-FFF2-40B4-BE49-F238E27FC236}">
                <a16:creationId xmlns:a16="http://schemas.microsoft.com/office/drawing/2014/main" id="{71FF7642-DF3C-7E4C-9213-79E9CA9B7F0C}"/>
              </a:ext>
            </a:extLst>
          </p:cNvPr>
          <p:cNvSpPr/>
          <p:nvPr/>
        </p:nvSpPr>
        <p:spPr bwMode="auto">
          <a:xfrm>
            <a:off x="8336815" y="207332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 Azure Tenant</a:t>
            </a:r>
          </a:p>
        </p:txBody>
      </p:sp>
      <p:grpSp>
        <p:nvGrpSpPr>
          <p:cNvPr id="168" name="Group 167">
            <a:extLst>
              <a:ext uri="{FF2B5EF4-FFF2-40B4-BE49-F238E27FC236}">
                <a16:creationId xmlns:a16="http://schemas.microsoft.com/office/drawing/2014/main" id="{8FE4FF19-353B-944E-A9DD-5260B599C687}"/>
              </a:ext>
              <a:ext uri="{C183D7F6-B498-43B3-948B-1728B52AA6E4}">
                <adec:decorative xmlns:adec="http://schemas.microsoft.com/office/drawing/2017/decorative" val="1"/>
              </a:ext>
            </a:extLst>
          </p:cNvPr>
          <p:cNvGrpSpPr/>
          <p:nvPr/>
        </p:nvGrpSpPr>
        <p:grpSpPr>
          <a:xfrm>
            <a:off x="8336815" y="3387673"/>
            <a:ext cx="2793430" cy="781430"/>
            <a:chOff x="392041" y="3375044"/>
            <a:chExt cx="2793430" cy="781430"/>
          </a:xfrm>
        </p:grpSpPr>
        <p:sp>
          <p:nvSpPr>
            <p:cNvPr id="177" name="Rectangle 176">
              <a:extLst>
                <a:ext uri="{FF2B5EF4-FFF2-40B4-BE49-F238E27FC236}">
                  <a16:creationId xmlns:a16="http://schemas.microsoft.com/office/drawing/2014/main" id="{2BDE2FAB-6755-4D49-BE26-669E21387162}"/>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78" name="Rectangle 177">
              <a:extLst>
                <a:ext uri="{FF2B5EF4-FFF2-40B4-BE49-F238E27FC236}">
                  <a16:creationId xmlns:a16="http://schemas.microsoft.com/office/drawing/2014/main" id="{7A99D19A-1581-4648-A456-E127EB732ABA}"/>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Fourth Coffee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70" name="Graphic 169" descr="Azure Arc icon">
            <a:extLst>
              <a:ext uri="{FF2B5EF4-FFF2-40B4-BE49-F238E27FC236}">
                <a16:creationId xmlns:a16="http://schemas.microsoft.com/office/drawing/2014/main" id="{77847066-496D-304E-9A6B-FE6A2B5A64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1097" y="2814043"/>
            <a:ext cx="444867" cy="444867"/>
          </a:xfrm>
          <a:prstGeom prst="rect">
            <a:avLst/>
          </a:prstGeom>
          <a:effectLst>
            <a:outerShdw blurRad="571500" algn="tl" rotWithShape="0">
              <a:srgbClr val="0078D4">
                <a:alpha val="70000"/>
              </a:srgbClr>
            </a:outerShdw>
          </a:effectLst>
        </p:spPr>
      </p:pic>
      <p:cxnSp>
        <p:nvCxnSpPr>
          <p:cNvPr id="171" name="Curved Connector 170">
            <a:extLst>
              <a:ext uri="{FF2B5EF4-FFF2-40B4-BE49-F238E27FC236}">
                <a16:creationId xmlns:a16="http://schemas.microsoft.com/office/drawing/2014/main" id="{87BB91E9-A24E-1D4B-ACAA-41B364C57686}"/>
              </a:ext>
              <a:ext uri="{C183D7F6-B498-43B3-948B-1728B52AA6E4}">
                <adec:decorative xmlns:adec="http://schemas.microsoft.com/office/drawing/2017/decorative" val="1"/>
              </a:ext>
            </a:extLst>
          </p:cNvPr>
          <p:cNvCxnSpPr>
            <a:cxnSpLocks/>
            <a:endCxn id="177" idx="0"/>
          </p:cNvCxnSpPr>
          <p:nvPr/>
        </p:nvCxnSpPr>
        <p:spPr>
          <a:xfrm rot="10800000" flipV="1">
            <a:off x="8947799" y="305894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8BAE9D95-6F69-CA45-8A54-FC668471344C}"/>
              </a:ext>
              <a:ext uri="{C183D7F6-B498-43B3-948B-1728B52AA6E4}">
                <adec:decorative xmlns:adec="http://schemas.microsoft.com/office/drawing/2017/decorative" val="1"/>
              </a:ext>
            </a:extLst>
          </p:cNvPr>
          <p:cNvCxnSpPr>
            <a:cxnSpLocks/>
            <a:endCxn id="178" idx="0"/>
          </p:cNvCxnSpPr>
          <p:nvPr/>
        </p:nvCxnSpPr>
        <p:spPr>
          <a:xfrm>
            <a:off x="10008919" y="305894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46B2D5E-5C35-EB4E-AA6E-C753C1F4283C}"/>
              </a:ext>
              <a:ext uri="{C183D7F6-B498-43B3-948B-1728B52AA6E4}">
                <adec:decorative xmlns:adec="http://schemas.microsoft.com/office/drawing/2017/decorative" val="1"/>
              </a:ext>
            </a:extLst>
          </p:cNvPr>
          <p:cNvCxnSpPr>
            <a:cxnSpLocks/>
          </p:cNvCxnSpPr>
          <p:nvPr/>
        </p:nvCxnSpPr>
        <p:spPr>
          <a:xfrm>
            <a:off x="9733530" y="2623911"/>
            <a:ext cx="1" cy="239228"/>
          </a:xfrm>
          <a:prstGeom prst="line">
            <a:avLst/>
          </a:prstGeom>
          <a:ln w="19050">
            <a:solidFill>
              <a:schemeClr val="accent2"/>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9A4D41F-28B6-2544-A90C-942E4E5B9922}"/>
              </a:ext>
              <a:ext uri="{C183D7F6-B498-43B3-948B-1728B52AA6E4}">
                <adec:decorative xmlns:adec="http://schemas.microsoft.com/office/drawing/2017/decorative" val="1"/>
              </a:ext>
            </a:extLst>
          </p:cNvPr>
          <p:cNvCxnSpPr>
            <a:cxnSpLocks/>
          </p:cNvCxnSpPr>
          <p:nvPr/>
        </p:nvCxnSpPr>
        <p:spPr>
          <a:xfrm>
            <a:off x="9389858" y="111622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E9FE8A3-44AE-1C40-9826-38D3DB4749B1}"/>
              </a:ext>
              <a:ext uri="{C183D7F6-B498-43B3-948B-1728B52AA6E4}">
                <adec:decorative xmlns:adec="http://schemas.microsoft.com/office/drawing/2017/decorative" val="1"/>
              </a:ext>
            </a:extLst>
          </p:cNvPr>
          <p:cNvCxnSpPr>
            <a:cxnSpLocks/>
          </p:cNvCxnSpPr>
          <p:nvPr/>
        </p:nvCxnSpPr>
        <p:spPr>
          <a:xfrm flipV="1">
            <a:off x="10212211" y="112435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BAC9946C-1461-564A-A280-5B484E442A2F}"/>
              </a:ext>
            </a:extLst>
          </p:cNvPr>
          <p:cNvSpPr/>
          <p:nvPr/>
        </p:nvSpPr>
        <p:spPr bwMode="auto">
          <a:xfrm>
            <a:off x="1026806" y="2072686"/>
            <a:ext cx="2793430" cy="501489"/>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Azure Tenant</a:t>
            </a:r>
          </a:p>
        </p:txBody>
      </p:sp>
      <p:grpSp>
        <p:nvGrpSpPr>
          <p:cNvPr id="183" name="Group 182">
            <a:extLst>
              <a:ext uri="{FF2B5EF4-FFF2-40B4-BE49-F238E27FC236}">
                <a16:creationId xmlns:a16="http://schemas.microsoft.com/office/drawing/2014/main" id="{2E3BE283-3961-CA40-BDBB-7E38ABECB774}"/>
              </a:ext>
              <a:ext uri="{C183D7F6-B498-43B3-948B-1728B52AA6E4}">
                <adec:decorative xmlns:adec="http://schemas.microsoft.com/office/drawing/2017/decorative" val="1"/>
              </a:ext>
            </a:extLst>
          </p:cNvPr>
          <p:cNvGrpSpPr/>
          <p:nvPr/>
        </p:nvGrpSpPr>
        <p:grpSpPr>
          <a:xfrm>
            <a:off x="1026806" y="3387033"/>
            <a:ext cx="2793430" cy="781430"/>
            <a:chOff x="392041" y="3375044"/>
            <a:chExt cx="2793430" cy="781430"/>
          </a:xfrm>
        </p:grpSpPr>
        <p:sp>
          <p:nvSpPr>
            <p:cNvPr id="188" name="Rectangle 187">
              <a:extLst>
                <a:ext uri="{FF2B5EF4-FFF2-40B4-BE49-F238E27FC236}">
                  <a16:creationId xmlns:a16="http://schemas.microsoft.com/office/drawing/2014/main" id="{FEE8B37A-4972-A74E-A18D-945C08F0B9CF}"/>
                </a:ext>
              </a:extLst>
            </p:cNvPr>
            <p:cNvSpPr/>
            <p:nvPr/>
          </p:nvSpPr>
          <p:spPr bwMode="auto">
            <a:xfrm>
              <a:off x="392041"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On-Premises Datacenter</a:t>
              </a:r>
            </a:p>
          </p:txBody>
        </p:sp>
        <p:sp>
          <p:nvSpPr>
            <p:cNvPr id="189" name="Rectangle 188">
              <a:extLst>
                <a:ext uri="{FF2B5EF4-FFF2-40B4-BE49-F238E27FC236}">
                  <a16:creationId xmlns:a16="http://schemas.microsoft.com/office/drawing/2014/main" id="{603E9B09-DAB7-A141-8CDD-B6EF6E4B20A5}"/>
                </a:ext>
              </a:extLst>
            </p:cNvPr>
            <p:cNvSpPr/>
            <p:nvPr/>
          </p:nvSpPr>
          <p:spPr bwMode="auto">
            <a:xfrm>
              <a:off x="1963504" y="3375044"/>
              <a:ext cx="1221967" cy="78143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Parnell Aerospace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Multi-Cloud Workloads</a:t>
              </a:r>
            </a:p>
          </p:txBody>
        </p:sp>
      </p:grpSp>
      <p:pic>
        <p:nvPicPr>
          <p:cNvPr id="184" name="Graphic 183" descr="Azure arc icon">
            <a:extLst>
              <a:ext uri="{FF2B5EF4-FFF2-40B4-BE49-F238E27FC236}">
                <a16:creationId xmlns:a16="http://schemas.microsoft.com/office/drawing/2014/main" id="{989EB41D-613E-F445-9C20-6ACC101BF7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088" y="2813403"/>
            <a:ext cx="444867" cy="444867"/>
          </a:xfrm>
          <a:prstGeom prst="rect">
            <a:avLst/>
          </a:prstGeom>
          <a:effectLst>
            <a:outerShdw blurRad="571500" algn="tl" rotWithShape="0">
              <a:srgbClr val="0078D4">
                <a:alpha val="70000"/>
              </a:srgbClr>
            </a:outerShdw>
          </a:effectLst>
        </p:spPr>
      </p:pic>
      <p:cxnSp>
        <p:nvCxnSpPr>
          <p:cNvPr id="185" name="Curved Connector 184">
            <a:extLst>
              <a:ext uri="{FF2B5EF4-FFF2-40B4-BE49-F238E27FC236}">
                <a16:creationId xmlns:a16="http://schemas.microsoft.com/office/drawing/2014/main" id="{71827C96-9057-554C-A1D5-96F7B75C061D}"/>
              </a:ext>
              <a:ext uri="{C183D7F6-B498-43B3-948B-1728B52AA6E4}">
                <adec:decorative xmlns:adec="http://schemas.microsoft.com/office/drawing/2017/decorative" val="1"/>
              </a:ext>
            </a:extLst>
          </p:cNvPr>
          <p:cNvCxnSpPr>
            <a:cxnSpLocks/>
            <a:endCxn id="188" idx="0"/>
          </p:cNvCxnSpPr>
          <p:nvPr/>
        </p:nvCxnSpPr>
        <p:spPr>
          <a:xfrm rot="10800000" flipV="1">
            <a:off x="1637790" y="3058305"/>
            <a:ext cx="504892" cy="328727"/>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Curved Connector 185">
            <a:extLst>
              <a:ext uri="{FF2B5EF4-FFF2-40B4-BE49-F238E27FC236}">
                <a16:creationId xmlns:a16="http://schemas.microsoft.com/office/drawing/2014/main" id="{1E4FD675-2930-0945-B7C9-10F41C151147}"/>
              </a:ext>
              <a:ext uri="{C183D7F6-B498-43B3-948B-1728B52AA6E4}">
                <adec:decorative xmlns:adec="http://schemas.microsoft.com/office/drawing/2017/decorative" val="1"/>
              </a:ext>
            </a:extLst>
          </p:cNvPr>
          <p:cNvCxnSpPr>
            <a:cxnSpLocks/>
            <a:endCxn id="189" idx="0"/>
          </p:cNvCxnSpPr>
          <p:nvPr/>
        </p:nvCxnSpPr>
        <p:spPr>
          <a:xfrm>
            <a:off x="2698910" y="3058305"/>
            <a:ext cx="510343" cy="328728"/>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0DDC5B4-86E7-0043-AEAA-4B9891DD4AE4}"/>
              </a:ext>
              <a:ext uri="{C183D7F6-B498-43B3-948B-1728B52AA6E4}">
                <adec:decorative xmlns:adec="http://schemas.microsoft.com/office/drawing/2017/decorative" val="1"/>
              </a:ext>
            </a:extLst>
          </p:cNvPr>
          <p:cNvCxnSpPr>
            <a:cxnSpLocks/>
          </p:cNvCxnSpPr>
          <p:nvPr/>
        </p:nvCxnSpPr>
        <p:spPr>
          <a:xfrm>
            <a:off x="2423521" y="2623271"/>
            <a:ext cx="1" cy="23922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F57D0-8BB4-4746-A423-E88F462CBBE1}"/>
              </a:ext>
              <a:ext uri="{C183D7F6-B498-43B3-948B-1728B52AA6E4}">
                <adec:decorative xmlns:adec="http://schemas.microsoft.com/office/drawing/2017/decorative" val="1"/>
              </a:ext>
            </a:extLst>
          </p:cNvPr>
          <p:cNvCxnSpPr>
            <a:cxnSpLocks/>
          </p:cNvCxnSpPr>
          <p:nvPr/>
        </p:nvCxnSpPr>
        <p:spPr>
          <a:xfrm>
            <a:off x="2079849" y="1115588"/>
            <a:ext cx="0" cy="950976"/>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1F75E4F-5711-C143-A718-C4F5321E9DB2}"/>
              </a:ext>
              <a:ext uri="{C183D7F6-B498-43B3-948B-1728B52AA6E4}">
                <adec:decorative xmlns:adec="http://schemas.microsoft.com/office/drawing/2017/decorative" val="1"/>
              </a:ext>
            </a:extLst>
          </p:cNvPr>
          <p:cNvCxnSpPr>
            <a:cxnSpLocks/>
          </p:cNvCxnSpPr>
          <p:nvPr/>
        </p:nvCxnSpPr>
        <p:spPr>
          <a:xfrm flipV="1">
            <a:off x="2902202" y="1123718"/>
            <a:ext cx="0" cy="948968"/>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1075965" y="76429"/>
            <a:ext cx="1485638"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spTree>
    <p:extLst>
      <p:ext uri="{BB962C8B-B14F-4D97-AF65-F5344CB8AC3E}">
        <p14:creationId xmlns:p14="http://schemas.microsoft.com/office/powerpoint/2010/main" val="322183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0FE6CB-7684-416B-A021-E2CD12D41079}"/>
              </a:ext>
            </a:extLst>
          </p:cNvPr>
          <p:cNvGrpSpPr/>
          <p:nvPr/>
        </p:nvGrpSpPr>
        <p:grpSpPr>
          <a:xfrm>
            <a:off x="34440" y="553746"/>
            <a:ext cx="12123121" cy="5750509"/>
            <a:chOff x="34440" y="1069411"/>
            <a:chExt cx="12123121" cy="5750509"/>
          </a:xfrm>
        </p:grpSpPr>
        <p:pic>
          <p:nvPicPr>
            <p:cNvPr id="42" name="Graphic 41" descr="Azure arc icon">
              <a:extLst>
                <a:ext uri="{FF2B5EF4-FFF2-40B4-BE49-F238E27FC236}">
                  <a16:creationId xmlns:a16="http://schemas.microsoft.com/office/drawing/2014/main" id="{905054C6-2EE4-1748-8191-D616D467A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2418" y="4280858"/>
              <a:ext cx="588737" cy="588737"/>
            </a:xfrm>
            <a:prstGeom prst="rect">
              <a:avLst/>
            </a:prstGeom>
          </p:spPr>
        </p:pic>
        <p:cxnSp>
          <p:nvCxnSpPr>
            <p:cNvPr id="82" name="Straight Connector 81">
              <a:extLst>
                <a:ext uri="{FF2B5EF4-FFF2-40B4-BE49-F238E27FC236}">
                  <a16:creationId xmlns:a16="http://schemas.microsoft.com/office/drawing/2014/main" id="{D2028C38-02FB-3D40-9E0C-495A5AA0152B}"/>
                </a:ext>
                <a:ext uri="{C183D7F6-B498-43B3-948B-1728B52AA6E4}">
                  <adec:decorative xmlns:adec="http://schemas.microsoft.com/office/drawing/2017/decorative" val="1"/>
                </a:ext>
              </a:extLst>
            </p:cNvPr>
            <p:cNvCxnSpPr>
              <a:cxnSpLocks/>
            </p:cNvCxnSpPr>
            <p:nvPr/>
          </p:nvCxnSpPr>
          <p:spPr>
            <a:xfrm flipH="1">
              <a:off x="6076961" y="4215719"/>
              <a:ext cx="1" cy="215971"/>
            </a:xfrm>
            <a:prstGeom prst="line">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D1B54781-2A66-A941-8928-45BE971110E3}"/>
                </a:ext>
                <a:ext uri="{C183D7F6-B498-43B3-948B-1728B52AA6E4}">
                  <adec:decorative xmlns:adec="http://schemas.microsoft.com/office/drawing/2017/decorative" val="1"/>
                </a:ext>
              </a:extLst>
            </p:cNvPr>
            <p:cNvCxnSpPr>
              <a:cxnSpLocks/>
              <a:endCxn id="34" idx="0"/>
            </p:cNvCxnSpPr>
            <p:nvPr/>
          </p:nvCxnSpPr>
          <p:spPr>
            <a:xfrm rot="10800000" flipV="1">
              <a:off x="2983380" y="4635328"/>
              <a:ext cx="2706656" cy="400670"/>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Curved Connector 91">
              <a:extLst>
                <a:ext uri="{FF2B5EF4-FFF2-40B4-BE49-F238E27FC236}">
                  <a16:creationId xmlns:a16="http://schemas.microsoft.com/office/drawing/2014/main" id="{268B78F5-6FB1-324A-A64C-D8C2EC509F1F}"/>
                </a:ext>
                <a:ext uri="{C183D7F6-B498-43B3-948B-1728B52AA6E4}">
                  <adec:decorative xmlns:adec="http://schemas.microsoft.com/office/drawing/2017/decorative" val="1"/>
                </a:ext>
              </a:extLst>
            </p:cNvPr>
            <p:cNvCxnSpPr>
              <a:cxnSpLocks/>
              <a:endCxn id="65" idx="0"/>
            </p:cNvCxnSpPr>
            <p:nvPr/>
          </p:nvCxnSpPr>
          <p:spPr>
            <a:xfrm>
              <a:off x="6463538" y="4622464"/>
              <a:ext cx="2746540" cy="397232"/>
            </a:xfrm>
            <a:prstGeom prst="curvedConnector2">
              <a:avLst/>
            </a:prstGeom>
            <a:ln w="19050">
              <a:solidFill>
                <a:schemeClr val="accent1"/>
              </a:solidFill>
              <a:headEnd type="arrow" w="med" len="med"/>
              <a:tailEnd type="non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20FA93C-9D4D-C044-AAC1-0F8C0B99C86D}"/>
                </a:ext>
              </a:extLst>
            </p:cNvPr>
            <p:cNvSpPr txBox="1"/>
            <p:nvPr/>
          </p:nvSpPr>
          <p:spPr>
            <a:xfrm>
              <a:off x="5645418" y="4772835"/>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n-ea"/>
                  <a:cs typeface="Segoe UI" pitchFamily="34" charset="0"/>
                </a:rPr>
                <a:t>Azure Arc</a:t>
              </a:r>
            </a:p>
          </p:txBody>
        </p:sp>
        <p:sp>
          <p:nvSpPr>
            <p:cNvPr id="34" name="Rectangle 33">
              <a:extLst>
                <a:ext uri="{FF2B5EF4-FFF2-40B4-BE49-F238E27FC236}">
                  <a16:creationId xmlns:a16="http://schemas.microsoft.com/office/drawing/2014/main" id="{F19E9098-9904-5B4A-AB06-753A152EBF06}"/>
                </a:ext>
                <a:ext uri="{C183D7F6-B498-43B3-948B-1728B52AA6E4}">
                  <adec:decorative xmlns:adec="http://schemas.microsoft.com/office/drawing/2017/decorative" val="1"/>
                </a:ext>
              </a:extLst>
            </p:cNvPr>
            <p:cNvSpPr/>
            <p:nvPr/>
          </p:nvSpPr>
          <p:spPr bwMode="auto">
            <a:xfrm>
              <a:off x="34440" y="5035998"/>
              <a:ext cx="5897880"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35" name="Graphic 34" descr="Windows Virtual Machine icon">
              <a:extLst>
                <a:ext uri="{FF2B5EF4-FFF2-40B4-BE49-F238E27FC236}">
                  <a16:creationId xmlns:a16="http://schemas.microsoft.com/office/drawing/2014/main" id="{33A8A246-FF7A-5947-B304-CD8DE14DC9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8082" y="5149626"/>
              <a:ext cx="365760" cy="365760"/>
            </a:xfrm>
            <a:prstGeom prst="rect">
              <a:avLst/>
            </a:prstGeom>
          </p:spPr>
        </p:pic>
        <p:pic>
          <p:nvPicPr>
            <p:cNvPr id="36" name="Graphic 35" descr="Linux Virtual Machine icon">
              <a:extLst>
                <a:ext uri="{FF2B5EF4-FFF2-40B4-BE49-F238E27FC236}">
                  <a16:creationId xmlns:a16="http://schemas.microsoft.com/office/drawing/2014/main" id="{7D71138B-07D0-F048-A089-24FF273AD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26013" y="5149626"/>
              <a:ext cx="365760" cy="365760"/>
            </a:xfrm>
            <a:prstGeom prst="rect">
              <a:avLst/>
            </a:prstGeom>
          </p:spPr>
        </p:pic>
        <p:sp>
          <p:nvSpPr>
            <p:cNvPr id="43" name="TextBox 42">
              <a:extLst>
                <a:ext uri="{FF2B5EF4-FFF2-40B4-BE49-F238E27FC236}">
                  <a16:creationId xmlns:a16="http://schemas.microsoft.com/office/drawing/2014/main" id="{1B7FDA80-C8AA-5D49-941A-A9C92BDD78CC}"/>
                </a:ext>
              </a:extLst>
            </p:cNvPr>
            <p:cNvSpPr txBox="1"/>
            <p:nvPr/>
          </p:nvSpPr>
          <p:spPr>
            <a:xfrm>
              <a:off x="325236" y="5495246"/>
              <a:ext cx="76655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 </a:t>
              </a:r>
            </a:p>
          </p:txBody>
        </p:sp>
        <p:pic>
          <p:nvPicPr>
            <p:cNvPr id="45" name="Graphic 44" descr="Bare metal servers icon">
              <a:extLst>
                <a:ext uri="{FF2B5EF4-FFF2-40B4-BE49-F238E27FC236}">
                  <a16:creationId xmlns:a16="http://schemas.microsoft.com/office/drawing/2014/main" id="{950AFB4A-28E9-B34B-B8E0-4CCE35D9CC2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635" y="5124274"/>
              <a:ext cx="365760" cy="365760"/>
            </a:xfrm>
            <a:prstGeom prst="rect">
              <a:avLst/>
            </a:prstGeom>
          </p:spPr>
        </p:pic>
        <p:sp>
          <p:nvSpPr>
            <p:cNvPr id="46" name="TextBox 45">
              <a:extLst>
                <a:ext uri="{FF2B5EF4-FFF2-40B4-BE49-F238E27FC236}">
                  <a16:creationId xmlns:a16="http://schemas.microsoft.com/office/drawing/2014/main" id="{5B521632-ACDA-2E47-8FA4-7791518C38AF}"/>
                </a:ext>
              </a:extLst>
            </p:cNvPr>
            <p:cNvSpPr txBox="1"/>
            <p:nvPr/>
          </p:nvSpPr>
          <p:spPr>
            <a:xfrm>
              <a:off x="993544" y="5495086"/>
              <a:ext cx="112723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Windows &amp; Linux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Servers</a:t>
              </a:r>
            </a:p>
          </p:txBody>
        </p:sp>
        <p:sp>
          <p:nvSpPr>
            <p:cNvPr id="51" name="TextBox 50">
              <a:extLst>
                <a:ext uri="{FF2B5EF4-FFF2-40B4-BE49-F238E27FC236}">
                  <a16:creationId xmlns:a16="http://schemas.microsoft.com/office/drawing/2014/main" id="{7464D5CF-98DF-1743-B6C0-39905B7BAA88}"/>
                </a:ext>
              </a:extLst>
            </p:cNvPr>
            <p:cNvSpPr txBox="1"/>
            <p:nvPr/>
          </p:nvSpPr>
          <p:spPr>
            <a:xfrm>
              <a:off x="2011351" y="5492209"/>
              <a:ext cx="10599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Bare-Metal / VM</a:t>
              </a:r>
            </a:p>
          </p:txBody>
        </p:sp>
        <p:pic>
          <p:nvPicPr>
            <p:cNvPr id="50" name="Picture 49" descr="Kubernetes icon">
              <a:extLst>
                <a:ext uri="{FF2B5EF4-FFF2-40B4-BE49-F238E27FC236}">
                  <a16:creationId xmlns:a16="http://schemas.microsoft.com/office/drawing/2014/main" id="{D5237B4D-F308-2E49-99AC-D82F382BED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59369" y="5148355"/>
              <a:ext cx="377072" cy="365760"/>
            </a:xfrm>
            <a:prstGeom prst="rect">
              <a:avLst/>
            </a:prstGeom>
          </p:spPr>
        </p:pic>
        <p:sp>
          <p:nvSpPr>
            <p:cNvPr id="118" name="Rectangle 117">
              <a:extLst>
                <a:ext uri="{FF2B5EF4-FFF2-40B4-BE49-F238E27FC236}">
                  <a16:creationId xmlns:a16="http://schemas.microsoft.com/office/drawing/2014/main" id="{D7F12A65-FD5E-A440-9B33-E6CD9413E078}"/>
                </a:ext>
                <a:ext uri="{C183D7F6-B498-43B3-948B-1728B52AA6E4}">
                  <adec:decorative xmlns:adec="http://schemas.microsoft.com/office/drawing/2017/decorative" val="1"/>
                </a:ext>
              </a:extLst>
            </p:cNvPr>
            <p:cNvSpPr/>
            <p:nvPr/>
          </p:nvSpPr>
          <p:spPr bwMode="auto">
            <a:xfrm>
              <a:off x="3843408" y="5902119"/>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9" name="Group 118">
              <a:extLst>
                <a:ext uri="{FF2B5EF4-FFF2-40B4-BE49-F238E27FC236}">
                  <a16:creationId xmlns:a16="http://schemas.microsoft.com/office/drawing/2014/main" id="{39724ED1-FC09-6240-A8D9-F88C6EC059EB}"/>
                </a:ext>
                <a:ext uri="{C183D7F6-B498-43B3-948B-1728B52AA6E4}">
                  <adec:decorative xmlns:adec="http://schemas.microsoft.com/office/drawing/2017/decorative" val="1"/>
                </a:ext>
              </a:extLst>
            </p:cNvPr>
            <p:cNvGrpSpPr/>
            <p:nvPr/>
          </p:nvGrpSpPr>
          <p:grpSpPr>
            <a:xfrm>
              <a:off x="4329168" y="5960178"/>
              <a:ext cx="609157" cy="274320"/>
              <a:chOff x="4121524" y="4059152"/>
              <a:chExt cx="609157" cy="274320"/>
            </a:xfrm>
          </p:grpSpPr>
          <p:pic>
            <p:nvPicPr>
              <p:cNvPr id="128" name="Graphic 127">
                <a:extLst>
                  <a:ext uri="{FF2B5EF4-FFF2-40B4-BE49-F238E27FC236}">
                    <a16:creationId xmlns:a16="http://schemas.microsoft.com/office/drawing/2014/main" id="{6E923684-01FC-C64A-9005-97DBDFB5A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30" name="Picture 129" descr="A close up of a sign&#10;&#10;Description automatically generated">
                <a:extLst>
                  <a:ext uri="{FF2B5EF4-FFF2-40B4-BE49-F238E27FC236}">
                    <a16:creationId xmlns:a16="http://schemas.microsoft.com/office/drawing/2014/main" id="{67DFE281-F73F-7345-A68A-E4A0710D32F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20" name="Rectangle 119">
              <a:extLst>
                <a:ext uri="{FF2B5EF4-FFF2-40B4-BE49-F238E27FC236}">
                  <a16:creationId xmlns:a16="http://schemas.microsoft.com/office/drawing/2014/main" id="{6F6946C9-0CAF-0549-8F9A-2E8C532D49B9}"/>
                </a:ext>
              </a:extLst>
            </p:cNvPr>
            <p:cNvSpPr/>
            <p:nvPr/>
          </p:nvSpPr>
          <p:spPr>
            <a:xfrm>
              <a:off x="3486393" y="6225731"/>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pic>
          <p:nvPicPr>
            <p:cNvPr id="121" name="Graphic 120">
              <a:extLst>
                <a:ext uri="{FF2B5EF4-FFF2-40B4-BE49-F238E27FC236}">
                  <a16:creationId xmlns:a16="http://schemas.microsoft.com/office/drawing/2014/main" id="{BA534A1F-7ADF-EE45-8C6C-CF6F674A7BA3}"/>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38325" y="5186089"/>
              <a:ext cx="274320" cy="274320"/>
            </a:xfrm>
            <a:prstGeom prst="rect">
              <a:avLst/>
            </a:prstGeom>
          </p:spPr>
        </p:pic>
        <p:sp>
          <p:nvSpPr>
            <p:cNvPr id="122" name="Rectangle 121">
              <a:extLst>
                <a:ext uri="{FF2B5EF4-FFF2-40B4-BE49-F238E27FC236}">
                  <a16:creationId xmlns:a16="http://schemas.microsoft.com/office/drawing/2014/main" id="{6E701DA4-E92F-034C-9099-7F3684795A21}"/>
                </a:ext>
              </a:extLst>
            </p:cNvPr>
            <p:cNvSpPr/>
            <p:nvPr/>
          </p:nvSpPr>
          <p:spPr>
            <a:xfrm>
              <a:off x="4669051" y="5414689"/>
              <a:ext cx="822662"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23" name="Graphic 122">
              <a:extLst>
                <a:ext uri="{FF2B5EF4-FFF2-40B4-BE49-F238E27FC236}">
                  <a16:creationId xmlns:a16="http://schemas.microsoft.com/office/drawing/2014/main" id="{4EC9A9BB-883F-5348-8F52-1ED76D47287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107873" y="5186089"/>
              <a:ext cx="274320" cy="274320"/>
            </a:xfrm>
            <a:prstGeom prst="rect">
              <a:avLst/>
            </a:prstGeom>
          </p:spPr>
        </p:pic>
        <p:pic>
          <p:nvPicPr>
            <p:cNvPr id="124" name="Graphic 123">
              <a:extLst>
                <a:ext uri="{FF2B5EF4-FFF2-40B4-BE49-F238E27FC236}">
                  <a16:creationId xmlns:a16="http://schemas.microsoft.com/office/drawing/2014/main" id="{1BEE7FFB-8BA9-894A-8E31-E1F146CC80F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28985" y="5186089"/>
              <a:ext cx="274320" cy="274320"/>
            </a:xfrm>
            <a:prstGeom prst="rect">
              <a:avLst/>
            </a:prstGeom>
          </p:spPr>
        </p:pic>
        <p:sp>
          <p:nvSpPr>
            <p:cNvPr id="125" name="Rectangle 124">
              <a:extLst>
                <a:ext uri="{FF2B5EF4-FFF2-40B4-BE49-F238E27FC236}">
                  <a16:creationId xmlns:a16="http://schemas.microsoft.com/office/drawing/2014/main" id="{ED6589E3-CE5C-F447-8801-1A61DC6934D1}"/>
                </a:ext>
              </a:extLst>
            </p:cNvPr>
            <p:cNvSpPr/>
            <p:nvPr/>
          </p:nvSpPr>
          <p:spPr>
            <a:xfrm>
              <a:off x="3091279" y="5414689"/>
              <a:ext cx="75212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26" name="Rectangle 125">
              <a:extLst>
                <a:ext uri="{FF2B5EF4-FFF2-40B4-BE49-F238E27FC236}">
                  <a16:creationId xmlns:a16="http://schemas.microsoft.com/office/drawing/2014/main" id="{8A5F01C9-3F8B-334D-94D6-9AF73686B9F0}"/>
                </a:ext>
              </a:extLst>
            </p:cNvPr>
            <p:cNvSpPr/>
            <p:nvPr/>
          </p:nvSpPr>
          <p:spPr>
            <a:xfrm>
              <a:off x="3770384" y="5414689"/>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53" name="Rectangle 52">
              <a:extLst>
                <a:ext uri="{FF2B5EF4-FFF2-40B4-BE49-F238E27FC236}">
                  <a16:creationId xmlns:a16="http://schemas.microsoft.com/office/drawing/2014/main" id="{1DFFCCCC-06BF-694F-8F08-A0CA8519D5CC}"/>
                </a:ext>
              </a:extLst>
            </p:cNvPr>
            <p:cNvSpPr/>
            <p:nvPr/>
          </p:nvSpPr>
          <p:spPr>
            <a:xfrm>
              <a:off x="1702665" y="6524306"/>
              <a:ext cx="2559290"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On-Premises Datacenter</a:t>
              </a:r>
            </a:p>
          </p:txBody>
        </p:sp>
        <p:sp>
          <p:nvSpPr>
            <p:cNvPr id="65" name="Rectangle 64">
              <a:extLst>
                <a:ext uri="{FF2B5EF4-FFF2-40B4-BE49-F238E27FC236}">
                  <a16:creationId xmlns:a16="http://schemas.microsoft.com/office/drawing/2014/main" id="{67AB7B39-67ED-904F-8CEE-106DE28A5540}"/>
                </a:ext>
                <a:ext uri="{C183D7F6-B498-43B3-948B-1728B52AA6E4}">
                  <adec:decorative xmlns:adec="http://schemas.microsoft.com/office/drawing/2017/decorative" val="1"/>
                </a:ext>
              </a:extLst>
            </p:cNvPr>
            <p:cNvSpPr/>
            <p:nvPr/>
          </p:nvSpPr>
          <p:spPr bwMode="auto">
            <a:xfrm>
              <a:off x="6262595" y="5019696"/>
              <a:ext cx="5894966" cy="1783922"/>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pic>
          <p:nvPicPr>
            <p:cNvPr id="56" name="Graphic 55">
              <a:extLst>
                <a:ext uri="{FF2B5EF4-FFF2-40B4-BE49-F238E27FC236}">
                  <a16:creationId xmlns:a16="http://schemas.microsoft.com/office/drawing/2014/main" id="{94F97567-056A-8D47-AD20-E13AECCE4821}"/>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05273" y="5556096"/>
              <a:ext cx="365760" cy="365760"/>
            </a:xfrm>
            <a:prstGeom prst="rect">
              <a:avLst/>
            </a:prstGeom>
          </p:spPr>
        </p:pic>
        <p:sp>
          <p:nvSpPr>
            <p:cNvPr id="57" name="TextBox 56">
              <a:extLst>
                <a:ext uri="{FF2B5EF4-FFF2-40B4-BE49-F238E27FC236}">
                  <a16:creationId xmlns:a16="http://schemas.microsoft.com/office/drawing/2014/main" id="{8570870F-545B-7443-8201-91ADCE882C53}"/>
                </a:ext>
              </a:extLst>
            </p:cNvPr>
            <p:cNvSpPr txBox="1"/>
            <p:nvPr/>
          </p:nvSpPr>
          <p:spPr>
            <a:xfrm>
              <a:off x="6369774" y="5910206"/>
              <a:ext cx="43633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EC2</a:t>
              </a:r>
            </a:p>
          </p:txBody>
        </p:sp>
        <p:pic>
          <p:nvPicPr>
            <p:cNvPr id="58" name="Shape 338">
              <a:extLst>
                <a:ext uri="{FF2B5EF4-FFF2-40B4-BE49-F238E27FC236}">
                  <a16:creationId xmlns:a16="http://schemas.microsoft.com/office/drawing/2014/main" id="{302693FD-4311-274F-82C3-3F5D2C2528FD}"/>
                </a:ext>
                <a:ext uri="{C183D7F6-B498-43B3-948B-1728B52AA6E4}">
                  <adec:decorative xmlns:adec="http://schemas.microsoft.com/office/drawing/2017/decorative" val="1"/>
                </a:ext>
              </a:extLst>
            </p:cNvPr>
            <p:cNvPicPr preferRelativeResize="0"/>
            <p:nvPr/>
          </p:nvPicPr>
          <p:blipFill rotWithShape="1">
            <a:blip r:embed="rId22"/>
            <a:srcRect t="5092" b="5092"/>
            <a:stretch/>
          </p:blipFill>
          <p:spPr>
            <a:xfrm>
              <a:off x="8148447" y="5556096"/>
              <a:ext cx="396142" cy="365760"/>
            </a:xfrm>
            <a:prstGeom prst="rect">
              <a:avLst/>
            </a:prstGeom>
          </p:spPr>
        </p:pic>
        <p:sp>
          <p:nvSpPr>
            <p:cNvPr id="59" name="TextBox 58">
              <a:extLst>
                <a:ext uri="{FF2B5EF4-FFF2-40B4-BE49-F238E27FC236}">
                  <a16:creationId xmlns:a16="http://schemas.microsoft.com/office/drawing/2014/main" id="{4BA7C66F-9AEE-DA40-8612-7BE8D4665942}"/>
                </a:ext>
              </a:extLst>
            </p:cNvPr>
            <p:cNvSpPr txBox="1"/>
            <p:nvPr/>
          </p:nvSpPr>
          <p:spPr>
            <a:xfrm>
              <a:off x="8036177" y="5921856"/>
              <a:ext cx="62068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GCP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pic>
          <p:nvPicPr>
            <p:cNvPr id="60" name="Shape 339">
              <a:extLst>
                <a:ext uri="{FF2B5EF4-FFF2-40B4-BE49-F238E27FC236}">
                  <a16:creationId xmlns:a16="http://schemas.microsoft.com/office/drawing/2014/main" id="{2742D1F9-466C-414B-A376-7A640AD3A3F5}"/>
                </a:ext>
                <a:ext uri="{C183D7F6-B498-43B3-948B-1728B52AA6E4}">
                  <adec:decorative xmlns:adec="http://schemas.microsoft.com/office/drawing/2017/decorative" val="1"/>
                </a:ext>
              </a:extLst>
            </p:cNvPr>
            <p:cNvPicPr preferRelativeResize="0"/>
            <p:nvPr/>
          </p:nvPicPr>
          <p:blipFill rotWithShape="1">
            <a:blip r:embed="rId23"/>
            <a:srcRect t="5092" b="5092"/>
            <a:stretch/>
          </p:blipFill>
          <p:spPr>
            <a:xfrm>
              <a:off x="8918503" y="5556096"/>
              <a:ext cx="393192" cy="365760"/>
            </a:xfrm>
            <a:prstGeom prst="rect">
              <a:avLst/>
            </a:prstGeom>
          </p:spPr>
        </p:pic>
        <p:sp>
          <p:nvSpPr>
            <p:cNvPr id="61" name="TextBox 60">
              <a:extLst>
                <a:ext uri="{FF2B5EF4-FFF2-40B4-BE49-F238E27FC236}">
                  <a16:creationId xmlns:a16="http://schemas.microsoft.com/office/drawing/2014/main" id="{C7126273-C4FC-4542-B367-A9655DE20805}"/>
                </a:ext>
              </a:extLst>
            </p:cNvPr>
            <p:cNvSpPr txBox="1"/>
            <p:nvPr/>
          </p:nvSpPr>
          <p:spPr>
            <a:xfrm>
              <a:off x="8683361" y="5910206"/>
              <a:ext cx="87395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Google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Engine (GKE)</a:t>
              </a:r>
            </a:p>
          </p:txBody>
        </p:sp>
        <p:pic>
          <p:nvPicPr>
            <p:cNvPr id="62" name="Graphic 61">
              <a:extLst>
                <a:ext uri="{FF2B5EF4-FFF2-40B4-BE49-F238E27FC236}">
                  <a16:creationId xmlns:a16="http://schemas.microsoft.com/office/drawing/2014/main" id="{2A3083A6-A626-1E40-8D35-F41C8FBDE063}"/>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081534" y="5562016"/>
              <a:ext cx="354110" cy="354110"/>
            </a:xfrm>
            <a:prstGeom prst="rect">
              <a:avLst/>
            </a:prstGeom>
          </p:spPr>
        </p:pic>
        <p:sp>
          <p:nvSpPr>
            <p:cNvPr id="63" name="Rectangle 62">
              <a:extLst>
                <a:ext uri="{FF2B5EF4-FFF2-40B4-BE49-F238E27FC236}">
                  <a16:creationId xmlns:a16="http://schemas.microsoft.com/office/drawing/2014/main" id="{8B0C2A3B-C309-3A46-A298-68C35A83ECA7}"/>
                </a:ext>
              </a:extLst>
            </p:cNvPr>
            <p:cNvSpPr/>
            <p:nvPr/>
          </p:nvSpPr>
          <p:spPr>
            <a:xfrm>
              <a:off x="6825869" y="5913829"/>
              <a:ext cx="857927" cy="5078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Elastic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Kubernetes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Service (EKS)</a:t>
              </a:r>
            </a:p>
          </p:txBody>
        </p:sp>
        <p:pic>
          <p:nvPicPr>
            <p:cNvPr id="138" name="Graphic 137">
              <a:extLst>
                <a:ext uri="{FF2B5EF4-FFF2-40B4-BE49-F238E27FC236}">
                  <a16:creationId xmlns:a16="http://schemas.microsoft.com/office/drawing/2014/main" id="{DD78163F-F486-6F4D-91F4-8C8DC6BF610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567146" y="5107995"/>
              <a:ext cx="274320" cy="274320"/>
            </a:xfrm>
            <a:prstGeom prst="rect">
              <a:avLst/>
            </a:prstGeom>
          </p:spPr>
        </p:pic>
        <p:sp>
          <p:nvSpPr>
            <p:cNvPr id="139" name="Rectangle 138">
              <a:extLst>
                <a:ext uri="{FF2B5EF4-FFF2-40B4-BE49-F238E27FC236}">
                  <a16:creationId xmlns:a16="http://schemas.microsoft.com/office/drawing/2014/main" id="{282CD3EA-B754-B840-B31D-C03DFCB0B38D}"/>
                </a:ext>
              </a:extLst>
            </p:cNvPr>
            <p:cNvSpPr/>
            <p:nvPr/>
          </p:nvSpPr>
          <p:spPr>
            <a:xfrm>
              <a:off x="11313902" y="5336595"/>
              <a:ext cx="790601"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PostgreSQL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p>
          </p:txBody>
        </p:sp>
        <p:pic>
          <p:nvPicPr>
            <p:cNvPr id="140" name="Graphic 139">
              <a:extLst>
                <a:ext uri="{FF2B5EF4-FFF2-40B4-BE49-F238E27FC236}">
                  <a16:creationId xmlns:a16="http://schemas.microsoft.com/office/drawing/2014/main" id="{3EA6767C-2DFA-BA4A-8FEA-D99ADE032AC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36694" y="5107995"/>
              <a:ext cx="274320" cy="274320"/>
            </a:xfrm>
            <a:prstGeom prst="rect">
              <a:avLst/>
            </a:prstGeom>
          </p:spPr>
        </p:pic>
        <p:pic>
          <p:nvPicPr>
            <p:cNvPr id="141" name="Graphic 140">
              <a:extLst>
                <a:ext uri="{FF2B5EF4-FFF2-40B4-BE49-F238E27FC236}">
                  <a16:creationId xmlns:a16="http://schemas.microsoft.com/office/drawing/2014/main" id="{FAE52BA4-2E22-974D-A5E8-F53331A6A8C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57806" y="5107995"/>
              <a:ext cx="274320" cy="274320"/>
            </a:xfrm>
            <a:prstGeom prst="rect">
              <a:avLst/>
            </a:prstGeom>
          </p:spPr>
        </p:pic>
        <p:sp>
          <p:nvSpPr>
            <p:cNvPr id="142" name="Rectangle 141">
              <a:extLst>
                <a:ext uri="{FF2B5EF4-FFF2-40B4-BE49-F238E27FC236}">
                  <a16:creationId xmlns:a16="http://schemas.microsoft.com/office/drawing/2014/main" id="{4975D9E3-74C8-D646-B86D-F77378B9AB3B}"/>
                </a:ext>
              </a:extLst>
            </p:cNvPr>
            <p:cNvSpPr/>
            <p:nvPr/>
          </p:nvSpPr>
          <p:spPr>
            <a:xfrm>
              <a:off x="9720901" y="5336595"/>
              <a:ext cx="75052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Server</a:t>
              </a:r>
            </a:p>
          </p:txBody>
        </p:sp>
        <p:sp>
          <p:nvSpPr>
            <p:cNvPr id="143" name="Rectangle 142">
              <a:extLst>
                <a:ext uri="{FF2B5EF4-FFF2-40B4-BE49-F238E27FC236}">
                  <a16:creationId xmlns:a16="http://schemas.microsoft.com/office/drawing/2014/main" id="{0BB0BC3E-AA4F-034F-B599-C71AD533650C}"/>
                </a:ext>
              </a:extLst>
            </p:cNvPr>
            <p:cNvSpPr/>
            <p:nvPr/>
          </p:nvSpPr>
          <p:spPr>
            <a:xfrm>
              <a:off x="10399205" y="5336595"/>
              <a:ext cx="949299" cy="5078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SQL 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Instance</a:t>
              </a:r>
            </a:p>
          </p:txBody>
        </p:sp>
        <p:sp>
          <p:nvSpPr>
            <p:cNvPr id="151" name="Rectangle 150">
              <a:extLst>
                <a:ext uri="{FF2B5EF4-FFF2-40B4-BE49-F238E27FC236}">
                  <a16:creationId xmlns:a16="http://schemas.microsoft.com/office/drawing/2014/main" id="{B8CE5791-2A6F-1D40-894B-B93ADC22E293}"/>
                </a:ext>
              </a:extLst>
            </p:cNvPr>
            <p:cNvSpPr/>
            <p:nvPr/>
          </p:nvSpPr>
          <p:spPr>
            <a:xfrm>
              <a:off x="7995020" y="6512143"/>
              <a:ext cx="2491708" cy="276999"/>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rPr>
                <a:t>Fabrikam Multi-Cloud Workloads</a:t>
              </a:r>
            </a:p>
          </p:txBody>
        </p:sp>
        <p:grpSp>
          <p:nvGrpSpPr>
            <p:cNvPr id="7" name="Group 6">
              <a:extLst>
                <a:ext uri="{FF2B5EF4-FFF2-40B4-BE49-F238E27FC236}">
                  <a16:creationId xmlns:a16="http://schemas.microsoft.com/office/drawing/2014/main" id="{6E42E192-4C2D-470E-8DB5-BC108CBC214D}"/>
                </a:ext>
                <a:ext uri="{C183D7F6-B498-43B3-948B-1728B52AA6E4}">
                  <adec:decorative xmlns:adec="http://schemas.microsoft.com/office/drawing/2017/decorative" val="1"/>
                </a:ext>
              </a:extLst>
            </p:cNvPr>
            <p:cNvGrpSpPr/>
            <p:nvPr/>
          </p:nvGrpSpPr>
          <p:grpSpPr>
            <a:xfrm>
              <a:off x="3922905" y="1421389"/>
              <a:ext cx="4308112" cy="2747074"/>
              <a:chOff x="3922905" y="1421389"/>
              <a:chExt cx="4308112" cy="2747074"/>
            </a:xfrm>
          </p:grpSpPr>
          <p:sp>
            <p:nvSpPr>
              <p:cNvPr id="28" name="Rectangle 27">
                <a:extLst>
                  <a:ext uri="{FF2B5EF4-FFF2-40B4-BE49-F238E27FC236}">
                    <a16:creationId xmlns:a16="http://schemas.microsoft.com/office/drawing/2014/main" id="{DE288B19-4721-0E4D-8601-B131CD9E4F37}"/>
                  </a:ext>
                </a:extLst>
              </p:cNvPr>
              <p:cNvSpPr/>
              <p:nvPr/>
            </p:nvSpPr>
            <p:spPr bwMode="auto">
              <a:xfrm>
                <a:off x="3922905" y="1421389"/>
                <a:ext cx="4308112" cy="2747074"/>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Fabrikam Azure Tenant</a:t>
                </a:r>
              </a:p>
            </p:txBody>
          </p:sp>
          <p:pic>
            <p:nvPicPr>
              <p:cNvPr id="4" name="Graphic 3">
                <a:extLst>
                  <a:ext uri="{FF2B5EF4-FFF2-40B4-BE49-F238E27FC236}">
                    <a16:creationId xmlns:a16="http://schemas.microsoft.com/office/drawing/2014/main" id="{207FA8CA-762C-7B43-ADA0-D5591FCA032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543299" y="1851960"/>
                <a:ext cx="365760" cy="365760"/>
              </a:xfrm>
              <a:prstGeom prst="rect">
                <a:avLst/>
              </a:prstGeom>
            </p:spPr>
          </p:pic>
          <p:pic>
            <p:nvPicPr>
              <p:cNvPr id="5" name="Graphic 4">
                <a:extLst>
                  <a:ext uri="{FF2B5EF4-FFF2-40B4-BE49-F238E27FC236}">
                    <a16:creationId xmlns:a16="http://schemas.microsoft.com/office/drawing/2014/main" id="{C6D69B63-2827-4544-A41F-ADCA93F9F0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477435" y="1821643"/>
                <a:ext cx="365760" cy="365760"/>
              </a:xfrm>
              <a:prstGeom prst="rect">
                <a:avLst/>
              </a:prstGeom>
            </p:spPr>
          </p:pic>
          <p:pic>
            <p:nvPicPr>
              <p:cNvPr id="6" name="Graphic 5">
                <a:extLst>
                  <a:ext uri="{FF2B5EF4-FFF2-40B4-BE49-F238E27FC236}">
                    <a16:creationId xmlns:a16="http://schemas.microsoft.com/office/drawing/2014/main" id="{831E0AD5-0166-854B-AFAF-476CC02B768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535037" y="2519908"/>
                <a:ext cx="365760" cy="365760"/>
              </a:xfrm>
              <a:prstGeom prst="rect">
                <a:avLst/>
              </a:prstGeom>
            </p:spPr>
          </p:pic>
          <p:pic>
            <p:nvPicPr>
              <p:cNvPr id="8" name="Graphic 7">
                <a:extLst>
                  <a:ext uri="{FF2B5EF4-FFF2-40B4-BE49-F238E27FC236}">
                    <a16:creationId xmlns:a16="http://schemas.microsoft.com/office/drawing/2014/main" id="{A1147AD4-75FF-FC4B-B80C-325DA3522C3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6338011" y="2514083"/>
                <a:ext cx="365760" cy="365760"/>
              </a:xfrm>
              <a:prstGeom prst="rect">
                <a:avLst/>
              </a:prstGeom>
            </p:spPr>
          </p:pic>
          <p:pic>
            <p:nvPicPr>
              <p:cNvPr id="11" name="Graphic 10">
                <a:extLst>
                  <a:ext uri="{FF2B5EF4-FFF2-40B4-BE49-F238E27FC236}">
                    <a16:creationId xmlns:a16="http://schemas.microsoft.com/office/drawing/2014/main" id="{5EABEF3F-4DE3-1347-9EBA-7F47693B0D2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471207" y="2517652"/>
                <a:ext cx="365760" cy="365760"/>
              </a:xfrm>
              <a:prstGeom prst="rect">
                <a:avLst/>
              </a:prstGeom>
            </p:spPr>
          </p:pic>
          <p:sp>
            <p:nvSpPr>
              <p:cNvPr id="12" name="TextBox 11">
                <a:extLst>
                  <a:ext uri="{FF2B5EF4-FFF2-40B4-BE49-F238E27FC236}">
                    <a16:creationId xmlns:a16="http://schemas.microsoft.com/office/drawing/2014/main" id="{1D306967-BB39-8F4D-9DFD-1633A9321459}"/>
                  </a:ext>
                </a:extLst>
              </p:cNvPr>
              <p:cNvSpPr txBox="1"/>
              <p:nvPr/>
            </p:nvSpPr>
            <p:spPr>
              <a:xfrm>
                <a:off x="6103364" y="2917741"/>
                <a:ext cx="84510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Cosmos</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DB</a:t>
                </a:r>
              </a:p>
            </p:txBody>
          </p:sp>
          <p:pic>
            <p:nvPicPr>
              <p:cNvPr id="14" name="Graphic 13">
                <a:extLst>
                  <a:ext uri="{FF2B5EF4-FFF2-40B4-BE49-F238E27FC236}">
                    <a16:creationId xmlns:a16="http://schemas.microsoft.com/office/drawing/2014/main" id="{26181F41-AD23-024F-B0EB-F9C12AD2AD3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7269444" y="2524301"/>
                <a:ext cx="365760" cy="365760"/>
              </a:xfrm>
              <a:prstGeom prst="rect">
                <a:avLst/>
              </a:prstGeom>
            </p:spPr>
          </p:pic>
          <p:pic>
            <p:nvPicPr>
              <p:cNvPr id="16" name="Graphic 15">
                <a:extLst>
                  <a:ext uri="{FF2B5EF4-FFF2-40B4-BE49-F238E27FC236}">
                    <a16:creationId xmlns:a16="http://schemas.microsoft.com/office/drawing/2014/main" id="{EF27B5E4-222A-AB4F-8EF1-902E1F94EF0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343038" y="1820323"/>
                <a:ext cx="365760" cy="365760"/>
              </a:xfrm>
              <a:prstGeom prst="rect">
                <a:avLst/>
              </a:prstGeom>
            </p:spPr>
          </p:pic>
          <p:sp>
            <p:nvSpPr>
              <p:cNvPr id="19" name="TextBox 18">
                <a:extLst>
                  <a:ext uri="{FF2B5EF4-FFF2-40B4-BE49-F238E27FC236}">
                    <a16:creationId xmlns:a16="http://schemas.microsoft.com/office/drawing/2014/main" id="{637240C7-92BA-AF4A-8C7C-8D7DBB0E69E8}"/>
                  </a:ext>
                </a:extLst>
              </p:cNvPr>
              <p:cNvSpPr txBox="1"/>
              <p:nvPr/>
            </p:nvSpPr>
            <p:spPr>
              <a:xfrm>
                <a:off x="7069770" y="2916807"/>
                <a:ext cx="74732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Functions</a:t>
                </a:r>
              </a:p>
            </p:txBody>
          </p:sp>
          <p:sp>
            <p:nvSpPr>
              <p:cNvPr id="20" name="TextBox 19">
                <a:extLst>
                  <a:ext uri="{FF2B5EF4-FFF2-40B4-BE49-F238E27FC236}">
                    <a16:creationId xmlns:a16="http://schemas.microsoft.com/office/drawing/2014/main" id="{4D92C7FD-6605-A146-93F9-4891C2C845C3}"/>
                  </a:ext>
                </a:extLst>
              </p:cNvPr>
              <p:cNvSpPr txBox="1"/>
              <p:nvPr/>
            </p:nvSpPr>
            <p:spPr>
              <a:xfrm>
                <a:off x="5326112" y="2888459"/>
                <a:ext cx="655949" cy="400110"/>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21" name="TextBox 20">
                <a:extLst>
                  <a:ext uri="{FF2B5EF4-FFF2-40B4-BE49-F238E27FC236}">
                    <a16:creationId xmlns:a16="http://schemas.microsoft.com/office/drawing/2014/main" id="{E144D706-0007-3847-A618-F484D7E19D00}"/>
                  </a:ext>
                </a:extLst>
              </p:cNvPr>
              <p:cNvSpPr txBox="1"/>
              <p:nvPr/>
            </p:nvSpPr>
            <p:spPr>
              <a:xfrm>
                <a:off x="4292104" y="2898691"/>
                <a:ext cx="8467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a:t>
                </a:r>
              </a:p>
            </p:txBody>
          </p:sp>
          <p:sp>
            <p:nvSpPr>
              <p:cNvPr id="22" name="TextBox 21">
                <a:extLst>
                  <a:ext uri="{FF2B5EF4-FFF2-40B4-BE49-F238E27FC236}">
                    <a16:creationId xmlns:a16="http://schemas.microsoft.com/office/drawing/2014/main" id="{9FA5E213-21C5-0A48-9C62-FCFE36234586}"/>
                  </a:ext>
                </a:extLst>
              </p:cNvPr>
              <p:cNvSpPr txBox="1"/>
              <p:nvPr/>
            </p:nvSpPr>
            <p:spPr>
              <a:xfrm>
                <a:off x="4134803" y="2221319"/>
                <a:ext cx="116089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Virtual Machines</a:t>
                </a:r>
              </a:p>
            </p:txBody>
          </p:sp>
          <p:sp>
            <p:nvSpPr>
              <p:cNvPr id="23" name="TextBox 22">
                <a:extLst>
                  <a:ext uri="{FF2B5EF4-FFF2-40B4-BE49-F238E27FC236}">
                    <a16:creationId xmlns:a16="http://schemas.microsoft.com/office/drawing/2014/main" id="{0AD40BC3-0767-AB4E-BF1B-8B8E07039938}"/>
                  </a:ext>
                </a:extLst>
              </p:cNvPr>
              <p:cNvSpPr txBox="1"/>
              <p:nvPr/>
            </p:nvSpPr>
            <p:spPr>
              <a:xfrm>
                <a:off x="5334128" y="2214062"/>
                <a:ext cx="6399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Storage</a:t>
                </a:r>
              </a:p>
            </p:txBody>
          </p:sp>
          <p:sp>
            <p:nvSpPr>
              <p:cNvPr id="24" name="TextBox 23">
                <a:extLst>
                  <a:ext uri="{FF2B5EF4-FFF2-40B4-BE49-F238E27FC236}">
                    <a16:creationId xmlns:a16="http://schemas.microsoft.com/office/drawing/2014/main" id="{4D3438A1-F1EB-464A-BC50-F2F7E484E68D}"/>
                  </a:ext>
                </a:extLst>
              </p:cNvPr>
              <p:cNvSpPr txBox="1"/>
              <p:nvPr/>
            </p:nvSpPr>
            <p:spPr>
              <a:xfrm>
                <a:off x="6181912" y="2211851"/>
                <a:ext cx="688009" cy="246221"/>
              </a:xfrm>
              <a:prstGeom prst="rect">
                <a:avLst/>
              </a:prstGeom>
              <a:noFill/>
            </p:spPr>
            <p:txBody>
              <a:bodyPr wrap="none"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Network</a:t>
                </a:r>
              </a:p>
            </p:txBody>
          </p:sp>
          <p:pic>
            <p:nvPicPr>
              <p:cNvPr id="26" name="Graphic 25">
                <a:extLst>
                  <a:ext uri="{FF2B5EF4-FFF2-40B4-BE49-F238E27FC236}">
                    <a16:creationId xmlns:a16="http://schemas.microsoft.com/office/drawing/2014/main" id="{DD24565C-EB32-A642-AB1C-55AD41AE075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269444" y="1826818"/>
                <a:ext cx="365760" cy="365760"/>
              </a:xfrm>
              <a:prstGeom prst="rect">
                <a:avLst/>
              </a:prstGeom>
            </p:spPr>
          </p:pic>
          <p:sp>
            <p:nvSpPr>
              <p:cNvPr id="27" name="TextBox 26">
                <a:extLst>
                  <a:ext uri="{FF2B5EF4-FFF2-40B4-BE49-F238E27FC236}">
                    <a16:creationId xmlns:a16="http://schemas.microsoft.com/office/drawing/2014/main" id="{A2A8BFB0-C504-7A42-B786-A3830C9FDCB9}"/>
                  </a:ext>
                </a:extLst>
              </p:cNvPr>
              <p:cNvSpPr txBox="1"/>
              <p:nvPr/>
            </p:nvSpPr>
            <p:spPr>
              <a:xfrm>
                <a:off x="6979948" y="2184323"/>
                <a:ext cx="93166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App</a:t>
                </a:r>
                <a:r>
                  <a:rPr kumimoji="0" lang="en-US" sz="1000" b="0" i="0" u="none" strike="noStrike" kern="1200" cap="none" spc="0" normalizeH="0" baseline="0" noProof="0">
                    <a:ln>
                      <a:noFill/>
                    </a:ln>
                    <a:solidFill>
                      <a:srgbClr val="00B0F0"/>
                    </a:solidFill>
                    <a:effectLst/>
                    <a:uLnTx/>
                    <a:uFillTx/>
                    <a:latin typeface="Segoe UI Symbol" panose="020B0502040204020203" pitchFamily="34" charset="0"/>
                    <a:ea typeface="Segoe UI Symbol" panose="020B0502040204020203" pitchFamily="34" charset="0"/>
                    <a:cs typeface="+mn-cs"/>
                  </a:rPr>
                  <a:t> </a:t>
                </a: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Services</a:t>
                </a:r>
              </a:p>
            </p:txBody>
          </p:sp>
          <p:sp>
            <p:nvSpPr>
              <p:cNvPr id="71" name="Rectangle 70">
                <a:extLst>
                  <a:ext uri="{FF2B5EF4-FFF2-40B4-BE49-F238E27FC236}">
                    <a16:creationId xmlns:a16="http://schemas.microsoft.com/office/drawing/2014/main" id="{2D7B2F74-31D0-944C-A840-9C13F1375BB3}"/>
                  </a:ext>
                </a:extLst>
              </p:cNvPr>
              <p:cNvSpPr/>
              <p:nvPr/>
            </p:nvSpPr>
            <p:spPr bwMode="auto">
              <a:xfrm>
                <a:off x="4425393" y="3275423"/>
                <a:ext cx="3303137" cy="8676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rPr>
                  <a:t>Azure Arc enabled infrastructure &amp; services</a:t>
                </a:r>
              </a:p>
            </p:txBody>
          </p:sp>
          <p:grpSp>
            <p:nvGrpSpPr>
              <p:cNvPr id="76" name="Group 75">
                <a:extLst>
                  <a:ext uri="{FF2B5EF4-FFF2-40B4-BE49-F238E27FC236}">
                    <a16:creationId xmlns:a16="http://schemas.microsoft.com/office/drawing/2014/main" id="{D7F3476F-1AB4-5D47-83F0-1CCD599F9391}"/>
                  </a:ext>
                </a:extLst>
              </p:cNvPr>
              <p:cNvGrpSpPr/>
              <p:nvPr/>
            </p:nvGrpSpPr>
            <p:grpSpPr>
              <a:xfrm>
                <a:off x="4554272" y="3688296"/>
                <a:ext cx="3055032" cy="372484"/>
                <a:chOff x="4517180" y="3687010"/>
                <a:chExt cx="3055032" cy="372484"/>
              </a:xfrm>
            </p:grpSpPr>
            <p:pic>
              <p:nvPicPr>
                <p:cNvPr id="38" name="Graphic 37">
                  <a:extLst>
                    <a:ext uri="{FF2B5EF4-FFF2-40B4-BE49-F238E27FC236}">
                      <a16:creationId xmlns:a16="http://schemas.microsoft.com/office/drawing/2014/main" id="{5FCDA761-841A-E545-9833-80508F618413}"/>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517180" y="3687010"/>
                  <a:ext cx="365760" cy="365760"/>
                </a:xfrm>
                <a:prstGeom prst="rect">
                  <a:avLst/>
                </a:prstGeom>
              </p:spPr>
            </p:pic>
            <p:pic>
              <p:nvPicPr>
                <p:cNvPr id="72" name="Graphic 71">
                  <a:extLst>
                    <a:ext uri="{FF2B5EF4-FFF2-40B4-BE49-F238E27FC236}">
                      <a16:creationId xmlns:a16="http://schemas.microsoft.com/office/drawing/2014/main" id="{3EFA33F4-A6C2-9346-9908-19D92537031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937460" y="3687010"/>
                  <a:ext cx="365760" cy="365760"/>
                </a:xfrm>
                <a:prstGeom prst="rect">
                  <a:avLst/>
                </a:prstGeom>
              </p:spPr>
            </p:pic>
            <p:pic>
              <p:nvPicPr>
                <p:cNvPr id="3" name="Graphic 2">
                  <a:extLst>
                    <a:ext uri="{FF2B5EF4-FFF2-40B4-BE49-F238E27FC236}">
                      <a16:creationId xmlns:a16="http://schemas.microsoft.com/office/drawing/2014/main" id="{4538D68F-FE9D-DE43-9652-B2690F950F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386655" y="3689909"/>
                  <a:ext cx="365760" cy="365760"/>
                </a:xfrm>
                <a:prstGeom prst="rect">
                  <a:avLst/>
                </a:prstGeom>
              </p:spPr>
            </p:pic>
            <p:pic>
              <p:nvPicPr>
                <p:cNvPr id="101" name="Graphic 100">
                  <a:extLst>
                    <a:ext uri="{FF2B5EF4-FFF2-40B4-BE49-F238E27FC236}">
                      <a16:creationId xmlns:a16="http://schemas.microsoft.com/office/drawing/2014/main" id="{3A341888-BBAE-CC44-86CD-A37085B121EF}"/>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860725" y="3693734"/>
                  <a:ext cx="365760" cy="365760"/>
                </a:xfrm>
                <a:prstGeom prst="rect">
                  <a:avLst/>
                </a:prstGeom>
              </p:spPr>
            </p:pic>
            <p:pic>
              <p:nvPicPr>
                <p:cNvPr id="155" name="Graphic 154">
                  <a:extLst>
                    <a:ext uri="{FF2B5EF4-FFF2-40B4-BE49-F238E27FC236}">
                      <a16:creationId xmlns:a16="http://schemas.microsoft.com/office/drawing/2014/main" id="{AA872C23-8508-4340-92F6-F5598948FB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06452" y="3687010"/>
                  <a:ext cx="365760" cy="365760"/>
                </a:xfrm>
                <a:prstGeom prst="rect">
                  <a:avLst/>
                </a:prstGeom>
              </p:spPr>
            </p:pic>
            <p:pic>
              <p:nvPicPr>
                <p:cNvPr id="156" name="Graphic 155">
                  <a:extLst>
                    <a:ext uri="{FF2B5EF4-FFF2-40B4-BE49-F238E27FC236}">
                      <a16:creationId xmlns:a16="http://schemas.microsoft.com/office/drawing/2014/main" id="{3E715E64-DE3C-ED4C-BC8B-E038AF7E94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759115" y="3687010"/>
                  <a:ext cx="365760" cy="365760"/>
                </a:xfrm>
                <a:prstGeom prst="rect">
                  <a:avLst/>
                </a:prstGeom>
              </p:spPr>
            </p:pic>
            <p:pic>
              <p:nvPicPr>
                <p:cNvPr id="157" name="Graphic 156">
                  <a:extLst>
                    <a:ext uri="{FF2B5EF4-FFF2-40B4-BE49-F238E27FC236}">
                      <a16:creationId xmlns:a16="http://schemas.microsoft.com/office/drawing/2014/main" id="{463A01BE-C719-1947-AB19-309AA20705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9920" y="3687010"/>
                  <a:ext cx="365760" cy="365760"/>
                </a:xfrm>
                <a:prstGeom prst="rect">
                  <a:avLst/>
                </a:prstGeom>
              </p:spPr>
            </p:pic>
          </p:grpSp>
        </p:grpSp>
        <p:grpSp>
          <p:nvGrpSpPr>
            <p:cNvPr id="132" name="Group 131" descr="Microsoft Azure logo">
              <a:extLst>
                <a:ext uri="{FF2B5EF4-FFF2-40B4-BE49-F238E27FC236}">
                  <a16:creationId xmlns:a16="http://schemas.microsoft.com/office/drawing/2014/main" id="{4BDB8531-23C6-4672-9144-D8B0D4C83687}"/>
                </a:ext>
                <a:ext uri="{C183D7F6-B498-43B3-948B-1728B52AA6E4}">
                  <adec:decorative xmlns:adec="http://schemas.microsoft.com/office/drawing/2017/decorative" val="0"/>
                </a:ext>
              </a:extLst>
            </p:cNvPr>
            <p:cNvGrpSpPr/>
            <p:nvPr/>
          </p:nvGrpSpPr>
          <p:grpSpPr>
            <a:xfrm>
              <a:off x="5320468" y="1069411"/>
              <a:ext cx="1485637" cy="267552"/>
              <a:chOff x="8433304" y="2569966"/>
              <a:chExt cx="1685926" cy="311236"/>
            </a:xfrm>
          </p:grpSpPr>
          <p:pic>
            <p:nvPicPr>
              <p:cNvPr id="133" name="Picture 132" descr="A picture containing drawing&#10;&#10;Description automatically generated">
                <a:extLst>
                  <a:ext uri="{FF2B5EF4-FFF2-40B4-BE49-F238E27FC236}">
                    <a16:creationId xmlns:a16="http://schemas.microsoft.com/office/drawing/2014/main" id="{BAAD7B7C-7775-4C5D-97AC-191AC9B6536E}"/>
                  </a:ext>
                </a:extLst>
              </p:cNvPr>
              <p:cNvPicPr>
                <a:picLocks noChangeAspect="1"/>
              </p:cNvPicPr>
              <p:nvPr/>
            </p:nvPicPr>
            <p:blipFill rotWithShape="1">
              <a:blip r:embed="rId46">
                <a:extLst>
                  <a:ext uri="{28A0092B-C50C-407E-A947-70E740481C1C}">
                    <a14:useLocalDpi xmlns:a14="http://schemas.microsoft.com/office/drawing/2010/main" val="0"/>
                  </a:ext>
                </a:extLst>
              </a:blip>
              <a:srcRect r="82446" b="108"/>
              <a:stretch/>
            </p:blipFill>
            <p:spPr>
              <a:xfrm>
                <a:off x="8433304" y="2569966"/>
                <a:ext cx="295941" cy="310902"/>
              </a:xfrm>
              <a:prstGeom prst="rect">
                <a:avLst/>
              </a:prstGeom>
            </p:spPr>
          </p:pic>
          <p:pic>
            <p:nvPicPr>
              <p:cNvPr id="146" name="Picture 145" descr="A picture containing drawing&#10;&#10;Description automatically generated">
                <a:extLst>
                  <a:ext uri="{FF2B5EF4-FFF2-40B4-BE49-F238E27FC236}">
                    <a16:creationId xmlns:a16="http://schemas.microsoft.com/office/drawing/2014/main" id="{1F4BC07D-1A73-4B9E-ABDD-5ED5861A6E9F}"/>
                  </a:ext>
                </a:extLst>
              </p:cNvPr>
              <p:cNvPicPr>
                <a:picLocks noChangeAspect="1"/>
              </p:cNvPicPr>
              <p:nvPr/>
            </p:nvPicPr>
            <p:blipFill rotWithShape="1">
              <a:blip r:embed="rId47">
                <a:extLst>
                  <a:ext uri="{BEBA8EAE-BF5A-486C-A8C5-ECC9F3942E4B}">
                    <a14:imgProps xmlns:a14="http://schemas.microsoft.com/office/drawing/2010/main">
                      <a14:imgLayer r:embed="rId48">
                        <a14:imgEffect>
                          <a14:brightnessContrast bright="100000"/>
                        </a14:imgEffect>
                      </a14:imgLayer>
                    </a14:imgProps>
                  </a:ext>
                  <a:ext uri="{28A0092B-C50C-407E-A947-70E740481C1C}">
                    <a14:useLocalDpi xmlns:a14="http://schemas.microsoft.com/office/drawing/2010/main" val="0"/>
                  </a:ext>
                </a:extLst>
              </a:blip>
              <a:srcRect l="17553"/>
              <a:stretch/>
            </p:blipFill>
            <p:spPr>
              <a:xfrm>
                <a:off x="8729245" y="2569966"/>
                <a:ext cx="1389985" cy="311236"/>
              </a:xfrm>
              <a:prstGeom prst="rect">
                <a:avLst/>
              </a:prstGeom>
            </p:spPr>
          </p:pic>
        </p:grpSp>
        <p:pic>
          <p:nvPicPr>
            <p:cNvPr id="29" name="Picture 2" descr="Fortanix - Runtime Encryption® with Intel® SGX">
              <a:extLst>
                <a:ext uri="{FF2B5EF4-FFF2-40B4-BE49-F238E27FC236}">
                  <a16:creationId xmlns:a16="http://schemas.microsoft.com/office/drawing/2014/main" id="{030DD989-04E4-400F-AC93-5DF48FCEFE97}"/>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024468" y="5194321"/>
              <a:ext cx="1402180" cy="24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WS logo">
              <a:extLst>
                <a:ext uri="{FF2B5EF4-FFF2-40B4-BE49-F238E27FC236}">
                  <a16:creationId xmlns:a16="http://schemas.microsoft.com/office/drawing/2014/main" id="{5CDCEFD5-3E5A-4360-9007-4CC447CF633A}"/>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630624" y="5108327"/>
              <a:ext cx="550177" cy="397653"/>
            </a:xfrm>
            <a:prstGeom prst="rect">
              <a:avLst/>
            </a:prstGeom>
          </p:spPr>
        </p:pic>
        <p:sp>
          <p:nvSpPr>
            <p:cNvPr id="109" name="Rectangle 108">
              <a:extLst>
                <a:ext uri="{FF2B5EF4-FFF2-40B4-BE49-F238E27FC236}">
                  <a16:creationId xmlns:a16="http://schemas.microsoft.com/office/drawing/2014/main" id="{8A28E67E-4FED-4973-8047-CF79B55DF2A3}"/>
                </a:ext>
                <a:ext uri="{C183D7F6-B498-43B3-948B-1728B52AA6E4}">
                  <adec:decorative xmlns:adec="http://schemas.microsoft.com/office/drawing/2017/decorative" val="1"/>
                </a:ext>
              </a:extLst>
            </p:cNvPr>
            <p:cNvSpPr/>
            <p:nvPr/>
          </p:nvSpPr>
          <p:spPr bwMode="auto">
            <a:xfrm>
              <a:off x="10165556" y="5901062"/>
              <a:ext cx="1579767" cy="550657"/>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E6FF"/>
                </a:solidFill>
                <a:effectLst/>
                <a:uLnTx/>
                <a:uFillTx/>
                <a:latin typeface="Segoe UI Semibold"/>
                <a:ea typeface="+mj-ea"/>
                <a:cs typeface="Segoe UI" pitchFamily="34" charset="0"/>
              </a:endParaRPr>
            </a:p>
          </p:txBody>
        </p:sp>
        <p:grpSp>
          <p:nvGrpSpPr>
            <p:cNvPr id="110" name="Group 109">
              <a:extLst>
                <a:ext uri="{FF2B5EF4-FFF2-40B4-BE49-F238E27FC236}">
                  <a16:creationId xmlns:a16="http://schemas.microsoft.com/office/drawing/2014/main" id="{9A821831-4D15-4742-A91F-123DCFB68F3F}"/>
                </a:ext>
                <a:ext uri="{C183D7F6-B498-43B3-948B-1728B52AA6E4}">
                  <adec:decorative xmlns:adec="http://schemas.microsoft.com/office/drawing/2017/decorative" val="1"/>
                </a:ext>
              </a:extLst>
            </p:cNvPr>
            <p:cNvGrpSpPr/>
            <p:nvPr/>
          </p:nvGrpSpPr>
          <p:grpSpPr>
            <a:xfrm>
              <a:off x="10651316" y="5959121"/>
              <a:ext cx="609157" cy="274320"/>
              <a:chOff x="4121524" y="4059152"/>
              <a:chExt cx="609157" cy="274320"/>
            </a:xfrm>
          </p:grpSpPr>
          <p:pic>
            <p:nvPicPr>
              <p:cNvPr id="111" name="Graphic 110">
                <a:extLst>
                  <a:ext uri="{FF2B5EF4-FFF2-40B4-BE49-F238E27FC236}">
                    <a16:creationId xmlns:a16="http://schemas.microsoft.com/office/drawing/2014/main" id="{5DA046E2-7602-405B-B374-93D9C7F4BFE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21524" y="4059152"/>
                <a:ext cx="274320" cy="274320"/>
              </a:xfrm>
              <a:prstGeom prst="rect">
                <a:avLst/>
              </a:prstGeom>
            </p:spPr>
          </p:pic>
          <p:pic>
            <p:nvPicPr>
              <p:cNvPr id="112" name="Picture 111" descr="A close up of a sign&#10;&#10;Description automatically generated">
                <a:extLst>
                  <a:ext uri="{FF2B5EF4-FFF2-40B4-BE49-F238E27FC236}">
                    <a16:creationId xmlns:a16="http://schemas.microsoft.com/office/drawing/2014/main" id="{02D0D75A-6614-4641-8882-162D117B11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47877" y="4059152"/>
                <a:ext cx="282804" cy="274320"/>
              </a:xfrm>
              <a:prstGeom prst="rect">
                <a:avLst/>
              </a:prstGeom>
            </p:spPr>
          </p:pic>
        </p:grpSp>
        <p:sp>
          <p:nvSpPr>
            <p:cNvPr id="113" name="Rectangle 112">
              <a:extLst>
                <a:ext uri="{FF2B5EF4-FFF2-40B4-BE49-F238E27FC236}">
                  <a16:creationId xmlns:a16="http://schemas.microsoft.com/office/drawing/2014/main" id="{57227636-82F7-43B9-BB08-A4B7F6B4006F}"/>
                </a:ext>
              </a:extLst>
            </p:cNvPr>
            <p:cNvSpPr/>
            <p:nvPr/>
          </p:nvSpPr>
          <p:spPr>
            <a:xfrm>
              <a:off x="9808541" y="6224674"/>
              <a:ext cx="2339911" cy="2308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E6FF"/>
                  </a:solidFill>
                  <a:effectLst/>
                  <a:uLnTx/>
                  <a:uFillTx/>
                  <a:latin typeface="Segoe UI Semibold"/>
                  <a:ea typeface="+mn-ea"/>
                  <a:cs typeface="Segoe UI" pitchFamily="34" charset="0"/>
                </a:rPr>
                <a:t>Azure Arc Data Controller</a:t>
              </a:r>
            </a:p>
          </p:txBody>
        </p:sp>
      </p:grpSp>
    </p:spTree>
    <p:extLst>
      <p:ext uri="{BB962C8B-B14F-4D97-AF65-F5344CB8AC3E}">
        <p14:creationId xmlns:p14="http://schemas.microsoft.com/office/powerpoint/2010/main" val="2849856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descr="A screenshot of code">
            <a:extLst>
              <a:ext uri="{FF2B5EF4-FFF2-40B4-BE49-F238E27FC236}">
                <a16:creationId xmlns:a16="http://schemas.microsoft.com/office/drawing/2014/main" id="{40D2D327-7D83-43AD-BB6B-36D15BC6426A}"/>
              </a:ext>
            </a:extLst>
          </p:cNvPr>
          <p:cNvPicPr>
            <a:picLocks noChangeAspect="1"/>
          </p:cNvPicPr>
          <p:nvPr/>
        </p:nvPicPr>
        <p:blipFill rotWithShape="1">
          <a:blip r:embed="rId3"/>
          <a:srcRect l="17111" t="6806" r="46366" b="16942"/>
          <a:stretch/>
        </p:blipFill>
        <p:spPr>
          <a:xfrm>
            <a:off x="4319727" y="3009899"/>
            <a:ext cx="3616769" cy="5125685"/>
          </a:xfrm>
          <a:prstGeom prst="rect">
            <a:avLst/>
          </a:prstGeom>
        </p:spPr>
      </p:pic>
      <p:pic>
        <p:nvPicPr>
          <p:cNvPr id="89" name="Picture 88" descr="An illustration of &quot;data&quot;">
            <a:extLst>
              <a:ext uri="{FF2B5EF4-FFF2-40B4-BE49-F238E27FC236}">
                <a16:creationId xmlns:a16="http://schemas.microsoft.com/office/drawing/2014/main" id="{65254953-EDA8-494C-8F3F-2AB5121C6CCE}"/>
              </a:ext>
            </a:extLst>
          </p:cNvPr>
          <p:cNvPicPr>
            <a:picLocks noChangeAspect="1"/>
          </p:cNvPicPr>
          <p:nvPr/>
        </p:nvPicPr>
        <p:blipFill rotWithShape="1">
          <a:blip r:embed="rId4">
            <a:extLst>
              <a:ext uri="{28A0092B-C50C-407E-A947-70E740481C1C}">
                <a14:useLocalDpi xmlns:a14="http://schemas.microsoft.com/office/drawing/2010/main" val="0"/>
              </a:ext>
            </a:extLst>
          </a:blip>
          <a:srcRect l="39372" t="8495" r="33623" b="28062"/>
          <a:stretch/>
        </p:blipFill>
        <p:spPr>
          <a:xfrm>
            <a:off x="8133702" y="3009899"/>
            <a:ext cx="3615330" cy="5125685"/>
          </a:xfrm>
          <a:prstGeom prst="rect">
            <a:avLst/>
          </a:prstGeom>
        </p:spPr>
      </p:pic>
      <p:pic>
        <p:nvPicPr>
          <p:cNvPr id="90" name="Picture 6" descr="MDC19_hotAisleGreenDark_001">
            <a:extLst>
              <a:ext uri="{FF2B5EF4-FFF2-40B4-BE49-F238E27FC236}">
                <a16:creationId xmlns:a16="http://schemas.microsoft.com/office/drawing/2014/main" id="{4496A872-B0D8-4E48-96CA-C4BC6B61AB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0" t="11493" r="220" b="135"/>
          <a:stretch/>
        </p:blipFill>
        <p:spPr bwMode="auto">
          <a:xfrm>
            <a:off x="499591" y="3011660"/>
            <a:ext cx="3616769" cy="5125684"/>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E1304550-C8D0-4F17-93DF-D987CC5E8DD5}"/>
              </a:ext>
              <a:ext uri="{C183D7F6-B498-43B3-948B-1728B52AA6E4}">
                <adec:decorative xmlns:adec="http://schemas.microsoft.com/office/drawing/2017/decorative" val="1"/>
              </a:ext>
            </a:extLst>
          </p:cNvPr>
          <p:cNvSpPr/>
          <p:nvPr/>
        </p:nvSpPr>
        <p:spPr bwMode="auto">
          <a:xfrm>
            <a:off x="4333441" y="6858000"/>
            <a:ext cx="3589340" cy="5876696"/>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85836" y="1357427"/>
            <a:ext cx="364427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Rectangle 94">
            <a:extLst>
              <a:ext uri="{FF2B5EF4-FFF2-40B4-BE49-F238E27FC236}">
                <a16:creationId xmlns:a16="http://schemas.microsoft.com/office/drawing/2014/main" id="{FB811550-892B-48FA-8490-9DD0FBC1545A}"/>
              </a:ext>
              <a:ext uri="{C183D7F6-B498-43B3-948B-1728B52AA6E4}">
                <adec:decorative xmlns:adec="http://schemas.microsoft.com/office/drawing/2017/decorative" val="1"/>
              </a:ext>
            </a:extLst>
          </p:cNvPr>
          <p:cNvSpPr/>
          <p:nvPr/>
        </p:nvSpPr>
        <p:spPr bwMode="auto">
          <a:xfrm>
            <a:off x="499591" y="6876272"/>
            <a:ext cx="3616769" cy="5840151"/>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569E2401-9FCD-4D7A-ABCF-3FCB092F9271}"/>
              </a:ext>
              <a:ext uri="{C183D7F6-B498-43B3-948B-1728B52AA6E4}">
                <adec:decorative xmlns:adec="http://schemas.microsoft.com/office/drawing/2017/decorative" val="1"/>
              </a:ext>
            </a:extLst>
          </p:cNvPr>
          <p:cNvSpPr/>
          <p:nvPr/>
        </p:nvSpPr>
        <p:spPr bwMode="auto">
          <a:xfrm>
            <a:off x="8126105" y="6858000"/>
            <a:ext cx="3630525" cy="5876696"/>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23165" y="1357427"/>
            <a:ext cx="361676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32983" y="1357427"/>
            <a:ext cx="361676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7">
            <a:extLst>
              <a:ext uri="{FF2B5EF4-FFF2-40B4-BE49-F238E27FC236}">
                <a16:creationId xmlns:a16="http://schemas.microsoft.com/office/drawing/2014/main" id="{73D7CDAC-3602-4DB5-B969-91EE332723BB}"/>
              </a:ext>
            </a:extLst>
          </p:cNvPr>
          <p:cNvSpPr txBox="1">
            <a:spLocks/>
          </p:cNvSpPr>
          <p:nvPr/>
        </p:nvSpPr>
        <p:spPr>
          <a:xfrm>
            <a:off x="850863" y="1906664"/>
            <a:ext cx="2914225" cy="5539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Organize and govern </a:t>
            </a:r>
            <a:b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across environments</a:t>
            </a:r>
            <a:endParaRPr kumimoji="0" lang="en-US" sz="1600" b="0" i="0" u="none" strike="noStrike" kern="1200" cap="none" spc="0" normalizeH="0" baseline="0" noProof="0">
              <a:ln>
                <a:noFill/>
              </a:ln>
              <a:solidFill>
                <a:schemeClr val="tx1"/>
              </a:solidFill>
              <a:effectLst/>
              <a:uLnTx/>
              <a:uFillTx/>
              <a:ea typeface="+mn-ea"/>
              <a:cs typeface="Segoe UI" panose="020B0502040204020203" pitchFamily="34" charset="0"/>
            </a:endParaRPr>
          </a:p>
        </p:txBody>
      </p:sp>
      <p:sp>
        <p:nvSpPr>
          <p:cNvPr id="125" name="Text Placeholder 7">
            <a:extLst>
              <a:ext uri="{FF2B5EF4-FFF2-40B4-BE49-F238E27FC236}">
                <a16:creationId xmlns:a16="http://schemas.microsoft.com/office/drawing/2014/main" id="{86436D47-0B75-409F-A4C5-58D503CE6AE3}"/>
              </a:ext>
            </a:extLst>
          </p:cNvPr>
          <p:cNvSpPr txBox="1">
            <a:spLocks/>
          </p:cNvSpPr>
          <p:nvPr/>
        </p:nvSpPr>
        <p:spPr>
          <a:xfrm>
            <a:off x="4670999" y="1906664"/>
            <a:ext cx="2914225" cy="5539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At-scale Kubernetes </a:t>
            </a:r>
            <a:b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app management</a:t>
            </a:r>
            <a:endParaRPr kumimoji="0" lang="en-US" sz="1600" b="0" i="0" u="none" strike="noStrike" kern="1200" cap="none" spc="0" normalizeH="0" baseline="0" noProof="0">
              <a:ln>
                <a:noFill/>
              </a:ln>
              <a:solidFill>
                <a:schemeClr val="tx1"/>
              </a:solidFill>
              <a:effectLst/>
              <a:uLnTx/>
              <a:uFillTx/>
              <a:ea typeface="+mn-ea"/>
              <a:cs typeface="Segoe UI" panose="020B0502040204020203" pitchFamily="34" charset="0"/>
            </a:endParaRPr>
          </a:p>
        </p:txBody>
      </p:sp>
      <p:sp>
        <p:nvSpPr>
          <p:cNvPr id="126" name="Text Placeholder 7">
            <a:extLst>
              <a:ext uri="{FF2B5EF4-FFF2-40B4-BE49-F238E27FC236}">
                <a16:creationId xmlns:a16="http://schemas.microsoft.com/office/drawing/2014/main" id="{37F62926-7747-4956-A3D0-CE282AA8E3B3}"/>
              </a:ext>
            </a:extLst>
          </p:cNvPr>
          <p:cNvSpPr txBox="1">
            <a:spLocks/>
          </p:cNvSpPr>
          <p:nvPr/>
        </p:nvSpPr>
        <p:spPr>
          <a:xfrm>
            <a:off x="8484255" y="1906664"/>
            <a:ext cx="2914225" cy="553998"/>
          </a:xfrm>
          <a:prstGeom prst="rect">
            <a:avLst/>
          </a:prstGeom>
          <a:noFill/>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ts val="60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Run data </a:t>
            </a:r>
            <a:b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services anywhere</a:t>
            </a:r>
          </a:p>
        </p:txBody>
      </p:sp>
      <p:pic>
        <p:nvPicPr>
          <p:cNvPr id="3" name="Graphic 2" descr="Azure Arc logo">
            <a:extLst>
              <a:ext uri="{FF2B5EF4-FFF2-40B4-BE49-F238E27FC236}">
                <a16:creationId xmlns:a16="http://schemas.microsoft.com/office/drawing/2014/main" id="{BA9AC7E5-36B3-4EF5-85E5-20ABEEF878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70811" y="249147"/>
            <a:ext cx="859304" cy="859304"/>
          </a:xfrm>
          <a:prstGeom prst="rect">
            <a:avLst/>
          </a:prstGeom>
        </p:spPr>
      </p:pic>
      <p:sp>
        <p:nvSpPr>
          <p:cNvPr id="8" name="Text Placeholder 1">
            <a:extLst>
              <a:ext uri="{FF2B5EF4-FFF2-40B4-BE49-F238E27FC236}">
                <a16:creationId xmlns:a16="http://schemas.microsoft.com/office/drawing/2014/main" id="{409D3E70-6448-4AB6-856A-0F790B875397}"/>
              </a:ext>
            </a:extLst>
          </p:cNvPr>
          <p:cNvSpPr txBox="1">
            <a:spLocks/>
          </p:cNvSpPr>
          <p:nvPr/>
        </p:nvSpPr>
        <p:spPr>
          <a:xfrm>
            <a:off x="839520" y="10107767"/>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sp>
        <p:nvSpPr>
          <p:cNvPr id="9" name="Text Placeholder 1">
            <a:extLst>
              <a:ext uri="{FF2B5EF4-FFF2-40B4-BE49-F238E27FC236}">
                <a16:creationId xmlns:a16="http://schemas.microsoft.com/office/drawing/2014/main" id="{61DCB008-9929-4A73-B1BE-C359A03342C3}"/>
              </a:ext>
            </a:extLst>
          </p:cNvPr>
          <p:cNvSpPr txBox="1">
            <a:spLocks/>
          </p:cNvSpPr>
          <p:nvPr/>
        </p:nvSpPr>
        <p:spPr>
          <a:xfrm>
            <a:off x="4559377" y="10107767"/>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0" name="Text Placeholder 1">
            <a:extLst>
              <a:ext uri="{FF2B5EF4-FFF2-40B4-BE49-F238E27FC236}">
                <a16:creationId xmlns:a16="http://schemas.microsoft.com/office/drawing/2014/main" id="{EC68D04D-AB0C-40F9-8912-5CD3EF04AD7D}"/>
              </a:ext>
            </a:extLst>
          </p:cNvPr>
          <p:cNvSpPr txBox="1">
            <a:spLocks/>
          </p:cNvSpPr>
          <p:nvPr/>
        </p:nvSpPr>
        <p:spPr>
          <a:xfrm>
            <a:off x="8361455" y="10107767"/>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1"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A619C88F-CA7F-4240-935E-086C83FD1B8A}"/>
              </a:ext>
            </a:extLst>
          </p:cNvPr>
          <p:cNvSpPr>
            <a:spLocks noGrp="1"/>
          </p:cNvSpPr>
          <p:nvPr>
            <p:ph type="title"/>
          </p:nvPr>
        </p:nvSpPr>
        <p:spPr>
          <a:xfrm>
            <a:off x="588263" y="457200"/>
            <a:ext cx="11018520" cy="443198"/>
          </a:xfrm>
        </p:spPr>
        <p:txBody>
          <a:bodyPr/>
          <a:lstStyle/>
          <a:p>
            <a:pPr marL="0" marR="0" lvl="0" indent="0" algn="ctr" defTabSz="932472" rtl="0" eaLnBrk="1" fontAlgn="base" latinLnBrk="0" hangingPunct="1">
              <a:lnSpc>
                <a:spcPct val="90000"/>
              </a:lnSpc>
              <a:spcBef>
                <a:spcPts val="600"/>
              </a:spcBef>
              <a:spcAft>
                <a:spcPts val="600"/>
              </a:spcAft>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Arc use cases</a:t>
            </a:r>
            <a:endParaRPr lang="en-US"/>
          </a:p>
        </p:txBody>
      </p:sp>
    </p:spTree>
    <p:extLst>
      <p:ext uri="{BB962C8B-B14F-4D97-AF65-F5344CB8AC3E}">
        <p14:creationId xmlns:p14="http://schemas.microsoft.com/office/powerpoint/2010/main" val="322450271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14D8-9A8E-454E-BA05-DE55A89BA428}"/>
              </a:ext>
            </a:extLst>
          </p:cNvPr>
          <p:cNvSpPr>
            <a:spLocks noGrp="1"/>
          </p:cNvSpPr>
          <p:nvPr>
            <p:ph type="title"/>
          </p:nvPr>
        </p:nvSpPr>
        <p:spPr/>
        <p:txBody>
          <a:bodyPr/>
          <a:lstStyle/>
          <a:p>
            <a:r>
              <a:rPr lang="en-US"/>
              <a:t>Resources</a:t>
            </a:r>
          </a:p>
        </p:txBody>
      </p:sp>
      <p:sp>
        <p:nvSpPr>
          <p:cNvPr id="3" name="Rectangle 2">
            <a:extLst>
              <a:ext uri="{FF2B5EF4-FFF2-40B4-BE49-F238E27FC236}">
                <a16:creationId xmlns:a16="http://schemas.microsoft.com/office/drawing/2014/main" id="{003646D8-6FFB-4F19-8BB1-DD47B4BA8D2A}"/>
              </a:ext>
            </a:extLst>
          </p:cNvPr>
          <p:cNvSpPr/>
          <p:nvPr/>
        </p:nvSpPr>
        <p:spPr bwMode="auto">
          <a:xfrm>
            <a:off x="652348" y="1856289"/>
            <a:ext cx="3359928" cy="3719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3"/>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3"/>
              </a:rPr>
              <a:t>introvideo</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Introducing Azure Arc </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4"/>
              </a:rPr>
              <a:t>aka.ms/</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4"/>
              </a:rPr>
              <a:t>azurearcpricing</a:t>
            </a:r>
            <a:br>
              <a:rPr kumimoji="0" lang="en-US" sz="1400"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Azure Arc pricing page</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5"/>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sng" strike="noStrike" kern="1200" cap="none" spc="0" normalizeH="0" baseline="0" noProof="0">
                <a:ln>
                  <a:noFill/>
                </a:ln>
                <a:solidFill>
                  <a:srgbClr val="50E6FF"/>
                </a:solidFill>
                <a:effectLst/>
                <a:uLnTx/>
                <a:uFillTx/>
                <a:latin typeface="Segoe UI Semibold"/>
                <a:ea typeface="+mn-ea"/>
                <a:cs typeface="Segoe UI" pitchFamily="34" charset="0"/>
                <a:hlinkClick r:id="rId6"/>
              </a:rPr>
              <a:t>aka.ms/arc-</a:t>
            </a:r>
            <a:r>
              <a:rPr kumimoji="0" lang="en-US" sz="1400" b="0" i="0" u="sng" strike="noStrike" kern="1200" cap="none" spc="0" normalizeH="0" baseline="0" noProof="0" err="1">
                <a:ln>
                  <a:noFill/>
                </a:ln>
                <a:solidFill>
                  <a:srgbClr val="50E6FF"/>
                </a:solidFill>
                <a:effectLst/>
                <a:uLnTx/>
                <a:uFillTx/>
                <a:latin typeface="Segoe UI Semibold"/>
                <a:ea typeface="+mn-ea"/>
                <a:cs typeface="Segoe UI" pitchFamily="34" charset="0"/>
                <a:hlinkClick r:id="rId6"/>
              </a:rPr>
              <a:t>techcommunity</a:t>
            </a:r>
            <a:endParaRPr kumimoji="0" lang="en-US" sz="1400" b="0" i="0" u="sng"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Deep dives on Azure Arc, best practices and more</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7"/>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7"/>
              </a:rPr>
              <a:t>customerstories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Learn how other customers are implementing Azure Arc</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hlinkClick r:id="rId8"/>
              </a:rPr>
              <a:t>https://aka.ms/arc-feedback</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Public Q&amp;A forum</a:t>
            </a:r>
            <a:endParaRPr kumimoji="0" lang="en-US" sz="1200" b="0" i="0" u="none" strike="noStrike" kern="1200" cap="none" spc="0" normalizeH="0" baseline="0" noProof="0">
              <a:ln>
                <a:noFill/>
              </a:ln>
              <a:solidFill>
                <a:srgbClr val="50E6FF"/>
              </a:solidFill>
              <a:effectLst/>
              <a:uLnTx/>
              <a:uFillTx/>
              <a:latin typeface="Segoe UI Semibold"/>
              <a:ea typeface="+mn-ea"/>
              <a:cs typeface="Segoe UI" pitchFamily="34" charset="0"/>
              <a:hlinkClick r:id="rId9">
                <a:extLst>
                  <a:ext uri="{A12FA001-AC4F-418D-AE19-62706E023703}">
                    <ahyp:hlinkClr xmlns:ahyp="http://schemas.microsoft.com/office/drawing/2018/hyperlinkcolor" val="tx"/>
                  </a:ext>
                </a:extLst>
              </a:hlinkClick>
            </a:endParaRP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9">
                  <a:extLst>
                    <a:ext uri="{A12FA001-AC4F-418D-AE19-62706E023703}">
                      <ahyp:hlinkClr xmlns:ahyp="http://schemas.microsoft.com/office/drawing/2018/hyperlinkcolor" val="tx"/>
                    </a:ext>
                  </a:extLst>
                </a:hlinkClick>
              </a:rPr>
              <a:t>AzureArcContact@microsoft.com </a:t>
            </a:r>
            <a:b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mn-cs"/>
              </a:rPr>
              <a:t>Ask to be added to a common Teams site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monthly call with engineering</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84C0DB72-6279-4BCB-B44F-364CACE50F16}"/>
              </a:ext>
            </a:extLst>
          </p:cNvPr>
          <p:cNvSpPr/>
          <p:nvPr/>
        </p:nvSpPr>
        <p:spPr bwMode="auto">
          <a:xfrm>
            <a:off x="4346486" y="1848915"/>
            <a:ext cx="3566160" cy="4424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0"/>
              </a:rPr>
              <a:t>aka.ms/arc-blog</a:t>
            </a:r>
            <a:br>
              <a:rPr kumimoji="0" lang="en-US" sz="1176" b="0" i="0" u="none" strike="noStrike" kern="1200" cap="none" spc="0" normalizeH="0" baseline="0" noProof="0">
                <a:ln>
                  <a:noFill/>
                </a:ln>
                <a:solidFill>
                  <a:srgbClr val="0078D3"/>
                </a:solidFill>
                <a:effectLst/>
                <a:uLnTx/>
                <a:uFillTx/>
                <a:latin typeface="Segoe UI Semibold"/>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Azure Arc: Extending Azure management to any infrastructure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1"/>
              </a:rPr>
              <a:t>aka.ms/arc-k8svideo</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Kubernetes—Managing K8 clusters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2"/>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2"/>
              </a:rPr>
              <a:t>serversvideo</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Server management—Organize all your servers outside of Azure with Azure Arc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3"/>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3"/>
              </a:rPr>
              <a:t>serversdocs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enabled servers</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4"/>
              </a:rPr>
              <a:t>aka.ms/arc-k8sdocs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enabled Kubernetes</a:t>
            </a: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5"/>
              </a:rPr>
              <a:t>aka.ms/AzureArcJumpstart</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Arc "Jumpstart" GitHub repository</a:t>
            </a:r>
          </a:p>
        </p:txBody>
      </p:sp>
      <p:sp>
        <p:nvSpPr>
          <p:cNvPr id="6" name="Rectangle 5">
            <a:extLst>
              <a:ext uri="{FF2B5EF4-FFF2-40B4-BE49-F238E27FC236}">
                <a16:creationId xmlns:a16="http://schemas.microsoft.com/office/drawing/2014/main" id="{A5B58D68-C836-4E68-A8AE-4EA7C9B4D128}"/>
              </a:ext>
            </a:extLst>
          </p:cNvPr>
          <p:cNvSpPr/>
          <p:nvPr/>
        </p:nvSpPr>
        <p:spPr bwMode="auto">
          <a:xfrm>
            <a:off x="8040623" y="1856289"/>
            <a:ext cx="3566160" cy="3719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268927" bIns="143428" numCol="1" spcCol="0" rtlCol="0" fromWordArt="0" anchor="t" anchorCtr="0" forceAA="0" compatLnSpc="1">
            <a:prstTxWarp prst="textNoShape">
              <a:avLst/>
            </a:prstTxWarp>
            <a:noAutofit/>
          </a:bodyPr>
          <a:lstStyle/>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6"/>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6"/>
              </a:rPr>
              <a:t>datablog</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Blog – Run Azure data services on-premises, at the edge, and multi-cloud with Azure Arc</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7"/>
              </a:rPr>
              <a:t>aka.ms/arc-data-</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7"/>
              </a:rPr>
              <a:t>mechanicsvideo</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Demos on Azure Arc enabled data services, including SQL and PostgreSQL Hyperscale </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8"/>
              </a:rPr>
              <a:t>aka.ms/arc-data-</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8"/>
              </a:rPr>
              <a:t>ignitevideo</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Ignite 2020 session—Bring Azure data services to on-premises, multi-cloud and edge</a:t>
            </a: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hlinkClick r:id="rId19"/>
              </a:rPr>
              <a:t>aka.ms/arc-</a:t>
            </a:r>
            <a:r>
              <a:rPr kumimoji="0" lang="en-US" sz="1400" b="0" i="0" u="none" strike="noStrike" kern="1200" cap="none" spc="0" normalizeH="0" baseline="0" noProof="0" err="1">
                <a:ln>
                  <a:noFill/>
                </a:ln>
                <a:solidFill>
                  <a:srgbClr val="50E6FF"/>
                </a:solidFill>
                <a:effectLst/>
                <a:uLnTx/>
                <a:uFillTx/>
                <a:latin typeface="Segoe UI Semibold"/>
                <a:ea typeface="+mn-ea"/>
                <a:cs typeface="Segoe UI" pitchFamily="34" charset="0"/>
                <a:hlinkClick r:id="rId19"/>
              </a:rPr>
              <a:t>datadocs</a:t>
            </a:r>
            <a:endPar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endParaRPr>
          </a:p>
          <a:p>
            <a:pPr marL="0" marR="0" lvl="1" indent="0" algn="l" defTabSz="914367" rtl="0" eaLnBrk="1" fontAlgn="ctr"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Documentation for Azure Arc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enabled data services</a:t>
            </a:r>
          </a:p>
          <a:p>
            <a:pPr marL="0" marR="0" lvl="1" indent="0" algn="l" defTabSz="914367" rtl="0" eaLnBrk="1" fontAlgn="ctr"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AF11D05-A796-4E14-AAFB-FBF27F9DFF24}"/>
              </a:ext>
            </a:extLst>
          </p:cNvPr>
          <p:cNvSpPr/>
          <p:nvPr/>
        </p:nvSpPr>
        <p:spPr bwMode="auto">
          <a:xfrm>
            <a:off x="652348" y="1215464"/>
            <a:ext cx="3566160"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all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up overview</a:t>
            </a:r>
          </a:p>
        </p:txBody>
      </p:sp>
      <p:sp>
        <p:nvSpPr>
          <p:cNvPr id="9" name="Rectangle 8">
            <a:extLst>
              <a:ext uri="{FF2B5EF4-FFF2-40B4-BE49-F238E27FC236}">
                <a16:creationId xmlns:a16="http://schemas.microsoft.com/office/drawing/2014/main" id="{A80F4FD6-F958-4815-A217-3B2AD01F5586}"/>
              </a:ext>
            </a:extLst>
          </p:cNvPr>
          <p:cNvSpPr/>
          <p:nvPr/>
        </p:nvSpPr>
        <p:spPr bwMode="auto">
          <a:xfrm>
            <a:off x="4346486" y="1215463"/>
            <a:ext cx="3566160"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enabled</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Kubernetes &amp; servers</a:t>
            </a:r>
          </a:p>
        </p:txBody>
      </p:sp>
      <p:sp>
        <p:nvSpPr>
          <p:cNvPr id="10" name="Rectangle 9">
            <a:extLst>
              <a:ext uri="{FF2B5EF4-FFF2-40B4-BE49-F238E27FC236}">
                <a16:creationId xmlns:a16="http://schemas.microsoft.com/office/drawing/2014/main" id="{78FF8340-2156-4845-86AE-40F1078395AC}"/>
              </a:ext>
            </a:extLst>
          </p:cNvPr>
          <p:cNvSpPr/>
          <p:nvPr/>
        </p:nvSpPr>
        <p:spPr bwMode="auto">
          <a:xfrm>
            <a:off x="8040623" y="1215462"/>
            <a:ext cx="3566160" cy="65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0" numCol="1" spcCol="0" rtlCol="0" fromWordArt="0" anchor="b" anchorCtr="0" forceAA="0" compatLnSpc="1">
            <a:prstTxWarp prst="textNoShape">
              <a:avLst/>
            </a:prstTxWarp>
            <a:spAutoFit/>
          </a:bodyPr>
          <a:lstStyle/>
          <a:p>
            <a:pPr marL="0" marR="0" lvl="0" indent="0" algn="l" defTabSz="914367" rtl="0" eaLnBrk="1" fontAlgn="t"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Arc enabled</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data services</a:t>
            </a:r>
          </a:p>
        </p:txBody>
      </p:sp>
    </p:spTree>
    <p:extLst>
      <p:ext uri="{BB962C8B-B14F-4D97-AF65-F5344CB8AC3E}">
        <p14:creationId xmlns:p14="http://schemas.microsoft.com/office/powerpoint/2010/main" val="75986839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FADE-3DF7-438A-A04F-44CDC18E2289}"/>
              </a:ext>
            </a:extLst>
          </p:cNvPr>
          <p:cNvSpPr>
            <a:spLocks noGrp="1"/>
          </p:cNvSpPr>
          <p:nvPr>
            <p:ph type="title"/>
          </p:nvPr>
        </p:nvSpPr>
        <p:spPr>
          <a:noFill/>
        </p:spPr>
        <p:txBody>
          <a:bodyPr vert="horz" wrap="square" lIns="0" tIns="0" rIns="0" bIns="0" rtlCol="0" anchor="b" anchorCtr="0">
            <a:spAutoFit/>
          </a:bodyPr>
          <a:lstStyle/>
          <a:p>
            <a:r>
              <a:rPr lang="en-US">
                <a:solidFill>
                  <a:srgbClr val="50E6FF"/>
                </a:solidFill>
              </a:rPr>
              <a:t>Thank you</a:t>
            </a:r>
          </a:p>
        </p:txBody>
      </p:sp>
      <p:sp>
        <p:nvSpPr>
          <p:cNvPr id="3" name="Text Placeholder 2">
            <a:extLst>
              <a:ext uri="{FF2B5EF4-FFF2-40B4-BE49-F238E27FC236}">
                <a16:creationId xmlns:a16="http://schemas.microsoft.com/office/drawing/2014/main" id="{BE6839EE-FD0D-4EDD-ACAB-78A4FF7361D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2260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2">
            <a:extLst>
              <a:ext uri="{FF2B5EF4-FFF2-40B4-BE49-F238E27FC236}">
                <a16:creationId xmlns:a16="http://schemas.microsoft.com/office/drawing/2014/main" id="{B6D5DD56-1BBF-4135-ADED-4D9AEB6E8880}"/>
              </a:ext>
            </a:extLst>
          </p:cNvPr>
          <p:cNvSpPr txBox="1">
            <a:spLocks/>
          </p:cNvSpPr>
          <p:nvPr/>
        </p:nvSpPr>
        <p:spPr>
          <a:xfrm>
            <a:off x="588263" y="2323922"/>
            <a:ext cx="4173991" cy="1086215"/>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00" b="0" kern="1200" cap="none" spc="-51" baseline="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529" b="0" i="0" u="none" strike="noStrike" kern="1200" cap="none" spc="-51" normalizeH="0" baseline="0" noProof="0">
                <a:ln w="3175">
                  <a:noFill/>
                </a:ln>
                <a:solidFill>
                  <a:srgbClr val="FFFFFF"/>
                </a:solidFill>
                <a:effectLst/>
                <a:uLnTx/>
                <a:uFillTx/>
                <a:latin typeface="Segoe UI Semibold"/>
                <a:ea typeface="+mn-ea"/>
                <a:cs typeface="Segoe UI" pitchFamily="34" charset="0"/>
              </a:rPr>
              <a:t>What are we hearing from partners?</a:t>
            </a:r>
          </a:p>
        </p:txBody>
      </p:sp>
      <p:sp>
        <p:nvSpPr>
          <p:cNvPr id="19" name="Rectangle 18">
            <a:extLst>
              <a:ext uri="{FF2B5EF4-FFF2-40B4-BE49-F238E27FC236}">
                <a16:creationId xmlns:a16="http://schemas.microsoft.com/office/drawing/2014/main" id="{CABDC99B-83F5-47AC-8DF0-C58AF11D673F}"/>
              </a:ext>
            </a:extLst>
          </p:cNvPr>
          <p:cNvSpPr/>
          <p:nvPr/>
        </p:nvSpPr>
        <p:spPr>
          <a:xfrm>
            <a:off x="588264" y="3672870"/>
            <a:ext cx="4323397" cy="108621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mn-cs"/>
              </a:rPr>
              <a:t>“…managing customer’s environments at multiple locations is complex…”</a:t>
            </a:r>
            <a:endParaRPr kumimoji="0" lang="en-IN" sz="2353"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descr="Inconsistent governance practice across cloud and&#10;on-premises environments">
            <a:extLst>
              <a:ext uri="{FF2B5EF4-FFF2-40B4-BE49-F238E27FC236}">
                <a16:creationId xmlns:a16="http://schemas.microsoft.com/office/drawing/2014/main" id="{53FF7D8E-C61E-4B7C-BA22-52A182DB1880}"/>
              </a:ext>
            </a:extLst>
          </p:cNvPr>
          <p:cNvGrpSpPr/>
          <p:nvPr/>
        </p:nvGrpSpPr>
        <p:grpSpPr>
          <a:xfrm>
            <a:off x="5702196" y="455813"/>
            <a:ext cx="6417596" cy="890894"/>
            <a:chOff x="5295902" y="464457"/>
            <a:chExt cx="6546285" cy="908758"/>
          </a:xfrm>
        </p:grpSpPr>
        <p:sp>
          <p:nvSpPr>
            <p:cNvPr id="26" name="Rectangle 25">
              <a:extLst>
                <a:ext uri="{FF2B5EF4-FFF2-40B4-BE49-F238E27FC236}">
                  <a16:creationId xmlns:a16="http://schemas.microsoft.com/office/drawing/2014/main" id="{AF4A6612-630A-465D-98E3-476F3F245634}"/>
                </a:ext>
              </a:extLst>
            </p:cNvPr>
            <p:cNvSpPr/>
            <p:nvPr/>
          </p:nvSpPr>
          <p:spPr bwMode="auto">
            <a:xfrm>
              <a:off x="5295902" y="464457"/>
              <a:ext cx="6546285"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Inconsistent governance practice across cloud and</a:t>
              </a:r>
              <a:b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b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on-premises environments</a:t>
              </a:r>
              <a:endParaRPr kumimoji="0" lang="en-US" sz="1568"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AF3432AC-48AB-4773-A5D0-9941D13B5BBB}"/>
                </a:ext>
              </a:extLst>
            </p:cNvPr>
            <p:cNvCxnSpPr>
              <a:cxnSpLocks/>
            </p:cNvCxnSpPr>
            <p:nvPr/>
          </p:nvCxnSpPr>
          <p:spPr>
            <a:xfrm>
              <a:off x="6242747" y="57609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CBF3CEDC-E6B6-4837-9315-7FD7C7CBAD6D}"/>
                </a:ext>
              </a:extLst>
            </p:cNvPr>
            <p:cNvGrpSpPr/>
            <p:nvPr/>
          </p:nvGrpSpPr>
          <p:grpSpPr>
            <a:xfrm>
              <a:off x="5492021" y="668692"/>
              <a:ext cx="549275" cy="480078"/>
              <a:chOff x="3337518" y="5012867"/>
              <a:chExt cx="549275" cy="480078"/>
            </a:xfrm>
          </p:grpSpPr>
          <p:grpSp>
            <p:nvGrpSpPr>
              <p:cNvPr id="102" name="Group 101">
                <a:extLst>
                  <a:ext uri="{FF2B5EF4-FFF2-40B4-BE49-F238E27FC236}">
                    <a16:creationId xmlns:a16="http://schemas.microsoft.com/office/drawing/2014/main" id="{E733A056-86D0-4B5C-8D17-A833BE9228B7}"/>
                  </a:ext>
                </a:extLst>
              </p:cNvPr>
              <p:cNvGrpSpPr/>
              <p:nvPr/>
            </p:nvGrpSpPr>
            <p:grpSpPr>
              <a:xfrm>
                <a:off x="3337518" y="5124645"/>
                <a:ext cx="549275" cy="368300"/>
                <a:chOff x="935038" y="5967414"/>
                <a:chExt cx="549275" cy="368300"/>
              </a:xfrm>
            </p:grpSpPr>
            <p:sp>
              <p:nvSpPr>
                <p:cNvPr id="121" name="Rectangle 5">
                  <a:extLst>
                    <a:ext uri="{FF2B5EF4-FFF2-40B4-BE49-F238E27FC236}">
                      <a16:creationId xmlns:a16="http://schemas.microsoft.com/office/drawing/2014/main" id="{82FE1358-DDE5-4D93-9802-9E040B08A4E9}"/>
                    </a:ext>
                  </a:extLst>
                </p:cNvPr>
                <p:cNvSpPr>
                  <a:spLocks noChangeArrowheads="1"/>
                </p:cNvSpPr>
                <p:nvPr/>
              </p:nvSpPr>
              <p:spPr bwMode="auto">
                <a:xfrm>
                  <a:off x="1389063" y="6034087"/>
                  <a:ext cx="95250" cy="301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
                  <a:extLst>
                    <a:ext uri="{FF2B5EF4-FFF2-40B4-BE49-F238E27FC236}">
                      <a16:creationId xmlns:a16="http://schemas.microsoft.com/office/drawing/2014/main" id="{5F2B586D-2DBF-48BF-BEF3-D4BFAECA16B6}"/>
                    </a:ext>
                  </a:extLst>
                </p:cNvPr>
                <p:cNvSpPr>
                  <a:spLocks noChangeArrowheads="1"/>
                </p:cNvSpPr>
                <p:nvPr/>
              </p:nvSpPr>
              <p:spPr bwMode="auto">
                <a:xfrm>
                  <a:off x="1236663" y="6153909"/>
                  <a:ext cx="95250" cy="1818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7">
                  <a:extLst>
                    <a:ext uri="{FF2B5EF4-FFF2-40B4-BE49-F238E27FC236}">
                      <a16:creationId xmlns:a16="http://schemas.microsoft.com/office/drawing/2014/main" id="{543BB7BA-8C01-480F-B934-E69AD9166BB1}"/>
                    </a:ext>
                  </a:extLst>
                </p:cNvPr>
                <p:cNvSpPr>
                  <a:spLocks noChangeArrowheads="1"/>
                </p:cNvSpPr>
                <p:nvPr/>
              </p:nvSpPr>
              <p:spPr bwMode="auto">
                <a:xfrm>
                  <a:off x="1085850" y="5967414"/>
                  <a:ext cx="95250" cy="3683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8">
                  <a:extLst>
                    <a:ext uri="{FF2B5EF4-FFF2-40B4-BE49-F238E27FC236}">
                      <a16:creationId xmlns:a16="http://schemas.microsoft.com/office/drawing/2014/main" id="{63C79D91-E3AA-44D7-AE04-876740666A63}"/>
                    </a:ext>
                  </a:extLst>
                </p:cNvPr>
                <p:cNvSpPr>
                  <a:spLocks/>
                </p:cNvSpPr>
                <p:nvPr/>
              </p:nvSpPr>
              <p:spPr bwMode="auto">
                <a:xfrm>
                  <a:off x="935038" y="6118225"/>
                  <a:ext cx="93662" cy="217487"/>
                </a:xfrm>
                <a:custGeom>
                  <a:avLst/>
                  <a:gdLst>
                    <a:gd name="T0" fmla="*/ 59 w 59"/>
                    <a:gd name="T1" fmla="*/ 0 h 137"/>
                    <a:gd name="T2" fmla="*/ 0 w 59"/>
                    <a:gd name="T3" fmla="*/ 0 h 137"/>
                    <a:gd name="T4" fmla="*/ 0 w 59"/>
                    <a:gd name="T5" fmla="*/ 137 h 137"/>
                    <a:gd name="T6" fmla="*/ 59 w 59"/>
                    <a:gd name="T7" fmla="*/ 137 h 137"/>
                    <a:gd name="T8" fmla="*/ 59 w 59"/>
                    <a:gd name="T9" fmla="*/ 0 h 137"/>
                    <a:gd name="T10" fmla="*/ 59 w 59"/>
                    <a:gd name="T11" fmla="*/ 0 h 137"/>
                  </a:gdLst>
                  <a:ahLst/>
                  <a:cxnLst>
                    <a:cxn ang="0">
                      <a:pos x="T0" y="T1"/>
                    </a:cxn>
                    <a:cxn ang="0">
                      <a:pos x="T2" y="T3"/>
                    </a:cxn>
                    <a:cxn ang="0">
                      <a:pos x="T4" y="T5"/>
                    </a:cxn>
                    <a:cxn ang="0">
                      <a:pos x="T6" y="T7"/>
                    </a:cxn>
                    <a:cxn ang="0">
                      <a:pos x="T8" y="T9"/>
                    </a:cxn>
                    <a:cxn ang="0">
                      <a:pos x="T10" y="T11"/>
                    </a:cxn>
                  </a:cxnLst>
                  <a:rect l="0" t="0" r="r" b="b"/>
                  <a:pathLst>
                    <a:path w="59" h="137">
                      <a:moveTo>
                        <a:pt x="59" y="0"/>
                      </a:moveTo>
                      <a:lnTo>
                        <a:pt x="0" y="0"/>
                      </a:lnTo>
                      <a:lnTo>
                        <a:pt x="0" y="137"/>
                      </a:lnTo>
                      <a:lnTo>
                        <a:pt x="59" y="137"/>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813EB68A-8EE3-4DCD-8873-2BC890F7D1D5}"/>
                  </a:ext>
                </a:extLst>
              </p:cNvPr>
              <p:cNvGrpSpPr/>
              <p:nvPr/>
            </p:nvGrpSpPr>
            <p:grpSpPr>
              <a:xfrm>
                <a:off x="3346563" y="5012867"/>
                <a:ext cx="540230" cy="259344"/>
                <a:chOff x="3346563" y="5012867"/>
                <a:chExt cx="540230" cy="259344"/>
              </a:xfrm>
            </p:grpSpPr>
            <p:sp>
              <p:nvSpPr>
                <p:cNvPr id="104" name="Oval 103">
                  <a:extLst>
                    <a:ext uri="{FF2B5EF4-FFF2-40B4-BE49-F238E27FC236}">
                      <a16:creationId xmlns:a16="http://schemas.microsoft.com/office/drawing/2014/main" id="{761877F8-E81F-4A3B-9A37-103177FED0A1}"/>
                    </a:ext>
                  </a:extLst>
                </p:cNvPr>
                <p:cNvSpPr/>
                <p:nvPr/>
              </p:nvSpPr>
              <p:spPr bwMode="auto">
                <a:xfrm>
                  <a:off x="3346563" y="515876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A8DA361-FAB6-4158-BAEB-B7AB5B0A7264}"/>
                    </a:ext>
                  </a:extLst>
                </p:cNvPr>
                <p:cNvSpPr/>
                <p:nvPr/>
              </p:nvSpPr>
              <p:spPr bwMode="auto">
                <a:xfrm>
                  <a:off x="3503817" y="5012867"/>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6FBA2B56-238A-4F37-8167-7CD14B498AD5}"/>
                    </a:ext>
                  </a:extLst>
                </p:cNvPr>
                <p:cNvSpPr/>
                <p:nvPr/>
              </p:nvSpPr>
              <p:spPr bwMode="auto">
                <a:xfrm>
                  <a:off x="3648325" y="5207935"/>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BA50CAC7-A2A4-4014-85EF-ECE47868DA15}"/>
                    </a:ext>
                  </a:extLst>
                </p:cNvPr>
                <p:cNvSpPr/>
                <p:nvPr/>
              </p:nvSpPr>
              <p:spPr bwMode="auto">
                <a:xfrm>
                  <a:off x="3822517" y="5081658"/>
                  <a:ext cx="64276" cy="642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805CB8E-B0FB-4B40-B2D6-A1CE9FF23E42}"/>
                    </a:ext>
                  </a:extLst>
                </p:cNvPr>
                <p:cNvSpPr/>
                <p:nvPr/>
              </p:nvSpPr>
              <p:spPr bwMode="auto">
                <a:xfrm rot="19037803">
                  <a:off x="3365888" y="510922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0B5B47E0-09DE-4EB0-9209-20801CA207D4}"/>
                    </a:ext>
                  </a:extLst>
                </p:cNvPr>
                <p:cNvSpPr/>
                <p:nvPr/>
              </p:nvSpPr>
              <p:spPr bwMode="auto">
                <a:xfrm rot="3099974">
                  <a:off x="3520308" y="5136087"/>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7B46189-B994-494C-A01C-235B122BF857}"/>
                    </a:ext>
                  </a:extLst>
                </p:cNvPr>
                <p:cNvSpPr/>
                <p:nvPr/>
              </p:nvSpPr>
              <p:spPr bwMode="auto">
                <a:xfrm rot="8668081">
                  <a:off x="3676851" y="5168435"/>
                  <a:ext cx="182880" cy="9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3" name="Group 12" descr="Varied customer onboarding processes">
            <a:extLst>
              <a:ext uri="{FF2B5EF4-FFF2-40B4-BE49-F238E27FC236}">
                <a16:creationId xmlns:a16="http://schemas.microsoft.com/office/drawing/2014/main" id="{4850C633-DDAE-4F6F-979E-5580E565620A}"/>
              </a:ext>
            </a:extLst>
          </p:cNvPr>
          <p:cNvGrpSpPr/>
          <p:nvPr/>
        </p:nvGrpSpPr>
        <p:grpSpPr>
          <a:xfrm>
            <a:off x="5702198" y="1473624"/>
            <a:ext cx="6417593" cy="890894"/>
            <a:chOff x="5295901" y="1502677"/>
            <a:chExt cx="6546279" cy="908758"/>
          </a:xfrm>
        </p:grpSpPr>
        <p:grpSp>
          <p:nvGrpSpPr>
            <p:cNvPr id="127" name="Group 126">
              <a:extLst>
                <a:ext uri="{FF2B5EF4-FFF2-40B4-BE49-F238E27FC236}">
                  <a16:creationId xmlns:a16="http://schemas.microsoft.com/office/drawing/2014/main" id="{7C9183E7-4CB5-4DB8-8E10-26536B584C43}"/>
                </a:ext>
              </a:extLst>
            </p:cNvPr>
            <p:cNvGrpSpPr/>
            <p:nvPr/>
          </p:nvGrpSpPr>
          <p:grpSpPr>
            <a:xfrm>
              <a:off x="5295901" y="1502677"/>
              <a:ext cx="6546279" cy="908758"/>
              <a:chOff x="5295901" y="1502677"/>
              <a:chExt cx="6546279" cy="908758"/>
            </a:xfrm>
          </p:grpSpPr>
          <p:sp>
            <p:nvSpPr>
              <p:cNvPr id="27" name="Rectangle 26">
                <a:extLst>
                  <a:ext uri="{FF2B5EF4-FFF2-40B4-BE49-F238E27FC236}">
                    <a16:creationId xmlns:a16="http://schemas.microsoft.com/office/drawing/2014/main" id="{C703F7EA-A878-42BB-91DB-9A33E6B77982}"/>
                  </a:ext>
                </a:extLst>
              </p:cNvPr>
              <p:cNvSpPr/>
              <p:nvPr/>
            </p:nvSpPr>
            <p:spPr bwMode="auto">
              <a:xfrm>
                <a:off x="5295901" y="1502677"/>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Varied customer onboarding processes </a:t>
                </a:r>
              </a:p>
            </p:txBody>
          </p:sp>
          <p:sp>
            <p:nvSpPr>
              <p:cNvPr id="80" name="AutoShape 174">
                <a:extLst>
                  <a:ext uri="{FF2B5EF4-FFF2-40B4-BE49-F238E27FC236}">
                    <a16:creationId xmlns:a16="http://schemas.microsoft.com/office/drawing/2014/main" id="{232441A2-3C10-4B60-AE60-722DF218B6D8}"/>
                  </a:ext>
                </a:extLst>
              </p:cNvPr>
              <p:cNvSpPr>
                <a:spLocks noChangeAspect="1" noChangeArrowheads="1" noTextEdit="1"/>
              </p:cNvSpPr>
              <p:nvPr/>
            </p:nvSpPr>
            <p:spPr bwMode="auto">
              <a:xfrm>
                <a:off x="5534190" y="1720266"/>
                <a:ext cx="473580" cy="473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8DA4A1D4-D6B9-4706-BBB4-A20BF20F4191}"/>
                  </a:ext>
                </a:extLst>
              </p:cNvPr>
              <p:cNvCxnSpPr>
                <a:cxnSpLocks/>
              </p:cNvCxnSpPr>
              <p:nvPr/>
            </p:nvCxnSpPr>
            <p:spPr>
              <a:xfrm>
                <a:off x="6242747" y="161431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aphic 40" descr="community">
              <a:extLst>
                <a:ext uri="{FF2B5EF4-FFF2-40B4-BE49-F238E27FC236}">
                  <a16:creationId xmlns:a16="http://schemas.microsoft.com/office/drawing/2014/main" id="{98AAB5AB-541D-41F6-B79B-72B4797E9D67}"/>
                </a:ext>
              </a:extLst>
            </p:cNvPr>
            <p:cNvGrpSpPr/>
            <p:nvPr/>
          </p:nvGrpSpPr>
          <p:grpSpPr>
            <a:xfrm>
              <a:off x="5506080" y="1697343"/>
              <a:ext cx="575132" cy="527418"/>
              <a:chOff x="3520657" y="3926981"/>
              <a:chExt cx="488041" cy="447553"/>
            </a:xfrm>
          </p:grpSpPr>
          <p:sp>
            <p:nvSpPr>
              <p:cNvPr id="129" name="Freeform: Shape 128">
                <a:extLst>
                  <a:ext uri="{FF2B5EF4-FFF2-40B4-BE49-F238E27FC236}">
                    <a16:creationId xmlns:a16="http://schemas.microsoft.com/office/drawing/2014/main" id="{399687E0-A1DB-4A97-AF9D-428686C18DB0}"/>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83DC0BCE-5882-4982-A736-DAE7DCEE0547}"/>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10CEECE4-20B1-4C8B-BDE2-6D3F65CAC9EC}"/>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54CCAC5-C69F-42A7-9E0F-9455CBEE9F15}"/>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DA654E2-1963-4CA6-9307-9072E919D86B}"/>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BEA4AFF-DFDC-4338-AED8-6B8B2398173B}"/>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CCA77AC-7C40-4E3C-85CA-9CFBAF9C46A8}"/>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7BBEA38-BF13-4BAE-8D35-A7D0EBF07CFA}"/>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4" name="Group 13" descr="Incomplete regulatory and compliance views">
            <a:extLst>
              <a:ext uri="{FF2B5EF4-FFF2-40B4-BE49-F238E27FC236}">
                <a16:creationId xmlns:a16="http://schemas.microsoft.com/office/drawing/2014/main" id="{D9D3F78D-B0AD-48F3-9800-0A020E147A51}"/>
              </a:ext>
            </a:extLst>
          </p:cNvPr>
          <p:cNvGrpSpPr/>
          <p:nvPr/>
        </p:nvGrpSpPr>
        <p:grpSpPr>
          <a:xfrm>
            <a:off x="5702198" y="2491435"/>
            <a:ext cx="6411934" cy="890894"/>
            <a:chOff x="5295901" y="2540897"/>
            <a:chExt cx="6540506" cy="908758"/>
          </a:xfrm>
        </p:grpSpPr>
        <p:sp>
          <p:nvSpPr>
            <p:cNvPr id="28" name="Rectangle 27">
              <a:extLst>
                <a:ext uri="{FF2B5EF4-FFF2-40B4-BE49-F238E27FC236}">
                  <a16:creationId xmlns:a16="http://schemas.microsoft.com/office/drawing/2014/main" id="{B7BF42E5-8E6D-4D3A-8CD6-AA64771C7D09}"/>
                </a:ext>
              </a:extLst>
            </p:cNvPr>
            <p:cNvSpPr/>
            <p:nvPr/>
          </p:nvSpPr>
          <p:spPr bwMode="auto">
            <a:xfrm>
              <a:off x="5295901" y="2540897"/>
              <a:ext cx="6540506"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Incomplete regulatory and compliance views</a:t>
              </a:r>
            </a:p>
          </p:txBody>
        </p:sp>
        <p:cxnSp>
          <p:nvCxnSpPr>
            <p:cNvPr id="49" name="Straight Connector 48">
              <a:extLst>
                <a:ext uri="{FF2B5EF4-FFF2-40B4-BE49-F238E27FC236}">
                  <a16:creationId xmlns:a16="http://schemas.microsoft.com/office/drawing/2014/main" id="{9A817A56-B082-4EEC-A8E6-1F6259A53DAF}"/>
                </a:ext>
              </a:extLst>
            </p:cNvPr>
            <p:cNvCxnSpPr>
              <a:cxnSpLocks/>
            </p:cNvCxnSpPr>
            <p:nvPr/>
          </p:nvCxnSpPr>
          <p:spPr>
            <a:xfrm>
              <a:off x="6242747" y="265253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ED3116-B242-4899-A83B-1829F7ECEB85}"/>
                </a:ext>
              </a:extLst>
            </p:cNvPr>
            <p:cNvGrpSpPr/>
            <p:nvPr/>
          </p:nvGrpSpPr>
          <p:grpSpPr>
            <a:xfrm>
              <a:off x="5503110" y="2724559"/>
              <a:ext cx="535740" cy="541440"/>
              <a:chOff x="5503110" y="2724559"/>
              <a:chExt cx="535740" cy="541440"/>
            </a:xfrm>
          </p:grpSpPr>
          <p:grpSp>
            <p:nvGrpSpPr>
              <p:cNvPr id="8" name="Group 7">
                <a:extLst>
                  <a:ext uri="{FF2B5EF4-FFF2-40B4-BE49-F238E27FC236}">
                    <a16:creationId xmlns:a16="http://schemas.microsoft.com/office/drawing/2014/main" id="{48286511-19AB-4449-9FFD-9C291CB5A809}"/>
                  </a:ext>
                </a:extLst>
              </p:cNvPr>
              <p:cNvGrpSpPr/>
              <p:nvPr/>
            </p:nvGrpSpPr>
            <p:grpSpPr>
              <a:xfrm>
                <a:off x="5503110" y="2724559"/>
                <a:ext cx="535740" cy="541440"/>
                <a:chOff x="5503110" y="2724559"/>
                <a:chExt cx="535740" cy="541440"/>
              </a:xfrm>
            </p:grpSpPr>
            <p:sp>
              <p:nvSpPr>
                <p:cNvPr id="91" name="Freeform: Shape 90">
                  <a:extLst>
                    <a:ext uri="{FF2B5EF4-FFF2-40B4-BE49-F238E27FC236}">
                      <a16:creationId xmlns:a16="http://schemas.microsoft.com/office/drawing/2014/main" id="{CF9901AD-3688-4189-BEC8-C6D1A1081619}"/>
                    </a:ext>
                  </a:extLst>
                </p:cNvPr>
                <p:cNvSpPr/>
                <p:nvPr/>
              </p:nvSpPr>
              <p:spPr>
                <a:xfrm>
                  <a:off x="5503110" y="2724559"/>
                  <a:ext cx="535740" cy="541440"/>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6" name="Group 95" descr="gears, process, precision, productivity, mechanical">
                  <a:extLst>
                    <a:ext uri="{FF2B5EF4-FFF2-40B4-BE49-F238E27FC236}">
                      <a16:creationId xmlns:a16="http://schemas.microsoft.com/office/drawing/2014/main" id="{72CDC39F-B650-4682-A2B3-A6C5AD8CD3EF}"/>
                    </a:ext>
                  </a:extLst>
                </p:cNvPr>
                <p:cNvGrpSpPr/>
                <p:nvPr/>
              </p:nvGrpSpPr>
              <p:grpSpPr>
                <a:xfrm>
                  <a:off x="5604613" y="2817476"/>
                  <a:ext cx="199724" cy="215700"/>
                  <a:chOff x="696496" y="5670715"/>
                  <a:chExt cx="377924" cy="408154"/>
                </a:xfrm>
              </p:grpSpPr>
              <p:sp>
                <p:nvSpPr>
                  <p:cNvPr id="97" name="Freeform 92">
                    <a:extLst>
                      <a:ext uri="{FF2B5EF4-FFF2-40B4-BE49-F238E27FC236}">
                        <a16:creationId xmlns:a16="http://schemas.microsoft.com/office/drawing/2014/main" id="{6772D2D0-65FB-4968-B0BC-162FFF245B28}"/>
                      </a:ext>
                    </a:extLst>
                  </p:cNvPr>
                  <p:cNvSpPr>
                    <a:spLocks/>
                  </p:cNvSpPr>
                  <p:nvPr/>
                </p:nvSpPr>
                <p:spPr bwMode="auto">
                  <a:xfrm>
                    <a:off x="830659" y="5869123"/>
                    <a:ext cx="243761" cy="209746"/>
                  </a:xfrm>
                  <a:custGeom>
                    <a:avLst/>
                    <a:gdLst>
                      <a:gd name="T0" fmla="*/ 112 w 122"/>
                      <a:gd name="T1" fmla="*/ 43 h 105"/>
                      <a:gd name="T2" fmla="*/ 111 w 122"/>
                      <a:gd name="T3" fmla="*/ 32 h 105"/>
                      <a:gd name="T4" fmla="*/ 108 w 122"/>
                      <a:gd name="T5" fmla="*/ 22 h 105"/>
                      <a:gd name="T6" fmla="*/ 117 w 122"/>
                      <a:gd name="T7" fmla="*/ 15 h 105"/>
                      <a:gd name="T8" fmla="*/ 107 w 122"/>
                      <a:gd name="T9" fmla="*/ 0 h 105"/>
                      <a:gd name="T10" fmla="*/ 100 w 122"/>
                      <a:gd name="T11" fmla="*/ 3 h 105"/>
                      <a:gd name="T12" fmla="*/ 100 w 122"/>
                      <a:gd name="T13" fmla="*/ 4 h 105"/>
                      <a:gd name="T14" fmla="*/ 92 w 122"/>
                      <a:gd name="T15" fmla="*/ 24 h 105"/>
                      <a:gd name="T16" fmla="*/ 87 w 122"/>
                      <a:gd name="T17" fmla="*/ 35 h 105"/>
                      <a:gd name="T18" fmla="*/ 76 w 122"/>
                      <a:gd name="T19" fmla="*/ 32 h 105"/>
                      <a:gd name="T20" fmla="*/ 62 w 122"/>
                      <a:gd name="T21" fmla="*/ 28 h 105"/>
                      <a:gd name="T22" fmla="*/ 60 w 122"/>
                      <a:gd name="T23" fmla="*/ 30 h 105"/>
                      <a:gd name="T24" fmla="*/ 64 w 122"/>
                      <a:gd name="T25" fmla="*/ 44 h 105"/>
                      <a:gd name="T26" fmla="*/ 66 w 122"/>
                      <a:gd name="T27" fmla="*/ 55 h 105"/>
                      <a:gd name="T28" fmla="*/ 56 w 122"/>
                      <a:gd name="T29" fmla="*/ 60 h 105"/>
                      <a:gd name="T30" fmla="*/ 36 w 122"/>
                      <a:gd name="T31" fmla="*/ 68 h 105"/>
                      <a:gd name="T32" fmla="*/ 25 w 122"/>
                      <a:gd name="T33" fmla="*/ 73 h 105"/>
                      <a:gd name="T34" fmla="*/ 19 w 122"/>
                      <a:gd name="T35" fmla="*/ 63 h 105"/>
                      <a:gd name="T36" fmla="*/ 12 w 122"/>
                      <a:gd name="T37" fmla="*/ 50 h 105"/>
                      <a:gd name="T38" fmla="*/ 10 w 122"/>
                      <a:gd name="T39" fmla="*/ 50 h 105"/>
                      <a:gd name="T40" fmla="*/ 9 w 122"/>
                      <a:gd name="T41" fmla="*/ 50 h 105"/>
                      <a:gd name="T42" fmla="*/ 7 w 122"/>
                      <a:gd name="T43" fmla="*/ 55 h 105"/>
                      <a:gd name="T44" fmla="*/ 8 w 122"/>
                      <a:gd name="T45" fmla="*/ 61 h 105"/>
                      <a:gd name="T46" fmla="*/ 0 w 122"/>
                      <a:gd name="T47" fmla="*/ 68 h 105"/>
                      <a:gd name="T48" fmla="*/ 9 w 122"/>
                      <a:gd name="T49" fmla="*/ 83 h 105"/>
                      <a:gd name="T50" fmla="*/ 20 w 122"/>
                      <a:gd name="T51" fmla="*/ 78 h 105"/>
                      <a:gd name="T52" fmla="*/ 37 w 122"/>
                      <a:gd name="T53" fmla="*/ 90 h 105"/>
                      <a:gd name="T54" fmla="*/ 36 w 122"/>
                      <a:gd name="T55" fmla="*/ 101 h 105"/>
                      <a:gd name="T56" fmla="*/ 53 w 122"/>
                      <a:gd name="T57" fmla="*/ 105 h 105"/>
                      <a:gd name="T58" fmla="*/ 57 w 122"/>
                      <a:gd name="T59" fmla="*/ 95 h 105"/>
                      <a:gd name="T60" fmla="*/ 68 w 122"/>
                      <a:gd name="T61" fmla="*/ 94 h 105"/>
                      <a:gd name="T62" fmla="*/ 78 w 122"/>
                      <a:gd name="T63" fmla="*/ 92 h 105"/>
                      <a:gd name="T64" fmla="*/ 85 w 122"/>
                      <a:gd name="T65" fmla="*/ 100 h 105"/>
                      <a:gd name="T66" fmla="*/ 100 w 122"/>
                      <a:gd name="T67" fmla="*/ 91 h 105"/>
                      <a:gd name="T68" fmla="*/ 95 w 122"/>
                      <a:gd name="T69" fmla="*/ 80 h 105"/>
                      <a:gd name="T70" fmla="*/ 107 w 122"/>
                      <a:gd name="T71" fmla="*/ 63 h 105"/>
                      <a:gd name="T72" fmla="*/ 118 w 122"/>
                      <a:gd name="T73" fmla="*/ 64 h 105"/>
                      <a:gd name="T74" fmla="*/ 122 w 122"/>
                      <a:gd name="T75" fmla="*/ 47 h 105"/>
                      <a:gd name="T76" fmla="*/ 112 w 122"/>
                      <a:gd name="T77" fmla="*/ 4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05">
                        <a:moveTo>
                          <a:pt x="112" y="43"/>
                        </a:moveTo>
                        <a:cubicBezTo>
                          <a:pt x="112" y="40"/>
                          <a:pt x="112" y="36"/>
                          <a:pt x="111" y="32"/>
                        </a:cubicBezTo>
                        <a:cubicBezTo>
                          <a:pt x="111" y="29"/>
                          <a:pt x="110" y="26"/>
                          <a:pt x="108" y="22"/>
                        </a:cubicBezTo>
                        <a:cubicBezTo>
                          <a:pt x="117" y="15"/>
                          <a:pt x="117" y="15"/>
                          <a:pt x="117" y="15"/>
                        </a:cubicBezTo>
                        <a:cubicBezTo>
                          <a:pt x="107" y="0"/>
                          <a:pt x="107" y="0"/>
                          <a:pt x="107" y="0"/>
                        </a:cubicBezTo>
                        <a:cubicBezTo>
                          <a:pt x="100" y="3"/>
                          <a:pt x="100" y="3"/>
                          <a:pt x="100" y="3"/>
                        </a:cubicBezTo>
                        <a:cubicBezTo>
                          <a:pt x="100" y="4"/>
                          <a:pt x="100" y="4"/>
                          <a:pt x="100" y="4"/>
                        </a:cubicBezTo>
                        <a:cubicBezTo>
                          <a:pt x="92" y="24"/>
                          <a:pt x="92" y="24"/>
                          <a:pt x="92" y="24"/>
                        </a:cubicBezTo>
                        <a:cubicBezTo>
                          <a:pt x="87" y="35"/>
                          <a:pt x="87" y="35"/>
                          <a:pt x="87" y="35"/>
                        </a:cubicBezTo>
                        <a:cubicBezTo>
                          <a:pt x="76" y="32"/>
                          <a:pt x="76" y="32"/>
                          <a:pt x="76" y="32"/>
                        </a:cubicBezTo>
                        <a:cubicBezTo>
                          <a:pt x="62" y="28"/>
                          <a:pt x="62" y="28"/>
                          <a:pt x="62" y="28"/>
                        </a:cubicBezTo>
                        <a:cubicBezTo>
                          <a:pt x="61" y="29"/>
                          <a:pt x="61" y="29"/>
                          <a:pt x="60" y="30"/>
                        </a:cubicBezTo>
                        <a:cubicBezTo>
                          <a:pt x="64" y="44"/>
                          <a:pt x="64" y="44"/>
                          <a:pt x="64" y="44"/>
                        </a:cubicBezTo>
                        <a:cubicBezTo>
                          <a:pt x="66" y="55"/>
                          <a:pt x="66" y="55"/>
                          <a:pt x="66" y="55"/>
                        </a:cubicBezTo>
                        <a:cubicBezTo>
                          <a:pt x="56" y="60"/>
                          <a:pt x="56" y="60"/>
                          <a:pt x="56" y="60"/>
                        </a:cubicBezTo>
                        <a:cubicBezTo>
                          <a:pt x="36" y="68"/>
                          <a:pt x="36" y="68"/>
                          <a:pt x="36" y="68"/>
                        </a:cubicBezTo>
                        <a:cubicBezTo>
                          <a:pt x="25" y="73"/>
                          <a:pt x="25" y="73"/>
                          <a:pt x="25" y="73"/>
                        </a:cubicBezTo>
                        <a:cubicBezTo>
                          <a:pt x="19" y="63"/>
                          <a:pt x="19" y="63"/>
                          <a:pt x="19" y="63"/>
                        </a:cubicBezTo>
                        <a:cubicBezTo>
                          <a:pt x="12" y="50"/>
                          <a:pt x="12" y="50"/>
                          <a:pt x="12" y="50"/>
                        </a:cubicBezTo>
                        <a:cubicBezTo>
                          <a:pt x="11" y="50"/>
                          <a:pt x="11" y="50"/>
                          <a:pt x="10" y="50"/>
                        </a:cubicBezTo>
                        <a:cubicBezTo>
                          <a:pt x="10" y="50"/>
                          <a:pt x="9" y="50"/>
                          <a:pt x="9" y="50"/>
                        </a:cubicBezTo>
                        <a:cubicBezTo>
                          <a:pt x="7" y="55"/>
                          <a:pt x="7" y="55"/>
                          <a:pt x="7" y="55"/>
                        </a:cubicBezTo>
                        <a:cubicBezTo>
                          <a:pt x="7" y="57"/>
                          <a:pt x="8" y="59"/>
                          <a:pt x="8" y="61"/>
                        </a:cubicBezTo>
                        <a:cubicBezTo>
                          <a:pt x="0" y="68"/>
                          <a:pt x="0" y="68"/>
                          <a:pt x="0" y="68"/>
                        </a:cubicBezTo>
                        <a:cubicBezTo>
                          <a:pt x="9" y="83"/>
                          <a:pt x="9" y="83"/>
                          <a:pt x="9" y="83"/>
                        </a:cubicBezTo>
                        <a:cubicBezTo>
                          <a:pt x="20" y="78"/>
                          <a:pt x="20" y="78"/>
                          <a:pt x="20" y="78"/>
                        </a:cubicBezTo>
                        <a:cubicBezTo>
                          <a:pt x="24" y="83"/>
                          <a:pt x="30" y="88"/>
                          <a:pt x="37" y="90"/>
                        </a:cubicBezTo>
                        <a:cubicBezTo>
                          <a:pt x="36" y="101"/>
                          <a:pt x="36" y="101"/>
                          <a:pt x="36" y="101"/>
                        </a:cubicBezTo>
                        <a:cubicBezTo>
                          <a:pt x="53" y="105"/>
                          <a:pt x="53" y="105"/>
                          <a:pt x="53" y="105"/>
                        </a:cubicBezTo>
                        <a:cubicBezTo>
                          <a:pt x="57" y="95"/>
                          <a:pt x="57" y="95"/>
                          <a:pt x="57" y="95"/>
                        </a:cubicBezTo>
                        <a:cubicBezTo>
                          <a:pt x="60" y="95"/>
                          <a:pt x="64" y="95"/>
                          <a:pt x="68" y="94"/>
                        </a:cubicBezTo>
                        <a:cubicBezTo>
                          <a:pt x="71" y="94"/>
                          <a:pt x="74" y="93"/>
                          <a:pt x="78" y="92"/>
                        </a:cubicBezTo>
                        <a:cubicBezTo>
                          <a:pt x="85" y="100"/>
                          <a:pt x="85" y="100"/>
                          <a:pt x="85" y="100"/>
                        </a:cubicBezTo>
                        <a:cubicBezTo>
                          <a:pt x="100" y="91"/>
                          <a:pt x="100" y="91"/>
                          <a:pt x="100" y="91"/>
                        </a:cubicBezTo>
                        <a:cubicBezTo>
                          <a:pt x="95" y="80"/>
                          <a:pt x="95" y="80"/>
                          <a:pt x="95" y="80"/>
                        </a:cubicBezTo>
                        <a:cubicBezTo>
                          <a:pt x="100" y="76"/>
                          <a:pt x="104" y="70"/>
                          <a:pt x="107" y="63"/>
                        </a:cubicBezTo>
                        <a:cubicBezTo>
                          <a:pt x="118" y="64"/>
                          <a:pt x="118" y="64"/>
                          <a:pt x="118" y="64"/>
                        </a:cubicBezTo>
                        <a:cubicBezTo>
                          <a:pt x="122" y="47"/>
                          <a:pt x="122" y="47"/>
                          <a:pt x="122" y="47"/>
                        </a:cubicBezTo>
                        <a:lnTo>
                          <a:pt x="112" y="43"/>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93">
                    <a:extLst>
                      <a:ext uri="{FF2B5EF4-FFF2-40B4-BE49-F238E27FC236}">
                        <a16:creationId xmlns:a16="http://schemas.microsoft.com/office/drawing/2014/main" id="{744FED5E-E946-43B8-AF17-C094E98A4BFA}"/>
                      </a:ext>
                    </a:extLst>
                  </p:cNvPr>
                  <p:cNvSpPr>
                    <a:spLocks/>
                  </p:cNvSpPr>
                  <p:nvPr/>
                </p:nvSpPr>
                <p:spPr bwMode="auto">
                  <a:xfrm>
                    <a:off x="696496" y="5670715"/>
                    <a:ext cx="309897" cy="309894"/>
                  </a:xfrm>
                  <a:custGeom>
                    <a:avLst/>
                    <a:gdLst>
                      <a:gd name="T0" fmla="*/ 57 w 155"/>
                      <a:gd name="T1" fmla="*/ 0 h 155"/>
                      <a:gd name="T2" fmla="*/ 70 w 155"/>
                      <a:gd name="T3" fmla="*/ 20 h 155"/>
                      <a:gd name="T4" fmla="*/ 77 w 155"/>
                      <a:gd name="T5" fmla="*/ 20 h 155"/>
                      <a:gd name="T6" fmla="*/ 85 w 155"/>
                      <a:gd name="T7" fmla="*/ 20 h 155"/>
                      <a:gd name="T8" fmla="*/ 98 w 155"/>
                      <a:gd name="T9" fmla="*/ 0 h 155"/>
                      <a:gd name="T10" fmla="*/ 118 w 155"/>
                      <a:gd name="T11" fmla="*/ 8 h 155"/>
                      <a:gd name="T12" fmla="*/ 112 w 155"/>
                      <a:gd name="T13" fmla="*/ 32 h 155"/>
                      <a:gd name="T14" fmla="*/ 123 w 155"/>
                      <a:gd name="T15" fmla="*/ 43 h 155"/>
                      <a:gd name="T16" fmla="*/ 147 w 155"/>
                      <a:gd name="T17" fmla="*/ 37 h 155"/>
                      <a:gd name="T18" fmla="*/ 155 w 155"/>
                      <a:gd name="T19" fmla="*/ 57 h 155"/>
                      <a:gd name="T20" fmla="*/ 135 w 155"/>
                      <a:gd name="T21" fmla="*/ 69 h 155"/>
                      <a:gd name="T22" fmla="*/ 135 w 155"/>
                      <a:gd name="T23" fmla="*/ 85 h 155"/>
                      <a:gd name="T24" fmla="*/ 155 w 155"/>
                      <a:gd name="T25" fmla="*/ 98 h 155"/>
                      <a:gd name="T26" fmla="*/ 146 w 155"/>
                      <a:gd name="T27" fmla="*/ 118 h 155"/>
                      <a:gd name="T28" fmla="*/ 124 w 155"/>
                      <a:gd name="T29" fmla="*/ 112 h 155"/>
                      <a:gd name="T30" fmla="*/ 112 w 155"/>
                      <a:gd name="T31" fmla="*/ 124 h 155"/>
                      <a:gd name="T32" fmla="*/ 118 w 155"/>
                      <a:gd name="T33" fmla="*/ 146 h 155"/>
                      <a:gd name="T34" fmla="*/ 98 w 155"/>
                      <a:gd name="T35" fmla="*/ 155 h 155"/>
                      <a:gd name="T36" fmla="*/ 86 w 155"/>
                      <a:gd name="T37" fmla="*/ 135 h 155"/>
                      <a:gd name="T38" fmla="*/ 77 w 155"/>
                      <a:gd name="T39" fmla="*/ 136 h 155"/>
                      <a:gd name="T40" fmla="*/ 69 w 155"/>
                      <a:gd name="T41" fmla="*/ 135 h 155"/>
                      <a:gd name="T42" fmla="*/ 57 w 155"/>
                      <a:gd name="T43" fmla="*/ 155 h 155"/>
                      <a:gd name="T44" fmla="*/ 37 w 155"/>
                      <a:gd name="T45" fmla="*/ 146 h 155"/>
                      <a:gd name="T46" fmla="*/ 42 w 155"/>
                      <a:gd name="T47" fmla="*/ 124 h 155"/>
                      <a:gd name="T48" fmla="*/ 30 w 155"/>
                      <a:gd name="T49" fmla="*/ 112 h 155"/>
                      <a:gd name="T50" fmla="*/ 8 w 155"/>
                      <a:gd name="T51" fmla="*/ 117 h 155"/>
                      <a:gd name="T52" fmla="*/ 0 w 155"/>
                      <a:gd name="T53" fmla="*/ 97 h 155"/>
                      <a:gd name="T54" fmla="*/ 20 w 155"/>
                      <a:gd name="T55" fmla="*/ 86 h 155"/>
                      <a:gd name="T56" fmla="*/ 20 w 155"/>
                      <a:gd name="T57" fmla="*/ 69 h 155"/>
                      <a:gd name="T58" fmla="*/ 0 w 155"/>
                      <a:gd name="T59" fmla="*/ 57 h 155"/>
                      <a:gd name="T60" fmla="*/ 9 w 155"/>
                      <a:gd name="T61" fmla="*/ 37 h 155"/>
                      <a:gd name="T62" fmla="*/ 31 w 155"/>
                      <a:gd name="T63" fmla="*/ 42 h 155"/>
                      <a:gd name="T64" fmla="*/ 43 w 155"/>
                      <a:gd name="T65" fmla="*/ 31 h 155"/>
                      <a:gd name="T66" fmla="*/ 37 w 155"/>
                      <a:gd name="T67" fmla="*/ 8 h 155"/>
                      <a:gd name="T68" fmla="*/ 57 w 155"/>
                      <a:gd name="T6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5" h="155">
                        <a:moveTo>
                          <a:pt x="57" y="0"/>
                        </a:moveTo>
                        <a:cubicBezTo>
                          <a:pt x="70" y="20"/>
                          <a:pt x="70" y="20"/>
                          <a:pt x="70" y="20"/>
                        </a:cubicBezTo>
                        <a:cubicBezTo>
                          <a:pt x="72" y="20"/>
                          <a:pt x="75" y="20"/>
                          <a:pt x="77" y="20"/>
                        </a:cubicBezTo>
                        <a:cubicBezTo>
                          <a:pt x="80" y="20"/>
                          <a:pt x="83" y="20"/>
                          <a:pt x="85" y="20"/>
                        </a:cubicBezTo>
                        <a:cubicBezTo>
                          <a:pt x="98" y="0"/>
                          <a:pt x="98" y="0"/>
                          <a:pt x="98" y="0"/>
                        </a:cubicBezTo>
                        <a:cubicBezTo>
                          <a:pt x="118" y="8"/>
                          <a:pt x="118" y="8"/>
                          <a:pt x="118" y="8"/>
                        </a:cubicBezTo>
                        <a:cubicBezTo>
                          <a:pt x="112" y="32"/>
                          <a:pt x="112" y="32"/>
                          <a:pt x="112" y="32"/>
                        </a:cubicBezTo>
                        <a:cubicBezTo>
                          <a:pt x="117" y="35"/>
                          <a:pt x="120" y="39"/>
                          <a:pt x="123" y="43"/>
                        </a:cubicBezTo>
                        <a:cubicBezTo>
                          <a:pt x="147" y="37"/>
                          <a:pt x="147" y="37"/>
                          <a:pt x="147" y="37"/>
                        </a:cubicBezTo>
                        <a:cubicBezTo>
                          <a:pt x="155" y="57"/>
                          <a:pt x="155" y="57"/>
                          <a:pt x="155" y="57"/>
                        </a:cubicBezTo>
                        <a:cubicBezTo>
                          <a:pt x="135" y="69"/>
                          <a:pt x="135" y="69"/>
                          <a:pt x="135" y="69"/>
                        </a:cubicBezTo>
                        <a:cubicBezTo>
                          <a:pt x="135" y="75"/>
                          <a:pt x="135" y="80"/>
                          <a:pt x="135" y="85"/>
                        </a:cubicBezTo>
                        <a:cubicBezTo>
                          <a:pt x="155" y="98"/>
                          <a:pt x="155" y="98"/>
                          <a:pt x="155" y="98"/>
                        </a:cubicBezTo>
                        <a:cubicBezTo>
                          <a:pt x="146" y="118"/>
                          <a:pt x="146" y="118"/>
                          <a:pt x="146" y="118"/>
                        </a:cubicBezTo>
                        <a:cubicBezTo>
                          <a:pt x="124" y="112"/>
                          <a:pt x="124" y="112"/>
                          <a:pt x="124" y="112"/>
                        </a:cubicBezTo>
                        <a:cubicBezTo>
                          <a:pt x="121" y="117"/>
                          <a:pt x="117" y="121"/>
                          <a:pt x="112" y="124"/>
                        </a:cubicBezTo>
                        <a:cubicBezTo>
                          <a:pt x="118" y="146"/>
                          <a:pt x="118" y="146"/>
                          <a:pt x="118" y="146"/>
                        </a:cubicBezTo>
                        <a:cubicBezTo>
                          <a:pt x="98" y="155"/>
                          <a:pt x="98" y="155"/>
                          <a:pt x="98" y="155"/>
                        </a:cubicBezTo>
                        <a:cubicBezTo>
                          <a:pt x="86" y="135"/>
                          <a:pt x="86" y="135"/>
                          <a:pt x="86" y="135"/>
                        </a:cubicBezTo>
                        <a:cubicBezTo>
                          <a:pt x="83" y="136"/>
                          <a:pt x="80" y="136"/>
                          <a:pt x="77" y="136"/>
                        </a:cubicBezTo>
                        <a:cubicBezTo>
                          <a:pt x="74" y="136"/>
                          <a:pt x="72" y="136"/>
                          <a:pt x="69" y="135"/>
                        </a:cubicBezTo>
                        <a:cubicBezTo>
                          <a:pt x="57" y="155"/>
                          <a:pt x="57" y="155"/>
                          <a:pt x="57" y="155"/>
                        </a:cubicBezTo>
                        <a:cubicBezTo>
                          <a:pt x="37" y="146"/>
                          <a:pt x="37" y="146"/>
                          <a:pt x="37" y="146"/>
                        </a:cubicBezTo>
                        <a:cubicBezTo>
                          <a:pt x="42" y="124"/>
                          <a:pt x="42" y="124"/>
                          <a:pt x="42" y="124"/>
                        </a:cubicBezTo>
                        <a:cubicBezTo>
                          <a:pt x="38" y="121"/>
                          <a:pt x="34" y="117"/>
                          <a:pt x="30" y="112"/>
                        </a:cubicBezTo>
                        <a:cubicBezTo>
                          <a:pt x="8" y="117"/>
                          <a:pt x="8" y="117"/>
                          <a:pt x="8" y="117"/>
                        </a:cubicBezTo>
                        <a:cubicBezTo>
                          <a:pt x="0" y="97"/>
                          <a:pt x="0" y="97"/>
                          <a:pt x="0" y="97"/>
                        </a:cubicBezTo>
                        <a:cubicBezTo>
                          <a:pt x="20" y="86"/>
                          <a:pt x="20" y="86"/>
                          <a:pt x="20" y="86"/>
                        </a:cubicBezTo>
                        <a:cubicBezTo>
                          <a:pt x="19" y="80"/>
                          <a:pt x="19" y="75"/>
                          <a:pt x="20" y="69"/>
                        </a:cubicBezTo>
                        <a:cubicBezTo>
                          <a:pt x="0" y="57"/>
                          <a:pt x="0" y="57"/>
                          <a:pt x="0" y="57"/>
                        </a:cubicBezTo>
                        <a:cubicBezTo>
                          <a:pt x="9" y="37"/>
                          <a:pt x="9" y="37"/>
                          <a:pt x="9" y="37"/>
                        </a:cubicBezTo>
                        <a:cubicBezTo>
                          <a:pt x="31" y="42"/>
                          <a:pt x="31" y="42"/>
                          <a:pt x="31" y="42"/>
                        </a:cubicBezTo>
                        <a:cubicBezTo>
                          <a:pt x="35" y="38"/>
                          <a:pt x="38" y="34"/>
                          <a:pt x="43" y="31"/>
                        </a:cubicBezTo>
                        <a:cubicBezTo>
                          <a:pt x="37" y="8"/>
                          <a:pt x="37" y="8"/>
                          <a:pt x="37" y="8"/>
                        </a:cubicBezTo>
                        <a:cubicBezTo>
                          <a:pt x="57" y="0"/>
                          <a:pt x="57" y="0"/>
                          <a:pt x="5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7" name="Rectangle 6">
                <a:extLst>
                  <a:ext uri="{FF2B5EF4-FFF2-40B4-BE49-F238E27FC236}">
                    <a16:creationId xmlns:a16="http://schemas.microsoft.com/office/drawing/2014/main" id="{0E8717A2-D2D2-48F3-A33D-A8E7FC4D5BF7}"/>
                  </a:ext>
                </a:extLst>
              </p:cNvPr>
              <p:cNvSpPr/>
              <p:nvPr/>
            </p:nvSpPr>
            <p:spPr bwMode="auto">
              <a:xfrm rot="2700000">
                <a:off x="5666900" y="2771775"/>
                <a:ext cx="45719" cy="323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descr="Capex and opex for managing different sets of tools supporting complex IT environments">
            <a:extLst>
              <a:ext uri="{FF2B5EF4-FFF2-40B4-BE49-F238E27FC236}">
                <a16:creationId xmlns:a16="http://schemas.microsoft.com/office/drawing/2014/main" id="{11895063-FA92-4AF4-8849-09E5F22C47AF}"/>
              </a:ext>
            </a:extLst>
          </p:cNvPr>
          <p:cNvGrpSpPr/>
          <p:nvPr/>
        </p:nvGrpSpPr>
        <p:grpSpPr>
          <a:xfrm>
            <a:off x="5702198" y="3509246"/>
            <a:ext cx="6417593" cy="890894"/>
            <a:chOff x="5295901" y="3579117"/>
            <a:chExt cx="6546279" cy="908758"/>
          </a:xfrm>
        </p:grpSpPr>
        <p:sp>
          <p:nvSpPr>
            <p:cNvPr id="29" name="Rectangle 28">
              <a:extLst>
                <a:ext uri="{FF2B5EF4-FFF2-40B4-BE49-F238E27FC236}">
                  <a16:creationId xmlns:a16="http://schemas.microsoft.com/office/drawing/2014/main" id="{51B13DAA-D099-4C27-B16B-01005A2C4043}"/>
                </a:ext>
              </a:extLst>
            </p:cNvPr>
            <p:cNvSpPr/>
            <p:nvPr/>
          </p:nvSpPr>
          <p:spPr bwMode="auto">
            <a:xfrm>
              <a:off x="5295901" y="3579117"/>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Capex and </a:t>
              </a:r>
              <a:r>
                <a:rPr kumimoji="0" lang="en-US" sz="1568" b="0" i="0" u="none" strike="noStrike" kern="0" cap="none" spc="0" normalizeH="0" baseline="0" noProof="0" err="1">
                  <a:ln>
                    <a:noFill/>
                  </a:ln>
                  <a:solidFill>
                    <a:srgbClr val="FFFFFF"/>
                  </a:solidFill>
                  <a:effectLst/>
                  <a:uLnTx/>
                  <a:uFillTx/>
                  <a:latin typeface="Segoe UI"/>
                  <a:ea typeface="+mn-ea"/>
                  <a:cs typeface="Segoe UI Semibold" panose="020B0702040204020203" pitchFamily="34" charset="0"/>
                  <a:sym typeface="Arial"/>
                </a:rPr>
                <a:t>opex</a:t>
              </a: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 for managing different sets of tools supporting complex IT environments </a:t>
              </a:r>
            </a:p>
          </p:txBody>
        </p:sp>
        <p:cxnSp>
          <p:nvCxnSpPr>
            <p:cNvPr id="50" name="Straight Connector 49">
              <a:extLst>
                <a:ext uri="{FF2B5EF4-FFF2-40B4-BE49-F238E27FC236}">
                  <a16:creationId xmlns:a16="http://schemas.microsoft.com/office/drawing/2014/main" id="{73761EAF-5F4C-4ABF-9074-CF3F20F227B5}"/>
                </a:ext>
              </a:extLst>
            </p:cNvPr>
            <p:cNvCxnSpPr>
              <a:cxnSpLocks/>
            </p:cNvCxnSpPr>
            <p:nvPr/>
          </p:nvCxnSpPr>
          <p:spPr>
            <a:xfrm>
              <a:off x="6242747" y="369075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aphic 7" descr="cost control">
              <a:extLst>
                <a:ext uri="{FF2B5EF4-FFF2-40B4-BE49-F238E27FC236}">
                  <a16:creationId xmlns:a16="http://schemas.microsoft.com/office/drawing/2014/main" id="{FDEB66FA-5791-491B-8263-32324ABEF9BC}"/>
                </a:ext>
              </a:extLst>
            </p:cNvPr>
            <p:cNvGrpSpPr/>
            <p:nvPr/>
          </p:nvGrpSpPr>
          <p:grpSpPr>
            <a:xfrm>
              <a:off x="5495194" y="3761668"/>
              <a:ext cx="543656" cy="543656"/>
              <a:chOff x="5337551" y="3022718"/>
              <a:chExt cx="411480" cy="411480"/>
            </a:xfrm>
          </p:grpSpPr>
          <p:sp>
            <p:nvSpPr>
              <p:cNvPr id="67" name="Freeform: Shape 66">
                <a:extLst>
                  <a:ext uri="{FF2B5EF4-FFF2-40B4-BE49-F238E27FC236}">
                    <a16:creationId xmlns:a16="http://schemas.microsoft.com/office/drawing/2014/main" id="{5B20E724-EBAE-4C5B-BDB6-F7592EE2F920}"/>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6D573231-EA08-40BA-B9EA-9ADF8EBFB862}"/>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 name="Group 5" descr="Expanding business opportunities—edge, low latency">
            <a:extLst>
              <a:ext uri="{FF2B5EF4-FFF2-40B4-BE49-F238E27FC236}">
                <a16:creationId xmlns:a16="http://schemas.microsoft.com/office/drawing/2014/main" id="{E9B1A711-BCAB-4C4C-B4AD-EB54F98BDA40}"/>
              </a:ext>
            </a:extLst>
          </p:cNvPr>
          <p:cNvGrpSpPr/>
          <p:nvPr/>
        </p:nvGrpSpPr>
        <p:grpSpPr>
          <a:xfrm>
            <a:off x="5702198" y="4527057"/>
            <a:ext cx="6417593" cy="890894"/>
            <a:chOff x="5295901" y="4617337"/>
            <a:chExt cx="6546279" cy="908758"/>
          </a:xfrm>
        </p:grpSpPr>
        <p:sp>
          <p:nvSpPr>
            <p:cNvPr id="30" name="Rectangle 29">
              <a:extLst>
                <a:ext uri="{FF2B5EF4-FFF2-40B4-BE49-F238E27FC236}">
                  <a16:creationId xmlns:a16="http://schemas.microsoft.com/office/drawing/2014/main" id="{CF7AD5F6-F9DF-424E-91F0-6550FB4BF35F}"/>
                </a:ext>
              </a:extLst>
            </p:cNvPr>
            <p:cNvSpPr/>
            <p:nvPr/>
          </p:nvSpPr>
          <p:spPr bwMode="auto">
            <a:xfrm>
              <a:off x="5295901" y="4617337"/>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sym typeface="Arial"/>
                </a:rPr>
                <a:t>Expanding business opportunities—edge, low latency</a:t>
              </a:r>
            </a:p>
          </p:txBody>
        </p:sp>
        <p:cxnSp>
          <p:nvCxnSpPr>
            <p:cNvPr id="53" name="Straight Connector 52">
              <a:extLst>
                <a:ext uri="{FF2B5EF4-FFF2-40B4-BE49-F238E27FC236}">
                  <a16:creationId xmlns:a16="http://schemas.microsoft.com/office/drawing/2014/main" id="{204EABE3-F1C0-4F77-A94C-37EB460E3485}"/>
                </a:ext>
              </a:extLst>
            </p:cNvPr>
            <p:cNvCxnSpPr>
              <a:cxnSpLocks/>
            </p:cNvCxnSpPr>
            <p:nvPr/>
          </p:nvCxnSpPr>
          <p:spPr>
            <a:xfrm>
              <a:off x="6242747" y="4728979"/>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 name="Group 44" descr="data, progress">
              <a:extLst>
                <a:ext uri="{FF2B5EF4-FFF2-40B4-BE49-F238E27FC236}">
                  <a16:creationId xmlns:a16="http://schemas.microsoft.com/office/drawing/2014/main" id="{F76C933F-FF04-4CE6-95EB-30F8301EC924}"/>
                </a:ext>
              </a:extLst>
            </p:cNvPr>
            <p:cNvGrpSpPr/>
            <p:nvPr/>
          </p:nvGrpSpPr>
          <p:grpSpPr>
            <a:xfrm>
              <a:off x="5492914" y="4805554"/>
              <a:ext cx="548216" cy="532324"/>
              <a:chOff x="5375441" y="1172376"/>
              <a:chExt cx="536922" cy="521359"/>
            </a:xfrm>
          </p:grpSpPr>
          <p:sp>
            <p:nvSpPr>
              <p:cNvPr id="47" name="Rectangle 35">
                <a:extLst>
                  <a:ext uri="{FF2B5EF4-FFF2-40B4-BE49-F238E27FC236}">
                    <a16:creationId xmlns:a16="http://schemas.microsoft.com/office/drawing/2014/main" id="{D407C2F0-880D-4D54-A03D-086880119AD3}"/>
                  </a:ext>
                </a:extLst>
              </p:cNvPr>
              <p:cNvSpPr>
                <a:spLocks noChangeArrowheads="1"/>
              </p:cNvSpPr>
              <p:nvPr/>
            </p:nvSpPr>
            <p:spPr bwMode="auto">
              <a:xfrm>
                <a:off x="5655574" y="1264197"/>
                <a:ext cx="56027" cy="4077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6">
                <a:extLst>
                  <a:ext uri="{FF2B5EF4-FFF2-40B4-BE49-F238E27FC236}">
                    <a16:creationId xmlns:a16="http://schemas.microsoft.com/office/drawing/2014/main" id="{28846F4F-D9BF-41BA-89ED-8731F8F2829F}"/>
                  </a:ext>
                </a:extLst>
              </p:cNvPr>
              <p:cNvSpPr>
                <a:spLocks noChangeArrowheads="1"/>
              </p:cNvSpPr>
              <p:nvPr/>
            </p:nvSpPr>
            <p:spPr bwMode="auto">
              <a:xfrm>
                <a:off x="5748952" y="1172376"/>
                <a:ext cx="54470" cy="49957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37">
                <a:extLst>
                  <a:ext uri="{FF2B5EF4-FFF2-40B4-BE49-F238E27FC236}">
                    <a16:creationId xmlns:a16="http://schemas.microsoft.com/office/drawing/2014/main" id="{0EE2F25C-7E38-4545-BE4E-051BEF4CBCAF}"/>
                  </a:ext>
                </a:extLst>
              </p:cNvPr>
              <p:cNvSpPr>
                <a:spLocks noChangeArrowheads="1"/>
              </p:cNvSpPr>
              <p:nvPr/>
            </p:nvSpPr>
            <p:spPr bwMode="auto">
              <a:xfrm>
                <a:off x="5761402" y="1542774"/>
                <a:ext cx="150961" cy="150961"/>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8">
                <a:extLst>
                  <a:ext uri="{FF2B5EF4-FFF2-40B4-BE49-F238E27FC236}">
                    <a16:creationId xmlns:a16="http://schemas.microsoft.com/office/drawing/2014/main" id="{804D1789-E49B-4B41-97D5-A96CA22E1A8A}"/>
                  </a:ext>
                </a:extLst>
              </p:cNvPr>
              <p:cNvSpPr>
                <a:spLocks noChangeArrowheads="1"/>
              </p:cNvSpPr>
              <p:nvPr/>
            </p:nvSpPr>
            <p:spPr bwMode="auto">
              <a:xfrm>
                <a:off x="5375441" y="1542774"/>
                <a:ext cx="56027" cy="12917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39">
                <a:extLst>
                  <a:ext uri="{FF2B5EF4-FFF2-40B4-BE49-F238E27FC236}">
                    <a16:creationId xmlns:a16="http://schemas.microsoft.com/office/drawing/2014/main" id="{F2A1D46D-6A5A-47C0-9E62-537165A1D12D}"/>
                  </a:ext>
                </a:extLst>
              </p:cNvPr>
              <p:cNvSpPr>
                <a:spLocks noChangeArrowheads="1"/>
              </p:cNvSpPr>
              <p:nvPr/>
            </p:nvSpPr>
            <p:spPr bwMode="auto">
              <a:xfrm>
                <a:off x="5468819" y="1449397"/>
                <a:ext cx="54470" cy="2225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40">
                <a:extLst>
                  <a:ext uri="{FF2B5EF4-FFF2-40B4-BE49-F238E27FC236}">
                    <a16:creationId xmlns:a16="http://schemas.microsoft.com/office/drawing/2014/main" id="{0ECA8BC2-230C-42D4-99B0-0402260ABB15}"/>
                  </a:ext>
                </a:extLst>
              </p:cNvPr>
              <p:cNvSpPr>
                <a:spLocks noChangeArrowheads="1"/>
              </p:cNvSpPr>
              <p:nvPr/>
            </p:nvSpPr>
            <p:spPr bwMode="auto">
              <a:xfrm>
                <a:off x="5560640" y="1357575"/>
                <a:ext cx="56027" cy="3143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41">
                <a:extLst>
                  <a:ext uri="{FF2B5EF4-FFF2-40B4-BE49-F238E27FC236}">
                    <a16:creationId xmlns:a16="http://schemas.microsoft.com/office/drawing/2014/main" id="{8E6787B6-700B-43FF-9698-0C9B571D1EFC}"/>
                  </a:ext>
                </a:extLst>
              </p:cNvPr>
              <p:cNvSpPr>
                <a:spLocks/>
              </p:cNvSpPr>
              <p:nvPr/>
            </p:nvSpPr>
            <p:spPr bwMode="auto">
              <a:xfrm>
                <a:off x="5797197" y="1580125"/>
                <a:ext cx="77815" cy="79371"/>
              </a:xfrm>
              <a:custGeom>
                <a:avLst/>
                <a:gdLst>
                  <a:gd name="T0" fmla="*/ 28 w 68"/>
                  <a:gd name="T1" fmla="*/ 0 h 68"/>
                  <a:gd name="T2" fmla="*/ 23 w 68"/>
                  <a:gd name="T3" fmla="*/ 5 h 68"/>
                  <a:gd name="T4" fmla="*/ 28 w 68"/>
                  <a:gd name="T5" fmla="*/ 10 h 68"/>
                  <a:gd name="T6" fmla="*/ 50 w 68"/>
                  <a:gd name="T7" fmla="*/ 10 h 68"/>
                  <a:gd name="T8" fmla="*/ 2 w 68"/>
                  <a:gd name="T9" fmla="*/ 59 h 68"/>
                  <a:gd name="T10" fmla="*/ 2 w 68"/>
                  <a:gd name="T11" fmla="*/ 66 h 68"/>
                  <a:gd name="T12" fmla="*/ 10 w 68"/>
                  <a:gd name="T13" fmla="*/ 66 h 68"/>
                  <a:gd name="T14" fmla="*/ 57 w 68"/>
                  <a:gd name="T15" fmla="*/ 18 h 68"/>
                  <a:gd name="T16" fmla="*/ 57 w 68"/>
                  <a:gd name="T17" fmla="*/ 40 h 68"/>
                  <a:gd name="T18" fmla="*/ 62 w 68"/>
                  <a:gd name="T19" fmla="*/ 45 h 68"/>
                  <a:gd name="T20" fmla="*/ 68 w 68"/>
                  <a:gd name="T21" fmla="*/ 40 h 68"/>
                  <a:gd name="T22" fmla="*/ 68 w 68"/>
                  <a:gd name="T23" fmla="*/ 0 h 68"/>
                  <a:gd name="T24" fmla="*/ 28 w 68"/>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68">
                    <a:moveTo>
                      <a:pt x="28" y="0"/>
                    </a:moveTo>
                    <a:cubicBezTo>
                      <a:pt x="25" y="0"/>
                      <a:pt x="23" y="2"/>
                      <a:pt x="23" y="5"/>
                    </a:cubicBezTo>
                    <a:cubicBezTo>
                      <a:pt x="23" y="8"/>
                      <a:pt x="25" y="10"/>
                      <a:pt x="28" y="10"/>
                    </a:cubicBezTo>
                    <a:cubicBezTo>
                      <a:pt x="50" y="10"/>
                      <a:pt x="50" y="10"/>
                      <a:pt x="50" y="10"/>
                    </a:cubicBezTo>
                    <a:cubicBezTo>
                      <a:pt x="2" y="59"/>
                      <a:pt x="2" y="59"/>
                      <a:pt x="2" y="59"/>
                    </a:cubicBezTo>
                    <a:cubicBezTo>
                      <a:pt x="0" y="61"/>
                      <a:pt x="0" y="64"/>
                      <a:pt x="2" y="66"/>
                    </a:cubicBezTo>
                    <a:cubicBezTo>
                      <a:pt x="4" y="68"/>
                      <a:pt x="8" y="68"/>
                      <a:pt x="10" y="66"/>
                    </a:cubicBezTo>
                    <a:cubicBezTo>
                      <a:pt x="57" y="18"/>
                      <a:pt x="57" y="18"/>
                      <a:pt x="57" y="18"/>
                    </a:cubicBezTo>
                    <a:cubicBezTo>
                      <a:pt x="57" y="40"/>
                      <a:pt x="57" y="40"/>
                      <a:pt x="57" y="40"/>
                    </a:cubicBezTo>
                    <a:cubicBezTo>
                      <a:pt x="57" y="43"/>
                      <a:pt x="62" y="45"/>
                      <a:pt x="62" y="45"/>
                    </a:cubicBezTo>
                    <a:cubicBezTo>
                      <a:pt x="65" y="45"/>
                      <a:pt x="68" y="43"/>
                      <a:pt x="68" y="40"/>
                    </a:cubicBezTo>
                    <a:cubicBezTo>
                      <a:pt x="68" y="0"/>
                      <a:pt x="68" y="0"/>
                      <a:pt x="68"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5" name="Group 14" descr="Several others…">
            <a:extLst>
              <a:ext uri="{FF2B5EF4-FFF2-40B4-BE49-F238E27FC236}">
                <a16:creationId xmlns:a16="http://schemas.microsoft.com/office/drawing/2014/main" id="{5E879090-B506-4914-90AD-DC46772B20CD}"/>
              </a:ext>
            </a:extLst>
          </p:cNvPr>
          <p:cNvGrpSpPr/>
          <p:nvPr/>
        </p:nvGrpSpPr>
        <p:grpSpPr>
          <a:xfrm>
            <a:off x="5702198" y="5544865"/>
            <a:ext cx="6417593" cy="890894"/>
            <a:chOff x="5295901" y="5655555"/>
            <a:chExt cx="6546279" cy="908758"/>
          </a:xfrm>
        </p:grpSpPr>
        <p:sp>
          <p:nvSpPr>
            <p:cNvPr id="32" name="Rectangle 31">
              <a:extLst>
                <a:ext uri="{FF2B5EF4-FFF2-40B4-BE49-F238E27FC236}">
                  <a16:creationId xmlns:a16="http://schemas.microsoft.com/office/drawing/2014/main" id="{C57D269C-FBB5-41D6-9E0D-20BA294B8C09}"/>
                </a:ext>
              </a:extLst>
            </p:cNvPr>
            <p:cNvSpPr/>
            <p:nvPr/>
          </p:nvSpPr>
          <p:spPr bwMode="auto">
            <a:xfrm>
              <a:off x="5295901" y="5655555"/>
              <a:ext cx="6546279" cy="9087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65352"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Several others…</a:t>
              </a:r>
            </a:p>
          </p:txBody>
        </p:sp>
        <p:cxnSp>
          <p:nvCxnSpPr>
            <p:cNvPr id="54" name="Straight Connector 53">
              <a:extLst>
                <a:ext uri="{FF2B5EF4-FFF2-40B4-BE49-F238E27FC236}">
                  <a16:creationId xmlns:a16="http://schemas.microsoft.com/office/drawing/2014/main" id="{DAB93BDE-F26F-459E-8F85-022B71E66DEE}"/>
                </a:ext>
              </a:extLst>
            </p:cNvPr>
            <p:cNvCxnSpPr>
              <a:cxnSpLocks/>
            </p:cNvCxnSpPr>
            <p:nvPr/>
          </p:nvCxnSpPr>
          <p:spPr>
            <a:xfrm>
              <a:off x="6242747" y="5767197"/>
              <a:ext cx="0" cy="685474"/>
            </a:xfrm>
            <a:prstGeom prst="line">
              <a:avLst/>
            </a:prstGeom>
            <a:ln w="12700"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E2A5398-E70C-4AC5-8CFF-A5D2B5ADFA75}"/>
                </a:ext>
              </a:extLst>
            </p:cNvPr>
            <p:cNvGrpSpPr/>
            <p:nvPr/>
          </p:nvGrpSpPr>
          <p:grpSpPr>
            <a:xfrm>
              <a:off x="5494199" y="6042976"/>
              <a:ext cx="533426" cy="133916"/>
              <a:chOff x="5494199" y="6042976"/>
              <a:chExt cx="533426" cy="133916"/>
            </a:xfrm>
          </p:grpSpPr>
          <p:sp>
            <p:nvSpPr>
              <p:cNvPr id="71" name="Rectangle 5">
                <a:extLst>
                  <a:ext uri="{FF2B5EF4-FFF2-40B4-BE49-F238E27FC236}">
                    <a16:creationId xmlns:a16="http://schemas.microsoft.com/office/drawing/2014/main" id="{7CD1D97A-546A-4F04-8471-69AE1C4F3DF3}"/>
                  </a:ext>
                </a:extLst>
              </p:cNvPr>
              <p:cNvSpPr>
                <a:spLocks noChangeArrowheads="1"/>
              </p:cNvSpPr>
              <p:nvPr/>
            </p:nvSpPr>
            <p:spPr bwMode="auto">
              <a:xfrm>
                <a:off x="5494199" y="6042976"/>
                <a:ext cx="133917" cy="133916"/>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6">
                <a:extLst>
                  <a:ext uri="{FF2B5EF4-FFF2-40B4-BE49-F238E27FC236}">
                    <a16:creationId xmlns:a16="http://schemas.microsoft.com/office/drawing/2014/main" id="{61BEC0B2-D0A5-464F-88E4-4703D912E3EA}"/>
                  </a:ext>
                </a:extLst>
              </p:cNvPr>
              <p:cNvSpPr>
                <a:spLocks noChangeArrowheads="1"/>
              </p:cNvSpPr>
              <p:nvPr/>
            </p:nvSpPr>
            <p:spPr bwMode="auto">
              <a:xfrm>
                <a:off x="5695171" y="6042976"/>
                <a:ext cx="131482" cy="133916"/>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7A77E723-7DF6-453C-9D5D-7795FB902D6C}"/>
                  </a:ext>
                </a:extLst>
              </p:cNvPr>
              <p:cNvSpPr>
                <a:spLocks noChangeArrowheads="1"/>
              </p:cNvSpPr>
              <p:nvPr/>
            </p:nvSpPr>
            <p:spPr bwMode="auto">
              <a:xfrm>
                <a:off x="5893708" y="6042976"/>
                <a:ext cx="133917" cy="133916"/>
              </a:xfrm>
              <a:prstGeom prst="rect">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446000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a:extLst>
              <a:ext uri="{FF2B5EF4-FFF2-40B4-BE49-F238E27FC236}">
                <a16:creationId xmlns:a16="http://schemas.microsoft.com/office/drawing/2014/main" id="{FFFE4B95-F5AB-44E7-B8D8-9BAFE5D42C0B}"/>
              </a:ext>
            </a:extLst>
          </p:cNvPr>
          <p:cNvSpPr>
            <a:spLocks noGrp="1"/>
          </p:cNvSpPr>
          <p:nvPr>
            <p:ph type="title"/>
          </p:nvPr>
        </p:nvSpPr>
        <p:spPr>
          <a:xfrm>
            <a:off x="588263" y="457200"/>
            <a:ext cx="11018520" cy="1107996"/>
          </a:xfrm>
        </p:spPr>
        <p:txBody>
          <a:bodyPr/>
          <a:lstStyle/>
          <a:p>
            <a:r>
              <a:rPr lang="en-US"/>
              <a:t>Azure Arc can help simplify and standardize</a:t>
            </a:r>
            <a:br>
              <a:rPr lang="en-US"/>
            </a:br>
            <a:r>
              <a:rPr lang="en-US"/>
              <a:t>to capture the opportunities</a:t>
            </a:r>
          </a:p>
        </p:txBody>
      </p:sp>
      <p:sp>
        <p:nvSpPr>
          <p:cNvPr id="166" name="Outer circle">
            <a:extLst>
              <a:ext uri="{FF2B5EF4-FFF2-40B4-BE49-F238E27FC236}">
                <a16:creationId xmlns:a16="http://schemas.microsoft.com/office/drawing/2014/main" id="{AE120AB0-9473-4AFE-8125-3AA866A51D41}"/>
              </a:ext>
              <a:ext uri="{C183D7F6-B498-43B3-948B-1728B52AA6E4}">
                <adec:decorative xmlns:adec="http://schemas.microsoft.com/office/drawing/2017/decorative" val="1"/>
              </a:ext>
            </a:extLst>
          </p:cNvPr>
          <p:cNvSpPr/>
          <p:nvPr/>
        </p:nvSpPr>
        <p:spPr bwMode="auto">
          <a:xfrm>
            <a:off x="-2064574" y="1978837"/>
            <a:ext cx="5154443" cy="5154443"/>
          </a:xfrm>
          <a:prstGeom prst="ellipse">
            <a:avLst/>
          </a:prstGeom>
          <a:noFill/>
          <a:ln w="25400" cap="rnd"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7" name="Inner circle">
            <a:extLst>
              <a:ext uri="{FF2B5EF4-FFF2-40B4-BE49-F238E27FC236}">
                <a16:creationId xmlns:a16="http://schemas.microsoft.com/office/drawing/2014/main" id="{EDC19252-FF0B-4DEF-9CBB-60AC809EEA3D}"/>
              </a:ext>
              <a:ext uri="{C183D7F6-B498-43B3-948B-1728B52AA6E4}">
                <adec:decorative xmlns:adec="http://schemas.microsoft.com/office/drawing/2017/decorative" val="1"/>
              </a:ext>
            </a:extLst>
          </p:cNvPr>
          <p:cNvSpPr/>
          <p:nvPr/>
        </p:nvSpPr>
        <p:spPr bwMode="auto">
          <a:xfrm>
            <a:off x="-1633808" y="2484389"/>
            <a:ext cx="4258018" cy="4258018"/>
          </a:xfrm>
          <a:prstGeom prst="ellipse">
            <a:avLst/>
          </a:prstGeom>
          <a:noFill/>
          <a:ln w="25400" cap="rnd" cmpd="sng" algn="ctr">
            <a:solidFill>
              <a:srgbClr val="0078D4"/>
            </a:solid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1922"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68" name="Group 167">
            <a:extLst>
              <a:ext uri="{FF2B5EF4-FFF2-40B4-BE49-F238E27FC236}">
                <a16:creationId xmlns:a16="http://schemas.microsoft.com/office/drawing/2014/main" id="{1CBB3C5D-1EB5-4A26-B1BE-58ABBDFEFEF3}"/>
              </a:ext>
              <a:ext uri="{C183D7F6-B498-43B3-948B-1728B52AA6E4}">
                <adec:decorative xmlns:adec="http://schemas.microsoft.com/office/drawing/2017/decorative" val="1"/>
              </a:ext>
            </a:extLst>
          </p:cNvPr>
          <p:cNvGrpSpPr/>
          <p:nvPr/>
        </p:nvGrpSpPr>
        <p:grpSpPr>
          <a:xfrm>
            <a:off x="-174040" y="1855063"/>
            <a:ext cx="452138" cy="452126"/>
            <a:chOff x="5413340" y="561509"/>
            <a:chExt cx="461204" cy="461192"/>
          </a:xfrm>
          <a:solidFill>
            <a:schemeClr val="tx1"/>
          </a:solidFill>
        </p:grpSpPr>
        <p:sp useBgFill="1">
          <p:nvSpPr>
            <p:cNvPr id="169" name="Oval 168">
              <a:extLst>
                <a:ext uri="{FF2B5EF4-FFF2-40B4-BE49-F238E27FC236}">
                  <a16:creationId xmlns:a16="http://schemas.microsoft.com/office/drawing/2014/main" id="{27EFC358-7D3C-430B-A382-13242D06B007}"/>
                </a:ext>
              </a:extLst>
            </p:cNvPr>
            <p:cNvSpPr/>
            <p:nvPr/>
          </p:nvSpPr>
          <p:spPr bwMode="auto">
            <a:xfrm>
              <a:off x="5413340" y="5615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70" name="Clipboard">
              <a:extLst>
                <a:ext uri="{FF2B5EF4-FFF2-40B4-BE49-F238E27FC236}">
                  <a16:creationId xmlns:a16="http://schemas.microsoft.com/office/drawing/2014/main" id="{8C8D878F-5E08-444A-AEC3-3B1304C9DB2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0209" y="668110"/>
              <a:ext cx="216992" cy="247990"/>
            </a:xfrm>
            <a:prstGeom prst="rect">
              <a:avLst/>
            </a:prstGeom>
          </p:spPr>
        </p:pic>
      </p:grpSp>
      <p:grpSp>
        <p:nvGrpSpPr>
          <p:cNvPr id="171" name="Group 170">
            <a:extLst>
              <a:ext uri="{FF2B5EF4-FFF2-40B4-BE49-F238E27FC236}">
                <a16:creationId xmlns:a16="http://schemas.microsoft.com/office/drawing/2014/main" id="{14DE8FAB-ABEB-4750-8C78-809EEB02DBC6}"/>
              </a:ext>
              <a:ext uri="{C183D7F6-B498-43B3-948B-1728B52AA6E4}">
                <adec:decorative xmlns:adec="http://schemas.microsoft.com/office/drawing/2017/decorative" val="1"/>
              </a:ext>
            </a:extLst>
          </p:cNvPr>
          <p:cNvGrpSpPr/>
          <p:nvPr/>
        </p:nvGrpSpPr>
        <p:grpSpPr>
          <a:xfrm>
            <a:off x="810316" y="1866735"/>
            <a:ext cx="452138" cy="452126"/>
            <a:chOff x="6417434" y="573415"/>
            <a:chExt cx="461204" cy="461192"/>
          </a:xfrm>
          <a:solidFill>
            <a:schemeClr val="tx1"/>
          </a:solidFill>
        </p:grpSpPr>
        <p:sp useBgFill="1">
          <p:nvSpPr>
            <p:cNvPr id="172" name="Oval 171">
              <a:extLst>
                <a:ext uri="{FF2B5EF4-FFF2-40B4-BE49-F238E27FC236}">
                  <a16:creationId xmlns:a16="http://schemas.microsoft.com/office/drawing/2014/main" id="{DD1596E0-81F2-421A-9FF2-8656F1237199}"/>
                </a:ext>
              </a:extLst>
            </p:cNvPr>
            <p:cNvSpPr/>
            <p:nvPr/>
          </p:nvSpPr>
          <p:spPr bwMode="auto">
            <a:xfrm>
              <a:off x="6417434" y="573415"/>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73" name="Heart">
              <a:extLst>
                <a:ext uri="{FF2B5EF4-FFF2-40B4-BE49-F238E27FC236}">
                  <a16:creationId xmlns:a16="http://schemas.microsoft.com/office/drawing/2014/main" id="{801E2723-E32B-4636-88B9-29A7913CF65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12416" y="687765"/>
              <a:ext cx="271240" cy="232492"/>
            </a:xfrm>
            <a:prstGeom prst="rect">
              <a:avLst/>
            </a:prstGeom>
          </p:spPr>
        </p:pic>
      </p:grpSp>
      <p:grpSp>
        <p:nvGrpSpPr>
          <p:cNvPr id="174" name="Group 173">
            <a:extLst>
              <a:ext uri="{FF2B5EF4-FFF2-40B4-BE49-F238E27FC236}">
                <a16:creationId xmlns:a16="http://schemas.microsoft.com/office/drawing/2014/main" id="{88E18727-947D-4027-BED7-6A2C4A445484}"/>
              </a:ext>
              <a:ext uri="{C183D7F6-B498-43B3-948B-1728B52AA6E4}">
                <adec:decorative xmlns:adec="http://schemas.microsoft.com/office/drawing/2017/decorative" val="1"/>
              </a:ext>
            </a:extLst>
          </p:cNvPr>
          <p:cNvGrpSpPr/>
          <p:nvPr/>
        </p:nvGrpSpPr>
        <p:grpSpPr>
          <a:xfrm>
            <a:off x="1740201" y="2271372"/>
            <a:ext cx="452138" cy="452126"/>
            <a:chOff x="7365965" y="986165"/>
            <a:chExt cx="461204" cy="461192"/>
          </a:xfrm>
          <a:solidFill>
            <a:schemeClr val="tx1"/>
          </a:solidFill>
        </p:grpSpPr>
        <p:sp useBgFill="1">
          <p:nvSpPr>
            <p:cNvPr id="175" name="Oval 174">
              <a:extLst>
                <a:ext uri="{FF2B5EF4-FFF2-40B4-BE49-F238E27FC236}">
                  <a16:creationId xmlns:a16="http://schemas.microsoft.com/office/drawing/2014/main" id="{98753F78-FC3B-4884-8150-E2781681F9C7}"/>
                </a:ext>
              </a:extLst>
            </p:cNvPr>
            <p:cNvSpPr/>
            <p:nvPr/>
          </p:nvSpPr>
          <p:spPr bwMode="auto">
            <a:xfrm>
              <a:off x="7365965" y="986165"/>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76" name="Location">
              <a:extLst>
                <a:ext uri="{FF2B5EF4-FFF2-40B4-BE49-F238E27FC236}">
                  <a16:creationId xmlns:a16="http://schemas.microsoft.com/office/drawing/2014/main" id="{55200E56-03DA-44E6-8E72-29582CF05A9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8697" y="1112140"/>
              <a:ext cx="255740" cy="209242"/>
            </a:xfrm>
            <a:prstGeom prst="rect">
              <a:avLst/>
            </a:prstGeom>
          </p:spPr>
        </p:pic>
      </p:grpSp>
      <p:grpSp>
        <p:nvGrpSpPr>
          <p:cNvPr id="177" name="Group 176">
            <a:extLst>
              <a:ext uri="{FF2B5EF4-FFF2-40B4-BE49-F238E27FC236}">
                <a16:creationId xmlns:a16="http://schemas.microsoft.com/office/drawing/2014/main" id="{360D92C3-03FD-4CA9-B7E4-31BDEDBE9049}"/>
              </a:ext>
              <a:ext uri="{C183D7F6-B498-43B3-948B-1728B52AA6E4}">
                <adec:decorative xmlns:adec="http://schemas.microsoft.com/office/drawing/2017/decorative" val="1"/>
              </a:ext>
            </a:extLst>
          </p:cNvPr>
          <p:cNvGrpSpPr/>
          <p:nvPr/>
        </p:nvGrpSpPr>
        <p:grpSpPr>
          <a:xfrm>
            <a:off x="2421857" y="2969368"/>
            <a:ext cx="452138" cy="452126"/>
            <a:chOff x="8061290" y="1698158"/>
            <a:chExt cx="461204" cy="461192"/>
          </a:xfrm>
          <a:solidFill>
            <a:schemeClr val="tx1"/>
          </a:solidFill>
        </p:grpSpPr>
        <p:sp useBgFill="1">
          <p:nvSpPr>
            <p:cNvPr id="178" name="Oval 177">
              <a:extLst>
                <a:ext uri="{FF2B5EF4-FFF2-40B4-BE49-F238E27FC236}">
                  <a16:creationId xmlns:a16="http://schemas.microsoft.com/office/drawing/2014/main" id="{D20C158C-D11C-4DF3-9596-7B366830D6B1}"/>
                </a:ext>
              </a:extLst>
            </p:cNvPr>
            <p:cNvSpPr/>
            <p:nvPr/>
          </p:nvSpPr>
          <p:spPr bwMode="auto">
            <a:xfrm>
              <a:off x="8061290" y="1698158"/>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79" name="People">
              <a:extLst>
                <a:ext uri="{FF2B5EF4-FFF2-40B4-BE49-F238E27FC236}">
                  <a16:creationId xmlns:a16="http://schemas.microsoft.com/office/drawing/2014/main" id="{D84EDE9C-0E62-420C-AC50-7ADF4807AB9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64022" y="1821147"/>
              <a:ext cx="255740" cy="224740"/>
            </a:xfrm>
            <a:prstGeom prst="rect">
              <a:avLst/>
            </a:prstGeom>
          </p:spPr>
        </p:pic>
      </p:grpSp>
      <p:grpSp>
        <p:nvGrpSpPr>
          <p:cNvPr id="180" name="Group 179">
            <a:extLst>
              <a:ext uri="{FF2B5EF4-FFF2-40B4-BE49-F238E27FC236}">
                <a16:creationId xmlns:a16="http://schemas.microsoft.com/office/drawing/2014/main" id="{1FA70656-7C91-4DD4-B3C7-2E296773EF4C}"/>
              </a:ext>
              <a:ext uri="{C183D7F6-B498-43B3-948B-1728B52AA6E4}">
                <adec:decorative xmlns:adec="http://schemas.microsoft.com/office/drawing/2017/decorative" val="1"/>
              </a:ext>
            </a:extLst>
          </p:cNvPr>
          <p:cNvGrpSpPr/>
          <p:nvPr/>
        </p:nvGrpSpPr>
        <p:grpSpPr>
          <a:xfrm>
            <a:off x="2800036" y="3891472"/>
            <a:ext cx="452138" cy="452126"/>
            <a:chOff x="8447052" y="2638752"/>
            <a:chExt cx="461204" cy="461192"/>
          </a:xfrm>
          <a:solidFill>
            <a:schemeClr val="tx1"/>
          </a:solidFill>
        </p:grpSpPr>
        <p:sp useBgFill="1">
          <p:nvSpPr>
            <p:cNvPr id="181" name="Oval 180">
              <a:extLst>
                <a:ext uri="{FF2B5EF4-FFF2-40B4-BE49-F238E27FC236}">
                  <a16:creationId xmlns:a16="http://schemas.microsoft.com/office/drawing/2014/main" id="{A11099B2-3D00-4EFC-ABDF-6E2E06A3CDE5}"/>
                </a:ext>
              </a:extLst>
            </p:cNvPr>
            <p:cNvSpPr/>
            <p:nvPr/>
          </p:nvSpPr>
          <p:spPr bwMode="auto">
            <a:xfrm>
              <a:off x="8447052" y="2638752"/>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82" name="Smart speaker">
              <a:extLst>
                <a:ext uri="{FF2B5EF4-FFF2-40B4-BE49-F238E27FC236}">
                  <a16:creationId xmlns:a16="http://schemas.microsoft.com/office/drawing/2014/main" id="{C287FCD9-C09E-44C5-AC16-3B79E837904B}"/>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19531" y="2710480"/>
              <a:ext cx="116246" cy="317736"/>
            </a:xfrm>
            <a:prstGeom prst="rect">
              <a:avLst/>
            </a:prstGeom>
          </p:spPr>
        </p:pic>
      </p:grpSp>
      <p:grpSp>
        <p:nvGrpSpPr>
          <p:cNvPr id="183" name="Group 182">
            <a:extLst>
              <a:ext uri="{FF2B5EF4-FFF2-40B4-BE49-F238E27FC236}">
                <a16:creationId xmlns:a16="http://schemas.microsoft.com/office/drawing/2014/main" id="{3125F775-3D06-4A2B-A99F-FB3AF8153B50}"/>
              </a:ext>
              <a:ext uri="{C183D7F6-B498-43B3-948B-1728B52AA6E4}">
                <adec:decorative xmlns:adec="http://schemas.microsoft.com/office/drawing/2017/decorative" val="1"/>
              </a:ext>
            </a:extLst>
          </p:cNvPr>
          <p:cNvGrpSpPr/>
          <p:nvPr/>
        </p:nvGrpSpPr>
        <p:grpSpPr>
          <a:xfrm>
            <a:off x="1671724" y="6555068"/>
            <a:ext cx="452138" cy="452126"/>
            <a:chOff x="7296115" y="5355759"/>
            <a:chExt cx="461204" cy="461192"/>
          </a:xfrm>
          <a:solidFill>
            <a:schemeClr val="tx1"/>
          </a:solidFill>
        </p:grpSpPr>
        <p:sp useBgFill="1">
          <p:nvSpPr>
            <p:cNvPr id="184" name="Oval 183">
              <a:extLst>
                <a:ext uri="{FF2B5EF4-FFF2-40B4-BE49-F238E27FC236}">
                  <a16:creationId xmlns:a16="http://schemas.microsoft.com/office/drawing/2014/main" id="{276FA922-2631-4145-A7AA-E9089EE4FAD1}"/>
                </a:ext>
              </a:extLst>
            </p:cNvPr>
            <p:cNvSpPr/>
            <p:nvPr/>
          </p:nvSpPr>
          <p:spPr bwMode="auto">
            <a:xfrm>
              <a:off x="7296115" y="53557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85" name="Locked doc">
              <a:extLst>
                <a:ext uri="{FF2B5EF4-FFF2-40B4-BE49-F238E27FC236}">
                  <a16:creationId xmlns:a16="http://schemas.microsoft.com/office/drawing/2014/main" id="{E7374B47-8F86-406C-B179-AF5D124FFB29}"/>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2096" y="5458486"/>
              <a:ext cx="209242" cy="255738"/>
            </a:xfrm>
            <a:prstGeom prst="rect">
              <a:avLst/>
            </a:prstGeom>
          </p:spPr>
        </p:pic>
      </p:grpSp>
      <p:grpSp>
        <p:nvGrpSpPr>
          <p:cNvPr id="186" name="Group 185">
            <a:extLst>
              <a:ext uri="{FF2B5EF4-FFF2-40B4-BE49-F238E27FC236}">
                <a16:creationId xmlns:a16="http://schemas.microsoft.com/office/drawing/2014/main" id="{E29E6AFE-614E-473A-BF8E-5C0156F21EC1}"/>
              </a:ext>
              <a:ext uri="{C183D7F6-B498-43B3-948B-1728B52AA6E4}">
                <adec:decorative xmlns:adec="http://schemas.microsoft.com/office/drawing/2017/decorative" val="1"/>
              </a:ext>
            </a:extLst>
          </p:cNvPr>
          <p:cNvGrpSpPr/>
          <p:nvPr/>
        </p:nvGrpSpPr>
        <p:grpSpPr>
          <a:xfrm>
            <a:off x="2400069" y="5864074"/>
            <a:ext cx="452138" cy="452126"/>
            <a:chOff x="8039065" y="4650909"/>
            <a:chExt cx="461204" cy="461192"/>
          </a:xfrm>
          <a:solidFill>
            <a:schemeClr val="tx1"/>
          </a:solidFill>
        </p:grpSpPr>
        <p:sp useBgFill="1">
          <p:nvSpPr>
            <p:cNvPr id="187" name="Oval 186">
              <a:extLst>
                <a:ext uri="{FF2B5EF4-FFF2-40B4-BE49-F238E27FC236}">
                  <a16:creationId xmlns:a16="http://schemas.microsoft.com/office/drawing/2014/main" id="{02622055-F388-4BB9-9ED0-3CF6BB12E98D}"/>
                </a:ext>
              </a:extLst>
            </p:cNvPr>
            <p:cNvSpPr/>
            <p:nvPr/>
          </p:nvSpPr>
          <p:spPr bwMode="auto">
            <a:xfrm>
              <a:off x="8039065" y="46509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88" name="Data center">
              <a:extLst>
                <a:ext uri="{FF2B5EF4-FFF2-40B4-BE49-F238E27FC236}">
                  <a16:creationId xmlns:a16="http://schemas.microsoft.com/office/drawing/2014/main" id="{74F1F957-A501-4602-AD88-CD5FCD3772B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26297" y="4792384"/>
              <a:ext cx="286740" cy="178242"/>
            </a:xfrm>
            <a:prstGeom prst="rect">
              <a:avLst/>
            </a:prstGeom>
          </p:spPr>
        </p:pic>
      </p:grpSp>
      <p:grpSp>
        <p:nvGrpSpPr>
          <p:cNvPr id="189" name="Group 188">
            <a:extLst>
              <a:ext uri="{FF2B5EF4-FFF2-40B4-BE49-F238E27FC236}">
                <a16:creationId xmlns:a16="http://schemas.microsoft.com/office/drawing/2014/main" id="{AF9AAC58-A5E0-45D2-90FE-BAEEA2E7E096}"/>
              </a:ext>
              <a:ext uri="{C183D7F6-B498-43B3-948B-1728B52AA6E4}">
                <adec:decorative xmlns:adec="http://schemas.microsoft.com/office/drawing/2017/decorative" val="1"/>
              </a:ext>
            </a:extLst>
          </p:cNvPr>
          <p:cNvGrpSpPr/>
          <p:nvPr/>
        </p:nvGrpSpPr>
        <p:grpSpPr>
          <a:xfrm>
            <a:off x="-1166956" y="6539506"/>
            <a:ext cx="452138" cy="452126"/>
            <a:chOff x="4400515" y="5339884"/>
            <a:chExt cx="461204" cy="461192"/>
          </a:xfrm>
          <a:solidFill>
            <a:schemeClr val="tx1"/>
          </a:solidFill>
        </p:grpSpPr>
        <p:sp useBgFill="1">
          <p:nvSpPr>
            <p:cNvPr id="190" name="Oval 189">
              <a:extLst>
                <a:ext uri="{FF2B5EF4-FFF2-40B4-BE49-F238E27FC236}">
                  <a16:creationId xmlns:a16="http://schemas.microsoft.com/office/drawing/2014/main" id="{CCC396FE-B4F5-453D-8C12-90A30DCA7597}"/>
                </a:ext>
              </a:extLst>
            </p:cNvPr>
            <p:cNvSpPr/>
            <p:nvPr/>
          </p:nvSpPr>
          <p:spPr bwMode="auto">
            <a:xfrm>
              <a:off x="4400515" y="53398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91" name="Speak">
              <a:extLst>
                <a:ext uri="{FF2B5EF4-FFF2-40B4-BE49-F238E27FC236}">
                  <a16:creationId xmlns:a16="http://schemas.microsoft.com/office/drawing/2014/main" id="{DA0E9775-5B91-435F-9E3A-661503E01E6B}"/>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13983" y="5464083"/>
              <a:ext cx="224742" cy="193742"/>
            </a:xfrm>
            <a:prstGeom prst="rect">
              <a:avLst/>
            </a:prstGeom>
          </p:spPr>
        </p:pic>
      </p:grpSp>
      <p:grpSp>
        <p:nvGrpSpPr>
          <p:cNvPr id="192" name="Group 191">
            <a:extLst>
              <a:ext uri="{FF2B5EF4-FFF2-40B4-BE49-F238E27FC236}">
                <a16:creationId xmlns:a16="http://schemas.microsoft.com/office/drawing/2014/main" id="{B57C381B-5AAD-4E69-94B9-DC8A4B83A7A2}"/>
              </a:ext>
              <a:ext uri="{C183D7F6-B498-43B3-948B-1728B52AA6E4}">
                <adec:decorative xmlns:adec="http://schemas.microsoft.com/office/drawing/2017/decorative" val="1"/>
              </a:ext>
            </a:extLst>
          </p:cNvPr>
          <p:cNvGrpSpPr/>
          <p:nvPr/>
        </p:nvGrpSpPr>
        <p:grpSpPr>
          <a:xfrm>
            <a:off x="-1895301" y="5795597"/>
            <a:ext cx="452138" cy="452126"/>
            <a:chOff x="3657565" y="4581059"/>
            <a:chExt cx="461204" cy="461192"/>
          </a:xfrm>
          <a:solidFill>
            <a:schemeClr val="tx1"/>
          </a:solidFill>
        </p:grpSpPr>
        <p:sp useBgFill="1">
          <p:nvSpPr>
            <p:cNvPr id="193" name="Oval 192">
              <a:extLst>
                <a:ext uri="{FF2B5EF4-FFF2-40B4-BE49-F238E27FC236}">
                  <a16:creationId xmlns:a16="http://schemas.microsoft.com/office/drawing/2014/main" id="{4ACA8F7A-2647-4EF3-A1E1-E3077C4F45F8}"/>
                </a:ext>
              </a:extLst>
            </p:cNvPr>
            <p:cNvSpPr/>
            <p:nvPr/>
          </p:nvSpPr>
          <p:spPr bwMode="auto">
            <a:xfrm>
              <a:off x="3657565" y="45810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94" name="Shopping cart">
              <a:extLst>
                <a:ext uri="{FF2B5EF4-FFF2-40B4-BE49-F238E27FC236}">
                  <a16:creationId xmlns:a16="http://schemas.microsoft.com/office/drawing/2014/main" id="{388C0158-B9F2-4189-BD7F-877BE488CDF8}"/>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52547" y="4685883"/>
              <a:ext cx="271240" cy="232492"/>
            </a:xfrm>
            <a:prstGeom prst="rect">
              <a:avLst/>
            </a:prstGeom>
          </p:spPr>
        </p:pic>
      </p:grpSp>
      <p:grpSp>
        <p:nvGrpSpPr>
          <p:cNvPr id="195" name="Group 194">
            <a:extLst>
              <a:ext uri="{FF2B5EF4-FFF2-40B4-BE49-F238E27FC236}">
                <a16:creationId xmlns:a16="http://schemas.microsoft.com/office/drawing/2014/main" id="{F809EC01-07F9-4E4F-9FA6-2E68DF061E73}"/>
              </a:ext>
              <a:ext uri="{C183D7F6-B498-43B3-948B-1728B52AA6E4}">
                <adec:decorative xmlns:adec="http://schemas.microsoft.com/office/drawing/2017/decorative" val="1"/>
              </a:ext>
            </a:extLst>
          </p:cNvPr>
          <p:cNvGrpSpPr/>
          <p:nvPr/>
        </p:nvGrpSpPr>
        <p:grpSpPr>
          <a:xfrm>
            <a:off x="-2259473" y="4920961"/>
            <a:ext cx="452138" cy="452126"/>
            <a:chOff x="3286090" y="3688884"/>
            <a:chExt cx="461204" cy="461192"/>
          </a:xfrm>
          <a:solidFill>
            <a:schemeClr val="tx1"/>
          </a:solidFill>
        </p:grpSpPr>
        <p:sp useBgFill="1">
          <p:nvSpPr>
            <p:cNvPr id="196" name="Oval 195">
              <a:extLst>
                <a:ext uri="{FF2B5EF4-FFF2-40B4-BE49-F238E27FC236}">
                  <a16:creationId xmlns:a16="http://schemas.microsoft.com/office/drawing/2014/main" id="{DBE6A833-6AC8-4FF3-879C-77DC382312E3}"/>
                </a:ext>
              </a:extLst>
            </p:cNvPr>
            <p:cNvSpPr/>
            <p:nvPr/>
          </p:nvSpPr>
          <p:spPr bwMode="auto">
            <a:xfrm>
              <a:off x="3286090" y="36888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197" name="Light sensor">
              <a:extLst>
                <a:ext uri="{FF2B5EF4-FFF2-40B4-BE49-F238E27FC236}">
                  <a16:creationId xmlns:a16="http://schemas.microsoft.com/office/drawing/2014/main" id="{F8757CA5-F28E-47A4-BDC5-5E4CCACEEE1A}"/>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446945" y="3772235"/>
              <a:ext cx="139494" cy="294490"/>
            </a:xfrm>
            <a:prstGeom prst="rect">
              <a:avLst/>
            </a:prstGeom>
          </p:spPr>
        </p:pic>
      </p:grpSp>
      <p:grpSp>
        <p:nvGrpSpPr>
          <p:cNvPr id="198" name="Group 197">
            <a:extLst>
              <a:ext uri="{FF2B5EF4-FFF2-40B4-BE49-F238E27FC236}">
                <a16:creationId xmlns:a16="http://schemas.microsoft.com/office/drawing/2014/main" id="{CEA31638-603F-4542-92FD-35C47E432376}"/>
              </a:ext>
              <a:ext uri="{C183D7F6-B498-43B3-948B-1728B52AA6E4}">
                <adec:decorative xmlns:adec="http://schemas.microsoft.com/office/drawing/2017/decorative" val="1"/>
              </a:ext>
            </a:extLst>
          </p:cNvPr>
          <p:cNvGrpSpPr/>
          <p:nvPr/>
        </p:nvGrpSpPr>
        <p:grpSpPr>
          <a:xfrm>
            <a:off x="-2250136" y="3853344"/>
            <a:ext cx="452138" cy="452126"/>
            <a:chOff x="3295615" y="2599859"/>
            <a:chExt cx="461204" cy="461192"/>
          </a:xfrm>
          <a:solidFill>
            <a:schemeClr val="tx1"/>
          </a:solidFill>
        </p:grpSpPr>
        <p:sp useBgFill="1">
          <p:nvSpPr>
            <p:cNvPr id="199" name="Oval 198">
              <a:extLst>
                <a:ext uri="{FF2B5EF4-FFF2-40B4-BE49-F238E27FC236}">
                  <a16:creationId xmlns:a16="http://schemas.microsoft.com/office/drawing/2014/main" id="{0FC619CA-E5D3-4218-BAB3-2BD1480E9319}"/>
                </a:ext>
              </a:extLst>
            </p:cNvPr>
            <p:cNvSpPr/>
            <p:nvPr/>
          </p:nvSpPr>
          <p:spPr bwMode="auto">
            <a:xfrm>
              <a:off x="3295615" y="25998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00" name="Walker">
              <a:extLst>
                <a:ext uri="{FF2B5EF4-FFF2-40B4-BE49-F238E27FC236}">
                  <a16:creationId xmlns:a16="http://schemas.microsoft.com/office/drawing/2014/main" id="{87E0CC13-06BA-4688-A43D-5F29801ACC5D}"/>
                </a:ext>
                <a:ext uri="{C183D7F6-B498-43B3-948B-1728B52AA6E4}">
                  <adec:decorative xmlns:adec="http://schemas.microsoft.com/office/drawing/2017/decorative" val="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398347" y="2718085"/>
              <a:ext cx="255740" cy="224740"/>
            </a:xfrm>
            <a:prstGeom prst="rect">
              <a:avLst/>
            </a:prstGeom>
          </p:spPr>
        </p:pic>
      </p:grpSp>
      <p:grpSp>
        <p:nvGrpSpPr>
          <p:cNvPr id="201" name="Group 200">
            <a:extLst>
              <a:ext uri="{FF2B5EF4-FFF2-40B4-BE49-F238E27FC236}">
                <a16:creationId xmlns:a16="http://schemas.microsoft.com/office/drawing/2014/main" id="{B14B994E-29CD-49E1-9C92-612DCBC9B112}"/>
              </a:ext>
              <a:ext uri="{C183D7F6-B498-43B3-948B-1728B52AA6E4}">
                <adec:decorative xmlns:adec="http://schemas.microsoft.com/office/drawing/2017/decorative" val="1"/>
              </a:ext>
            </a:extLst>
          </p:cNvPr>
          <p:cNvGrpSpPr/>
          <p:nvPr/>
        </p:nvGrpSpPr>
        <p:grpSpPr>
          <a:xfrm>
            <a:off x="-1132717" y="2231686"/>
            <a:ext cx="452138" cy="452126"/>
            <a:chOff x="4435440" y="945684"/>
            <a:chExt cx="461204" cy="461192"/>
          </a:xfrm>
          <a:solidFill>
            <a:schemeClr val="tx1"/>
          </a:solidFill>
        </p:grpSpPr>
        <p:sp useBgFill="1">
          <p:nvSpPr>
            <p:cNvPr id="202" name="Oval 201">
              <a:extLst>
                <a:ext uri="{FF2B5EF4-FFF2-40B4-BE49-F238E27FC236}">
                  <a16:creationId xmlns:a16="http://schemas.microsoft.com/office/drawing/2014/main" id="{C21606D0-1710-4207-B599-7FC827FB3463}"/>
                </a:ext>
              </a:extLst>
            </p:cNvPr>
            <p:cNvSpPr/>
            <p:nvPr/>
          </p:nvSpPr>
          <p:spPr bwMode="auto">
            <a:xfrm>
              <a:off x="4435440" y="9456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03" name="Envelope">
              <a:extLst>
                <a:ext uri="{FF2B5EF4-FFF2-40B4-BE49-F238E27FC236}">
                  <a16:creationId xmlns:a16="http://schemas.microsoft.com/office/drawing/2014/main" id="{491C05B1-93ED-42F6-8893-368C2F347619}"/>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553671" y="1106533"/>
              <a:ext cx="224742" cy="139494"/>
            </a:xfrm>
            <a:prstGeom prst="rect">
              <a:avLst/>
            </a:prstGeom>
          </p:spPr>
        </p:pic>
      </p:grpSp>
      <p:grpSp>
        <p:nvGrpSpPr>
          <p:cNvPr id="204" name="Group 203">
            <a:extLst>
              <a:ext uri="{FF2B5EF4-FFF2-40B4-BE49-F238E27FC236}">
                <a16:creationId xmlns:a16="http://schemas.microsoft.com/office/drawing/2014/main" id="{391AAE4B-837F-4273-BE7A-963BFACEB088}"/>
              </a:ext>
              <a:ext uri="{C183D7F6-B498-43B3-948B-1728B52AA6E4}">
                <adec:decorative xmlns:adec="http://schemas.microsoft.com/office/drawing/2017/decorative" val="1"/>
              </a:ext>
            </a:extLst>
          </p:cNvPr>
          <p:cNvGrpSpPr/>
          <p:nvPr/>
        </p:nvGrpSpPr>
        <p:grpSpPr>
          <a:xfrm>
            <a:off x="269132" y="2254815"/>
            <a:ext cx="452138" cy="452126"/>
            <a:chOff x="5865398" y="969276"/>
            <a:chExt cx="461204" cy="461192"/>
          </a:xfrm>
          <a:solidFill>
            <a:schemeClr val="tx1"/>
          </a:solidFill>
        </p:grpSpPr>
        <p:sp useBgFill="1">
          <p:nvSpPr>
            <p:cNvPr id="205" name="Oval 204">
              <a:extLst>
                <a:ext uri="{FF2B5EF4-FFF2-40B4-BE49-F238E27FC236}">
                  <a16:creationId xmlns:a16="http://schemas.microsoft.com/office/drawing/2014/main" id="{AE7C9A36-2722-49C6-AF5D-13BBE283AD8E}"/>
                </a:ext>
              </a:extLst>
            </p:cNvPr>
            <p:cNvSpPr/>
            <p:nvPr/>
          </p:nvSpPr>
          <p:spPr bwMode="auto">
            <a:xfrm>
              <a:off x="5865398" y="969276"/>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06" name="Devices">
              <a:extLst>
                <a:ext uri="{FF2B5EF4-FFF2-40B4-BE49-F238E27FC236}">
                  <a16:creationId xmlns:a16="http://schemas.microsoft.com/office/drawing/2014/main" id="{310D4B58-B71F-4492-A12C-88C1B0632028}"/>
                </a:ext>
                <a:ext uri="{C183D7F6-B498-43B3-948B-1728B52AA6E4}">
                  <adec:decorative xmlns:adec="http://schemas.microsoft.com/office/drawing/2017/decorative" val="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939230" y="1103001"/>
              <a:ext cx="294488" cy="193742"/>
            </a:xfrm>
            <a:prstGeom prst="rect">
              <a:avLst/>
            </a:prstGeom>
          </p:spPr>
        </p:pic>
      </p:grpSp>
      <p:grpSp>
        <p:nvGrpSpPr>
          <p:cNvPr id="207" name="Group 206">
            <a:extLst>
              <a:ext uri="{FF2B5EF4-FFF2-40B4-BE49-F238E27FC236}">
                <a16:creationId xmlns:a16="http://schemas.microsoft.com/office/drawing/2014/main" id="{CD61FA1A-CE55-4E23-9FAF-42CEC3B0712F}"/>
              </a:ext>
              <a:ext uri="{C183D7F6-B498-43B3-948B-1728B52AA6E4}">
                <adec:decorative xmlns:adec="http://schemas.microsoft.com/office/drawing/2017/decorative" val="1"/>
              </a:ext>
            </a:extLst>
          </p:cNvPr>
          <p:cNvGrpSpPr/>
          <p:nvPr/>
        </p:nvGrpSpPr>
        <p:grpSpPr>
          <a:xfrm>
            <a:off x="1789224" y="2906339"/>
            <a:ext cx="452138" cy="452126"/>
            <a:chOff x="7415972" y="1633865"/>
            <a:chExt cx="461204" cy="461192"/>
          </a:xfrm>
          <a:solidFill>
            <a:schemeClr val="tx1"/>
          </a:solidFill>
        </p:grpSpPr>
        <p:sp useBgFill="1">
          <p:nvSpPr>
            <p:cNvPr id="208" name="Oval 207">
              <a:extLst>
                <a:ext uri="{FF2B5EF4-FFF2-40B4-BE49-F238E27FC236}">
                  <a16:creationId xmlns:a16="http://schemas.microsoft.com/office/drawing/2014/main" id="{83AF26D4-232F-4D7F-9DC6-6C0726FF47FE}"/>
                </a:ext>
              </a:extLst>
            </p:cNvPr>
            <p:cNvSpPr/>
            <p:nvPr/>
          </p:nvSpPr>
          <p:spPr bwMode="auto">
            <a:xfrm>
              <a:off x="7415972" y="1633865"/>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09" name="Calendar">
              <a:extLst>
                <a:ext uri="{FF2B5EF4-FFF2-40B4-BE49-F238E27FC236}">
                  <a16:creationId xmlns:a16="http://schemas.microsoft.com/office/drawing/2014/main" id="{218092E1-4D51-40F1-B6A4-96E91BA31167}"/>
                </a:ext>
                <a:ext uri="{C183D7F6-B498-43B3-948B-1728B52AA6E4}">
                  <adec:decorative xmlns:adec="http://schemas.microsoft.com/office/drawing/2017/decorative" val="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38966" y="1755965"/>
              <a:ext cx="224742" cy="216992"/>
            </a:xfrm>
            <a:prstGeom prst="rect">
              <a:avLst/>
            </a:prstGeom>
          </p:spPr>
        </p:pic>
      </p:grpSp>
      <p:grpSp>
        <p:nvGrpSpPr>
          <p:cNvPr id="210" name="Group 209">
            <a:extLst>
              <a:ext uri="{FF2B5EF4-FFF2-40B4-BE49-F238E27FC236}">
                <a16:creationId xmlns:a16="http://schemas.microsoft.com/office/drawing/2014/main" id="{172140FD-EF88-4C89-935C-5B7A934CA1EC}"/>
              </a:ext>
              <a:ext uri="{C183D7F6-B498-43B3-948B-1728B52AA6E4}">
                <adec:decorative xmlns:adec="http://schemas.microsoft.com/office/drawing/2017/decorative" val="1"/>
              </a:ext>
            </a:extLst>
          </p:cNvPr>
          <p:cNvGrpSpPr/>
          <p:nvPr/>
        </p:nvGrpSpPr>
        <p:grpSpPr>
          <a:xfrm>
            <a:off x="2246774" y="3592664"/>
            <a:ext cx="452138" cy="452126"/>
            <a:chOff x="7882696" y="2333952"/>
            <a:chExt cx="461204" cy="461192"/>
          </a:xfrm>
          <a:solidFill>
            <a:schemeClr val="tx1"/>
          </a:solidFill>
        </p:grpSpPr>
        <p:sp useBgFill="1">
          <p:nvSpPr>
            <p:cNvPr id="211" name="Oval 210">
              <a:extLst>
                <a:ext uri="{FF2B5EF4-FFF2-40B4-BE49-F238E27FC236}">
                  <a16:creationId xmlns:a16="http://schemas.microsoft.com/office/drawing/2014/main" id="{74083B78-7A20-4F93-B154-3C1DD033EC89}"/>
                </a:ext>
              </a:extLst>
            </p:cNvPr>
            <p:cNvSpPr/>
            <p:nvPr/>
          </p:nvSpPr>
          <p:spPr bwMode="auto">
            <a:xfrm>
              <a:off x="7882696" y="2333952"/>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12" name="Eye">
              <a:extLst>
                <a:ext uri="{FF2B5EF4-FFF2-40B4-BE49-F238E27FC236}">
                  <a16:creationId xmlns:a16="http://schemas.microsoft.com/office/drawing/2014/main" id="{C7466C7C-964A-4D50-880D-CF902DBF82F1}"/>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958303" y="2475427"/>
              <a:ext cx="309990" cy="178242"/>
            </a:xfrm>
            <a:prstGeom prst="rect">
              <a:avLst/>
            </a:prstGeom>
          </p:spPr>
        </p:pic>
      </p:grpSp>
      <p:grpSp>
        <p:nvGrpSpPr>
          <p:cNvPr id="213" name="Group 212">
            <a:extLst>
              <a:ext uri="{FF2B5EF4-FFF2-40B4-BE49-F238E27FC236}">
                <a16:creationId xmlns:a16="http://schemas.microsoft.com/office/drawing/2014/main" id="{E2E81A74-7BC9-429A-B660-B09B4FEF0137}"/>
              </a:ext>
              <a:ext uri="{C183D7F6-B498-43B3-948B-1728B52AA6E4}">
                <adec:decorative xmlns:adec="http://schemas.microsoft.com/office/drawing/2017/decorative" val="1"/>
              </a:ext>
            </a:extLst>
          </p:cNvPr>
          <p:cNvGrpSpPr/>
          <p:nvPr/>
        </p:nvGrpSpPr>
        <p:grpSpPr>
          <a:xfrm>
            <a:off x="2403181" y="4416722"/>
            <a:ext cx="452138" cy="452126"/>
            <a:chOff x="8042240" y="3174534"/>
            <a:chExt cx="461204" cy="461192"/>
          </a:xfrm>
          <a:solidFill>
            <a:schemeClr val="tx1"/>
          </a:solidFill>
        </p:grpSpPr>
        <p:sp useBgFill="1">
          <p:nvSpPr>
            <p:cNvPr id="214" name="Oval 213">
              <a:extLst>
                <a:ext uri="{FF2B5EF4-FFF2-40B4-BE49-F238E27FC236}">
                  <a16:creationId xmlns:a16="http://schemas.microsoft.com/office/drawing/2014/main" id="{59F48565-9334-499D-8D7E-E150CD5D2348}"/>
                </a:ext>
              </a:extLst>
            </p:cNvPr>
            <p:cNvSpPr/>
            <p:nvPr/>
          </p:nvSpPr>
          <p:spPr bwMode="auto">
            <a:xfrm>
              <a:off x="8042240" y="317453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15" name="Airplane">
              <a:extLst>
                <a:ext uri="{FF2B5EF4-FFF2-40B4-BE49-F238E27FC236}">
                  <a16:creationId xmlns:a16="http://schemas.microsoft.com/office/drawing/2014/main" id="{FC7B7C9B-4530-4ED9-9817-6924418B3D34}"/>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133347" y="3261761"/>
              <a:ext cx="278990" cy="286738"/>
            </a:xfrm>
            <a:prstGeom prst="rect">
              <a:avLst/>
            </a:prstGeom>
          </p:spPr>
        </p:pic>
      </p:grpSp>
      <p:grpSp>
        <p:nvGrpSpPr>
          <p:cNvPr id="216" name="Group 215">
            <a:extLst>
              <a:ext uri="{FF2B5EF4-FFF2-40B4-BE49-F238E27FC236}">
                <a16:creationId xmlns:a16="http://schemas.microsoft.com/office/drawing/2014/main" id="{C0803BA1-8F77-4DFC-8016-1C614E9CB124}"/>
              </a:ext>
              <a:ext uri="{C183D7F6-B498-43B3-948B-1728B52AA6E4}">
                <adec:decorative xmlns:adec="http://schemas.microsoft.com/office/drawing/2017/decorative" val="1"/>
              </a:ext>
            </a:extLst>
          </p:cNvPr>
          <p:cNvGrpSpPr/>
          <p:nvPr/>
        </p:nvGrpSpPr>
        <p:grpSpPr>
          <a:xfrm>
            <a:off x="2231989" y="5247782"/>
            <a:ext cx="452138" cy="452126"/>
            <a:chOff x="7867615" y="4022259"/>
            <a:chExt cx="461204" cy="461192"/>
          </a:xfrm>
          <a:solidFill>
            <a:schemeClr val="tx1"/>
          </a:solidFill>
        </p:grpSpPr>
        <p:sp useBgFill="1">
          <p:nvSpPr>
            <p:cNvPr id="217" name="Oval 216">
              <a:extLst>
                <a:ext uri="{FF2B5EF4-FFF2-40B4-BE49-F238E27FC236}">
                  <a16:creationId xmlns:a16="http://schemas.microsoft.com/office/drawing/2014/main" id="{2084724F-9819-41FC-98B4-1A79CC725AEF}"/>
                </a:ext>
              </a:extLst>
            </p:cNvPr>
            <p:cNvSpPr/>
            <p:nvPr/>
          </p:nvSpPr>
          <p:spPr bwMode="auto">
            <a:xfrm>
              <a:off x="7867615" y="40222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18" name="Pen">
              <a:extLst>
                <a:ext uri="{FF2B5EF4-FFF2-40B4-BE49-F238E27FC236}">
                  <a16:creationId xmlns:a16="http://schemas.microsoft.com/office/drawing/2014/main" id="{402B8893-D9A5-4A3A-B9AC-3C533C394D66}"/>
                </a:ext>
                <a:ext uri="{C183D7F6-B498-43B3-948B-1728B52AA6E4}">
                  <adec:decorative xmlns:adec="http://schemas.microsoft.com/office/drawing/2017/decorative" val="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985525" y="4116348"/>
              <a:ext cx="263488" cy="263488"/>
            </a:xfrm>
            <a:prstGeom prst="rect">
              <a:avLst/>
            </a:prstGeom>
          </p:spPr>
        </p:pic>
      </p:grpSp>
      <p:grpSp>
        <p:nvGrpSpPr>
          <p:cNvPr id="219" name="Group 218">
            <a:extLst>
              <a:ext uri="{FF2B5EF4-FFF2-40B4-BE49-F238E27FC236}">
                <a16:creationId xmlns:a16="http://schemas.microsoft.com/office/drawing/2014/main" id="{9ED0CC13-140E-4855-9F82-B8C1D021C83E}"/>
              </a:ext>
              <a:ext uri="{C183D7F6-B498-43B3-948B-1728B52AA6E4}">
                <adec:decorative xmlns:adec="http://schemas.microsoft.com/office/drawing/2017/decorative" val="1"/>
              </a:ext>
            </a:extLst>
          </p:cNvPr>
          <p:cNvGrpSpPr/>
          <p:nvPr/>
        </p:nvGrpSpPr>
        <p:grpSpPr>
          <a:xfrm>
            <a:off x="1752651" y="5923213"/>
            <a:ext cx="452138" cy="452126"/>
            <a:chOff x="7378665" y="4711234"/>
            <a:chExt cx="461204" cy="461192"/>
          </a:xfrm>
          <a:solidFill>
            <a:schemeClr val="tx1"/>
          </a:solidFill>
        </p:grpSpPr>
        <p:sp useBgFill="1">
          <p:nvSpPr>
            <p:cNvPr id="220" name="Oval 219">
              <a:extLst>
                <a:ext uri="{FF2B5EF4-FFF2-40B4-BE49-F238E27FC236}">
                  <a16:creationId xmlns:a16="http://schemas.microsoft.com/office/drawing/2014/main" id="{54385EC8-7F35-4C8A-8FB4-43CDCEBF780A}"/>
                </a:ext>
              </a:extLst>
            </p:cNvPr>
            <p:cNvSpPr/>
            <p:nvPr/>
          </p:nvSpPr>
          <p:spPr bwMode="auto">
            <a:xfrm>
              <a:off x="7378665" y="471123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21" name="Language">
              <a:extLst>
                <a:ext uri="{FF2B5EF4-FFF2-40B4-BE49-F238E27FC236}">
                  <a16:creationId xmlns:a16="http://schemas.microsoft.com/office/drawing/2014/main" id="{B25EBB52-4341-4955-9420-747550A7C116}"/>
                </a:ext>
                <a:ext uri="{C183D7F6-B498-43B3-948B-1728B52AA6E4}">
                  <adec:decorative xmlns:adec="http://schemas.microsoft.com/office/drawing/2017/decorative" val="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7506422" y="4835111"/>
              <a:ext cx="224742" cy="232490"/>
            </a:xfrm>
            <a:prstGeom prst="rect">
              <a:avLst/>
            </a:prstGeom>
          </p:spPr>
        </p:pic>
      </p:grpSp>
      <p:grpSp>
        <p:nvGrpSpPr>
          <p:cNvPr id="222" name="Group 221">
            <a:extLst>
              <a:ext uri="{FF2B5EF4-FFF2-40B4-BE49-F238E27FC236}">
                <a16:creationId xmlns:a16="http://schemas.microsoft.com/office/drawing/2014/main" id="{952CB10F-0E74-4353-954C-F7DF8A3F5F0C}"/>
              </a:ext>
              <a:ext uri="{C183D7F6-B498-43B3-948B-1728B52AA6E4}">
                <adec:decorative xmlns:adec="http://schemas.microsoft.com/office/drawing/2017/decorative" val="1"/>
              </a:ext>
            </a:extLst>
          </p:cNvPr>
          <p:cNvGrpSpPr/>
          <p:nvPr/>
        </p:nvGrpSpPr>
        <p:grpSpPr>
          <a:xfrm>
            <a:off x="1064769" y="6358976"/>
            <a:ext cx="452138" cy="452126"/>
            <a:chOff x="6676990" y="5155734"/>
            <a:chExt cx="461204" cy="461192"/>
          </a:xfrm>
          <a:solidFill>
            <a:schemeClr val="tx1"/>
          </a:solidFill>
        </p:grpSpPr>
        <p:sp useBgFill="1">
          <p:nvSpPr>
            <p:cNvPr id="223" name="Oval 222">
              <a:extLst>
                <a:ext uri="{FF2B5EF4-FFF2-40B4-BE49-F238E27FC236}">
                  <a16:creationId xmlns:a16="http://schemas.microsoft.com/office/drawing/2014/main" id="{2DFFC6D3-5351-45D8-B08B-2F771D9DD11A}"/>
                </a:ext>
              </a:extLst>
            </p:cNvPr>
            <p:cNvSpPr/>
            <p:nvPr/>
          </p:nvSpPr>
          <p:spPr bwMode="auto">
            <a:xfrm>
              <a:off x="6676990" y="515573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24" name="Chips">
              <a:extLst>
                <a:ext uri="{FF2B5EF4-FFF2-40B4-BE49-F238E27FC236}">
                  <a16:creationId xmlns:a16="http://schemas.microsoft.com/office/drawing/2014/main" id="{B99F72AA-17A9-44A5-BEC2-545AB06BB112}"/>
                </a:ext>
                <a:ext uri="{C183D7F6-B498-43B3-948B-1728B52AA6E4}">
                  <adec:decorative xmlns:adec="http://schemas.microsoft.com/office/drawing/2017/decorative" val="1"/>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764223" y="5266210"/>
              <a:ext cx="286738" cy="240240"/>
            </a:xfrm>
            <a:prstGeom prst="rect">
              <a:avLst/>
            </a:prstGeom>
          </p:spPr>
        </p:pic>
      </p:grpSp>
      <p:grpSp>
        <p:nvGrpSpPr>
          <p:cNvPr id="225" name="Group 224">
            <a:extLst>
              <a:ext uri="{FF2B5EF4-FFF2-40B4-BE49-F238E27FC236}">
                <a16:creationId xmlns:a16="http://schemas.microsoft.com/office/drawing/2014/main" id="{4905D86F-17FF-4E57-9F96-DD16EA974BCB}"/>
              </a:ext>
              <a:ext uri="{C183D7F6-B498-43B3-948B-1728B52AA6E4}">
                <adec:decorative xmlns:adec="http://schemas.microsoft.com/office/drawing/2017/decorative" val="1"/>
              </a:ext>
            </a:extLst>
          </p:cNvPr>
          <p:cNvGrpSpPr/>
          <p:nvPr/>
        </p:nvGrpSpPr>
        <p:grpSpPr>
          <a:xfrm>
            <a:off x="-550664" y="6352750"/>
            <a:ext cx="452138" cy="452126"/>
            <a:chOff x="5029165" y="5149384"/>
            <a:chExt cx="461204" cy="461192"/>
          </a:xfrm>
          <a:solidFill>
            <a:schemeClr val="tx1"/>
          </a:solidFill>
        </p:grpSpPr>
        <p:sp useBgFill="1">
          <p:nvSpPr>
            <p:cNvPr id="226" name="Oval 225">
              <a:extLst>
                <a:ext uri="{FF2B5EF4-FFF2-40B4-BE49-F238E27FC236}">
                  <a16:creationId xmlns:a16="http://schemas.microsoft.com/office/drawing/2014/main" id="{8E82E6CB-EF30-4393-8B68-1E052D915EAB}"/>
                </a:ext>
              </a:extLst>
            </p:cNvPr>
            <p:cNvSpPr/>
            <p:nvPr/>
          </p:nvSpPr>
          <p:spPr bwMode="auto">
            <a:xfrm>
              <a:off x="5029165" y="51493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27" name="Graph">
              <a:extLst>
                <a:ext uri="{FF2B5EF4-FFF2-40B4-BE49-F238E27FC236}">
                  <a16:creationId xmlns:a16="http://schemas.microsoft.com/office/drawing/2014/main" id="{D7D56D8D-03D6-4243-BA09-EED739E75728}"/>
                </a:ext>
                <a:ext uri="{C183D7F6-B498-43B3-948B-1728B52AA6E4}">
                  <adec:decorative xmlns:adec="http://schemas.microsoft.com/office/drawing/2017/decorative" val="1"/>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139647" y="5306359"/>
              <a:ext cx="240240" cy="147242"/>
            </a:xfrm>
            <a:prstGeom prst="rect">
              <a:avLst/>
            </a:prstGeom>
          </p:spPr>
        </p:pic>
      </p:grpSp>
      <p:grpSp>
        <p:nvGrpSpPr>
          <p:cNvPr id="228" name="Group 227">
            <a:extLst>
              <a:ext uri="{FF2B5EF4-FFF2-40B4-BE49-F238E27FC236}">
                <a16:creationId xmlns:a16="http://schemas.microsoft.com/office/drawing/2014/main" id="{AB4719E4-8BC6-4720-BEBF-AC0408C8EF63}"/>
              </a:ext>
              <a:ext uri="{C183D7F6-B498-43B3-948B-1728B52AA6E4}">
                <adec:decorative xmlns:adec="http://schemas.microsoft.com/office/drawing/2017/decorative" val="1"/>
              </a:ext>
            </a:extLst>
          </p:cNvPr>
          <p:cNvGrpSpPr/>
          <p:nvPr/>
        </p:nvGrpSpPr>
        <p:grpSpPr>
          <a:xfrm>
            <a:off x="-1257221" y="5876525"/>
            <a:ext cx="452138" cy="452126"/>
            <a:chOff x="4308440" y="4663609"/>
            <a:chExt cx="461204" cy="461192"/>
          </a:xfrm>
          <a:solidFill>
            <a:schemeClr val="tx1"/>
          </a:solidFill>
        </p:grpSpPr>
        <p:sp useBgFill="1">
          <p:nvSpPr>
            <p:cNvPr id="229" name="Oval 228">
              <a:extLst>
                <a:ext uri="{FF2B5EF4-FFF2-40B4-BE49-F238E27FC236}">
                  <a16:creationId xmlns:a16="http://schemas.microsoft.com/office/drawing/2014/main" id="{F1D9FEDA-E23D-4592-B2D0-0B6DC330D9C3}"/>
                </a:ext>
              </a:extLst>
            </p:cNvPr>
            <p:cNvSpPr/>
            <p:nvPr/>
          </p:nvSpPr>
          <p:spPr bwMode="auto">
            <a:xfrm>
              <a:off x="4308440" y="46636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30" name="Directory">
              <a:extLst>
                <a:ext uri="{FF2B5EF4-FFF2-40B4-BE49-F238E27FC236}">
                  <a16:creationId xmlns:a16="http://schemas.microsoft.com/office/drawing/2014/main" id="{3BCCC099-8328-45EF-A840-A7C107D13ECC}"/>
                </a:ext>
                <a:ext uri="{C183D7F6-B498-43B3-948B-1728B52AA6E4}">
                  <adec:decorative xmlns:adec="http://schemas.microsoft.com/office/drawing/2017/decorative" val="1"/>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411172" y="4766336"/>
              <a:ext cx="255740" cy="255738"/>
            </a:xfrm>
            <a:prstGeom prst="rect">
              <a:avLst/>
            </a:prstGeom>
          </p:spPr>
        </p:pic>
      </p:grpSp>
      <p:grpSp>
        <p:nvGrpSpPr>
          <p:cNvPr id="231" name="Group 230">
            <a:extLst>
              <a:ext uri="{FF2B5EF4-FFF2-40B4-BE49-F238E27FC236}">
                <a16:creationId xmlns:a16="http://schemas.microsoft.com/office/drawing/2014/main" id="{05882F4D-B442-4BC9-8E1E-CADD634FC6F8}"/>
              </a:ext>
              <a:ext uri="{C183D7F6-B498-43B3-948B-1728B52AA6E4}">
                <adec:decorative xmlns:adec="http://schemas.microsoft.com/office/drawing/2017/decorative" val="1"/>
              </a:ext>
            </a:extLst>
          </p:cNvPr>
          <p:cNvGrpSpPr/>
          <p:nvPr/>
        </p:nvGrpSpPr>
        <p:grpSpPr>
          <a:xfrm>
            <a:off x="-1857950" y="4382483"/>
            <a:ext cx="452138" cy="452126"/>
            <a:chOff x="3695665" y="3139609"/>
            <a:chExt cx="461204" cy="461192"/>
          </a:xfrm>
          <a:solidFill>
            <a:schemeClr val="tx1"/>
          </a:solidFill>
        </p:grpSpPr>
        <p:sp useBgFill="1">
          <p:nvSpPr>
            <p:cNvPr id="232" name="Oval 231">
              <a:extLst>
                <a:ext uri="{FF2B5EF4-FFF2-40B4-BE49-F238E27FC236}">
                  <a16:creationId xmlns:a16="http://schemas.microsoft.com/office/drawing/2014/main" id="{025DEE4D-B0ED-4EFE-A4F5-987CB72B7D21}"/>
                </a:ext>
              </a:extLst>
            </p:cNvPr>
            <p:cNvSpPr/>
            <p:nvPr/>
          </p:nvSpPr>
          <p:spPr bwMode="auto">
            <a:xfrm>
              <a:off x="3695665" y="31396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33" name="Hand">
              <a:extLst>
                <a:ext uri="{FF2B5EF4-FFF2-40B4-BE49-F238E27FC236}">
                  <a16:creationId xmlns:a16="http://schemas.microsoft.com/office/drawing/2014/main" id="{764604DB-D309-438D-B1FD-57BDAE74543C}"/>
                </a:ext>
                <a:ext uri="{C183D7F6-B498-43B3-948B-1728B52AA6E4}">
                  <adec:decorative xmlns:adec="http://schemas.microsoft.com/office/drawing/2017/decorative" val="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833270" y="3250085"/>
              <a:ext cx="185994" cy="240240"/>
            </a:xfrm>
            <a:prstGeom prst="rect">
              <a:avLst/>
            </a:prstGeom>
          </p:spPr>
        </p:pic>
      </p:grpSp>
      <p:grpSp>
        <p:nvGrpSpPr>
          <p:cNvPr id="234" name="Group 233">
            <a:extLst>
              <a:ext uri="{FF2B5EF4-FFF2-40B4-BE49-F238E27FC236}">
                <a16:creationId xmlns:a16="http://schemas.microsoft.com/office/drawing/2014/main" id="{A85922C1-0849-4AA6-8019-09324A66C3A8}"/>
              </a:ext>
              <a:ext uri="{C183D7F6-B498-43B3-948B-1728B52AA6E4}">
                <adec:decorative xmlns:adec="http://schemas.microsoft.com/office/drawing/2017/decorative" val="1"/>
              </a:ext>
            </a:extLst>
          </p:cNvPr>
          <p:cNvGrpSpPr/>
          <p:nvPr/>
        </p:nvGrpSpPr>
        <p:grpSpPr>
          <a:xfrm>
            <a:off x="-1683645" y="3566986"/>
            <a:ext cx="452138" cy="452126"/>
            <a:chOff x="3873465" y="2307759"/>
            <a:chExt cx="461204" cy="461192"/>
          </a:xfrm>
          <a:solidFill>
            <a:schemeClr val="tx1"/>
          </a:solidFill>
        </p:grpSpPr>
        <p:sp useBgFill="1">
          <p:nvSpPr>
            <p:cNvPr id="235" name="Oval 234">
              <a:extLst>
                <a:ext uri="{FF2B5EF4-FFF2-40B4-BE49-F238E27FC236}">
                  <a16:creationId xmlns:a16="http://schemas.microsoft.com/office/drawing/2014/main" id="{F6C1320B-23D7-43D2-8DBD-30DA2F6CCA53}"/>
                </a:ext>
              </a:extLst>
            </p:cNvPr>
            <p:cNvSpPr/>
            <p:nvPr/>
          </p:nvSpPr>
          <p:spPr bwMode="auto">
            <a:xfrm>
              <a:off x="3873465" y="23077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36" name="HoloLens">
              <a:extLst>
                <a:ext uri="{FF2B5EF4-FFF2-40B4-BE49-F238E27FC236}">
                  <a16:creationId xmlns:a16="http://schemas.microsoft.com/office/drawing/2014/main" id="{29C15758-8CD1-457F-B1FE-0D1E97E2ABBB}"/>
                </a:ext>
                <a:ext uri="{C183D7F6-B498-43B3-948B-1728B52AA6E4}">
                  <adec:decorative xmlns:adec="http://schemas.microsoft.com/office/drawing/2017/decorative" val="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949072" y="2448345"/>
              <a:ext cx="309990" cy="170494"/>
            </a:xfrm>
            <a:prstGeom prst="rect">
              <a:avLst/>
            </a:prstGeom>
          </p:spPr>
        </p:pic>
      </p:grpSp>
      <p:grpSp>
        <p:nvGrpSpPr>
          <p:cNvPr id="237" name="Group 236">
            <a:extLst>
              <a:ext uri="{FF2B5EF4-FFF2-40B4-BE49-F238E27FC236}">
                <a16:creationId xmlns:a16="http://schemas.microsoft.com/office/drawing/2014/main" id="{FC83565F-A269-46AF-BF03-E75FA082D4CB}"/>
              </a:ext>
              <a:ext uri="{C183D7F6-B498-43B3-948B-1728B52AA6E4}">
                <adec:decorative xmlns:adec="http://schemas.microsoft.com/office/drawing/2017/decorative" val="1"/>
              </a:ext>
            </a:extLst>
          </p:cNvPr>
          <p:cNvGrpSpPr/>
          <p:nvPr/>
        </p:nvGrpSpPr>
        <p:grpSpPr>
          <a:xfrm>
            <a:off x="-531988" y="2418441"/>
            <a:ext cx="452138" cy="452126"/>
            <a:chOff x="5048215" y="1136184"/>
            <a:chExt cx="461204" cy="461192"/>
          </a:xfrm>
          <a:solidFill>
            <a:schemeClr val="tx1"/>
          </a:solidFill>
        </p:grpSpPr>
        <p:sp useBgFill="1">
          <p:nvSpPr>
            <p:cNvPr id="238" name="Oval 237">
              <a:extLst>
                <a:ext uri="{FF2B5EF4-FFF2-40B4-BE49-F238E27FC236}">
                  <a16:creationId xmlns:a16="http://schemas.microsoft.com/office/drawing/2014/main" id="{3E3598A3-9F51-4A6A-B6EE-072A14B58037}"/>
                </a:ext>
              </a:extLst>
            </p:cNvPr>
            <p:cNvSpPr/>
            <p:nvPr/>
          </p:nvSpPr>
          <p:spPr bwMode="auto">
            <a:xfrm>
              <a:off x="5048215" y="11361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39" name="Person">
              <a:extLst>
                <a:ext uri="{FF2B5EF4-FFF2-40B4-BE49-F238E27FC236}">
                  <a16:creationId xmlns:a16="http://schemas.microsoft.com/office/drawing/2014/main" id="{60C74751-2232-41AA-862A-BB809B57D438}"/>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146184" y="1238911"/>
              <a:ext cx="255740" cy="255738"/>
            </a:xfrm>
            <a:prstGeom prst="rect">
              <a:avLst/>
            </a:prstGeom>
          </p:spPr>
        </p:pic>
      </p:grpSp>
      <p:grpSp>
        <p:nvGrpSpPr>
          <p:cNvPr id="240" name="Group 239">
            <a:extLst>
              <a:ext uri="{FF2B5EF4-FFF2-40B4-BE49-F238E27FC236}">
                <a16:creationId xmlns:a16="http://schemas.microsoft.com/office/drawing/2014/main" id="{2CA9437F-00F9-4CDD-9FE0-EDE646B7B2FD}"/>
              </a:ext>
              <a:ext uri="{C183D7F6-B498-43B3-948B-1728B52AA6E4}">
                <adec:decorative xmlns:adec="http://schemas.microsoft.com/office/drawing/2017/decorative" val="1"/>
              </a:ext>
            </a:extLst>
          </p:cNvPr>
          <p:cNvGrpSpPr/>
          <p:nvPr/>
        </p:nvGrpSpPr>
        <p:grpSpPr>
          <a:xfrm>
            <a:off x="269132" y="6514605"/>
            <a:ext cx="452138" cy="452126"/>
            <a:chOff x="5865398" y="5314484"/>
            <a:chExt cx="461204" cy="461192"/>
          </a:xfrm>
          <a:solidFill>
            <a:schemeClr val="tx1"/>
          </a:solidFill>
        </p:grpSpPr>
        <p:sp useBgFill="1">
          <p:nvSpPr>
            <p:cNvPr id="241" name="Oval 240">
              <a:extLst>
                <a:ext uri="{FF2B5EF4-FFF2-40B4-BE49-F238E27FC236}">
                  <a16:creationId xmlns:a16="http://schemas.microsoft.com/office/drawing/2014/main" id="{24646978-68F5-4871-B992-56D680BF57B3}"/>
                </a:ext>
              </a:extLst>
            </p:cNvPr>
            <p:cNvSpPr/>
            <p:nvPr/>
          </p:nvSpPr>
          <p:spPr bwMode="auto">
            <a:xfrm>
              <a:off x="5865398" y="531448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42" name="Watch">
              <a:extLst>
                <a:ext uri="{FF2B5EF4-FFF2-40B4-BE49-F238E27FC236}">
                  <a16:creationId xmlns:a16="http://schemas.microsoft.com/office/drawing/2014/main" id="{89C12643-39C9-4ABB-B619-02F39E45B119}"/>
                </a:ext>
                <a:ext uri="{C183D7F6-B498-43B3-948B-1728B52AA6E4}">
                  <adec:decorative xmlns:adec="http://schemas.microsoft.com/office/drawing/2017/decorative" val="1"/>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6014627" y="5398455"/>
              <a:ext cx="164592" cy="289995"/>
            </a:xfrm>
            <a:prstGeom prst="rect">
              <a:avLst/>
            </a:prstGeom>
          </p:spPr>
        </p:pic>
      </p:grpSp>
      <p:grpSp>
        <p:nvGrpSpPr>
          <p:cNvPr id="243" name="Group 242">
            <a:extLst>
              <a:ext uri="{FF2B5EF4-FFF2-40B4-BE49-F238E27FC236}">
                <a16:creationId xmlns:a16="http://schemas.microsoft.com/office/drawing/2014/main" id="{FC2B26BE-1925-4E87-84EB-9C9E7DFEE495}"/>
              </a:ext>
              <a:ext uri="{C183D7F6-B498-43B3-948B-1728B52AA6E4}">
                <adec:decorative xmlns:adec="http://schemas.microsoft.com/office/drawing/2017/decorative" val="1"/>
              </a:ext>
            </a:extLst>
          </p:cNvPr>
          <p:cNvGrpSpPr/>
          <p:nvPr/>
        </p:nvGrpSpPr>
        <p:grpSpPr>
          <a:xfrm>
            <a:off x="-1842387" y="2907117"/>
            <a:ext cx="452138" cy="452126"/>
            <a:chOff x="3711540" y="1634659"/>
            <a:chExt cx="461204" cy="461192"/>
          </a:xfrm>
          <a:solidFill>
            <a:schemeClr val="tx1"/>
          </a:solidFill>
        </p:grpSpPr>
        <p:sp useBgFill="1">
          <p:nvSpPr>
            <p:cNvPr id="244" name="Oval 243">
              <a:extLst>
                <a:ext uri="{FF2B5EF4-FFF2-40B4-BE49-F238E27FC236}">
                  <a16:creationId xmlns:a16="http://schemas.microsoft.com/office/drawing/2014/main" id="{2BF3B193-48DD-46BD-AE62-364B01EDAFCA}"/>
                </a:ext>
              </a:extLst>
            </p:cNvPr>
            <p:cNvSpPr/>
            <p:nvPr/>
          </p:nvSpPr>
          <p:spPr bwMode="auto">
            <a:xfrm>
              <a:off x="3711540" y="163465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45" name="Smart thermostat">
              <a:extLst>
                <a:ext uri="{FF2B5EF4-FFF2-40B4-BE49-F238E27FC236}">
                  <a16:creationId xmlns:a16="http://schemas.microsoft.com/office/drawing/2014/main" id="{DDF2AA0A-13D9-4584-8007-342E83BDDAE7}"/>
                </a:ext>
                <a:ext uri="{C183D7F6-B498-43B3-948B-1728B52AA6E4}">
                  <adec:decorative xmlns:adec="http://schemas.microsoft.com/office/drawing/2017/decorative" val="1"/>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3802647" y="1777910"/>
              <a:ext cx="283464" cy="188976"/>
            </a:xfrm>
            <a:prstGeom prst="rect">
              <a:avLst/>
            </a:prstGeom>
          </p:spPr>
        </p:pic>
      </p:grpSp>
      <p:grpSp>
        <p:nvGrpSpPr>
          <p:cNvPr id="246" name="Group 245">
            <a:extLst>
              <a:ext uri="{FF2B5EF4-FFF2-40B4-BE49-F238E27FC236}">
                <a16:creationId xmlns:a16="http://schemas.microsoft.com/office/drawing/2014/main" id="{C071BC29-9B31-479F-8143-E2C793A73412}"/>
              </a:ext>
              <a:ext uri="{C183D7F6-B498-43B3-948B-1728B52AA6E4}">
                <adec:decorative xmlns:adec="http://schemas.microsoft.com/office/drawing/2017/decorative" val="1"/>
              </a:ext>
            </a:extLst>
          </p:cNvPr>
          <p:cNvGrpSpPr/>
          <p:nvPr/>
        </p:nvGrpSpPr>
        <p:grpSpPr>
          <a:xfrm>
            <a:off x="1079555" y="2423110"/>
            <a:ext cx="452138" cy="452126"/>
            <a:chOff x="6692072" y="1140946"/>
            <a:chExt cx="461204" cy="461192"/>
          </a:xfrm>
          <a:solidFill>
            <a:schemeClr val="tx1"/>
          </a:solidFill>
        </p:grpSpPr>
        <p:sp useBgFill="1">
          <p:nvSpPr>
            <p:cNvPr id="247" name="Oval 246">
              <a:extLst>
                <a:ext uri="{FF2B5EF4-FFF2-40B4-BE49-F238E27FC236}">
                  <a16:creationId xmlns:a16="http://schemas.microsoft.com/office/drawing/2014/main" id="{A04A86A5-210B-49C2-9F86-EA13808A2D52}"/>
                </a:ext>
              </a:extLst>
            </p:cNvPr>
            <p:cNvSpPr/>
            <p:nvPr/>
          </p:nvSpPr>
          <p:spPr bwMode="auto">
            <a:xfrm>
              <a:off x="6692072" y="1140946"/>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48" name="Camera">
              <a:extLst>
                <a:ext uri="{FF2B5EF4-FFF2-40B4-BE49-F238E27FC236}">
                  <a16:creationId xmlns:a16="http://schemas.microsoft.com/office/drawing/2014/main" id="{502C204B-50A5-4381-AC7E-454EB2CE32D2}"/>
                </a:ext>
                <a:ext uri="{C183D7F6-B498-43B3-948B-1728B52AA6E4}">
                  <adec:decorative xmlns:adec="http://schemas.microsoft.com/office/drawing/2017/decorative" val="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794804" y="1266921"/>
              <a:ext cx="256032" cy="209481"/>
            </a:xfrm>
            <a:prstGeom prst="rect">
              <a:avLst/>
            </a:prstGeom>
          </p:spPr>
        </p:pic>
      </p:grpSp>
      <p:grpSp>
        <p:nvGrpSpPr>
          <p:cNvPr id="249" name="Group 248">
            <a:extLst>
              <a:ext uri="{FF2B5EF4-FFF2-40B4-BE49-F238E27FC236}">
                <a16:creationId xmlns:a16="http://schemas.microsoft.com/office/drawing/2014/main" id="{7435473C-273D-4783-B4F7-AB2F878C9A8C}"/>
              </a:ext>
              <a:ext uri="{C183D7F6-B498-43B3-948B-1728B52AA6E4}">
                <adec:decorative xmlns:adec="http://schemas.microsoft.com/office/drawing/2017/decorative" val="1"/>
              </a:ext>
            </a:extLst>
          </p:cNvPr>
          <p:cNvGrpSpPr/>
          <p:nvPr/>
        </p:nvGrpSpPr>
        <p:grpSpPr>
          <a:xfrm>
            <a:off x="2798480" y="4930298"/>
            <a:ext cx="452138" cy="452126"/>
            <a:chOff x="8445465" y="3698409"/>
            <a:chExt cx="461204" cy="461192"/>
          </a:xfrm>
          <a:solidFill>
            <a:schemeClr val="tx1"/>
          </a:solidFill>
        </p:grpSpPr>
        <p:sp useBgFill="1">
          <p:nvSpPr>
            <p:cNvPr id="250" name="Oval 249">
              <a:extLst>
                <a:ext uri="{FF2B5EF4-FFF2-40B4-BE49-F238E27FC236}">
                  <a16:creationId xmlns:a16="http://schemas.microsoft.com/office/drawing/2014/main" id="{86A7B677-9D33-4802-B9F8-7E9996A6B5A4}"/>
                </a:ext>
              </a:extLst>
            </p:cNvPr>
            <p:cNvSpPr/>
            <p:nvPr/>
          </p:nvSpPr>
          <p:spPr bwMode="auto">
            <a:xfrm>
              <a:off x="8445465" y="36984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51" name="Controller">
              <a:extLst>
                <a:ext uri="{FF2B5EF4-FFF2-40B4-BE49-F238E27FC236}">
                  <a16:creationId xmlns:a16="http://schemas.microsoft.com/office/drawing/2014/main" id="{0F1A66C9-62A3-442D-B055-A28B0D6B86A2}"/>
                </a:ext>
                <a:ext uri="{C183D7F6-B498-43B3-948B-1728B52AA6E4}">
                  <adec:decorative xmlns:adec="http://schemas.microsoft.com/office/drawing/2017/decorative" val="1"/>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524947" y="3820859"/>
              <a:ext cx="301752" cy="216642"/>
            </a:xfrm>
            <a:prstGeom prst="rect">
              <a:avLst/>
            </a:prstGeom>
          </p:spPr>
        </p:pic>
      </p:grpSp>
      <p:grpSp>
        <p:nvGrpSpPr>
          <p:cNvPr id="252" name="Group 251">
            <a:extLst>
              <a:ext uri="{FF2B5EF4-FFF2-40B4-BE49-F238E27FC236}">
                <a16:creationId xmlns:a16="http://schemas.microsoft.com/office/drawing/2014/main" id="{B8B7EC9D-7F0E-47C4-AD66-1FF1EB1F6105}"/>
              </a:ext>
              <a:ext uri="{C183D7F6-B498-43B3-948B-1728B52AA6E4}">
                <adec:decorative xmlns:adec="http://schemas.microsoft.com/office/drawing/2017/decorative" val="1"/>
              </a:ext>
            </a:extLst>
          </p:cNvPr>
          <p:cNvGrpSpPr/>
          <p:nvPr/>
        </p:nvGrpSpPr>
        <p:grpSpPr>
          <a:xfrm>
            <a:off x="-1696095" y="5216656"/>
            <a:ext cx="452138" cy="452126"/>
            <a:chOff x="3860765" y="3990509"/>
            <a:chExt cx="461204" cy="461192"/>
          </a:xfrm>
          <a:solidFill>
            <a:schemeClr val="tx1"/>
          </a:solidFill>
        </p:grpSpPr>
        <p:sp useBgFill="1">
          <p:nvSpPr>
            <p:cNvPr id="253" name="Oval 252">
              <a:extLst>
                <a:ext uri="{FF2B5EF4-FFF2-40B4-BE49-F238E27FC236}">
                  <a16:creationId xmlns:a16="http://schemas.microsoft.com/office/drawing/2014/main" id="{EA66C25A-F457-48F4-878F-8E7463908FC8}"/>
                </a:ext>
              </a:extLst>
            </p:cNvPr>
            <p:cNvSpPr/>
            <p:nvPr/>
          </p:nvSpPr>
          <p:spPr bwMode="auto">
            <a:xfrm>
              <a:off x="3860765" y="3990509"/>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54" name="Factory">
              <a:extLst>
                <a:ext uri="{FF2B5EF4-FFF2-40B4-BE49-F238E27FC236}">
                  <a16:creationId xmlns:a16="http://schemas.microsoft.com/office/drawing/2014/main" id="{5E02F2C7-1B02-46E5-83FC-C047DDC076E7}"/>
                </a:ext>
                <a:ext uri="{C183D7F6-B498-43B3-948B-1728B52AA6E4}">
                  <adec:decorative xmlns:adec="http://schemas.microsoft.com/office/drawing/2017/decorative" val="1"/>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3959622" y="4130005"/>
              <a:ext cx="265176" cy="171584"/>
            </a:xfrm>
            <a:prstGeom prst="rect">
              <a:avLst/>
            </a:prstGeom>
          </p:spPr>
        </p:pic>
      </p:grpSp>
      <p:grpSp>
        <p:nvGrpSpPr>
          <p:cNvPr id="255" name="Group 254">
            <a:extLst>
              <a:ext uri="{FF2B5EF4-FFF2-40B4-BE49-F238E27FC236}">
                <a16:creationId xmlns:a16="http://schemas.microsoft.com/office/drawing/2014/main" id="{C48DC973-128C-45B3-AB71-14CB12C51B74}"/>
              </a:ext>
              <a:ext uri="{C183D7F6-B498-43B3-948B-1728B52AA6E4}">
                <adec:decorative xmlns:adec="http://schemas.microsoft.com/office/drawing/2017/decorative" val="1"/>
              </a:ext>
            </a:extLst>
          </p:cNvPr>
          <p:cNvGrpSpPr/>
          <p:nvPr/>
        </p:nvGrpSpPr>
        <p:grpSpPr>
          <a:xfrm>
            <a:off x="-1216757" y="2872879"/>
            <a:ext cx="452138" cy="452126"/>
            <a:chOff x="4349715" y="1599734"/>
            <a:chExt cx="461204" cy="461192"/>
          </a:xfrm>
          <a:solidFill>
            <a:schemeClr val="tx1"/>
          </a:solidFill>
        </p:grpSpPr>
        <p:sp useBgFill="1">
          <p:nvSpPr>
            <p:cNvPr id="256" name="Oval 255">
              <a:extLst>
                <a:ext uri="{FF2B5EF4-FFF2-40B4-BE49-F238E27FC236}">
                  <a16:creationId xmlns:a16="http://schemas.microsoft.com/office/drawing/2014/main" id="{A396459B-6DAC-4CBE-9733-741E62C71514}"/>
                </a:ext>
              </a:extLst>
            </p:cNvPr>
            <p:cNvSpPr/>
            <p:nvPr/>
          </p:nvSpPr>
          <p:spPr bwMode="auto">
            <a:xfrm>
              <a:off x="4349715" y="1599734"/>
              <a:ext cx="461204" cy="461192"/>
            </a:xfrm>
            <a:prstGeom prst="ellipse">
              <a:avLst/>
            </a:prstGeom>
            <a:grp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pic>
          <p:nvPicPr>
            <p:cNvPr id="257" name="Car">
              <a:extLst>
                <a:ext uri="{FF2B5EF4-FFF2-40B4-BE49-F238E27FC236}">
                  <a16:creationId xmlns:a16="http://schemas.microsoft.com/office/drawing/2014/main" id="{228088AE-B5B0-414E-B710-7EE6F8E98BFF}"/>
                </a:ext>
                <a:ext uri="{C183D7F6-B498-43B3-948B-1728B52AA6E4}">
                  <adec:decorative xmlns:adec="http://schemas.microsoft.com/office/drawing/2017/decorative" val="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4448572" y="1722642"/>
              <a:ext cx="265176" cy="202782"/>
            </a:xfrm>
            <a:prstGeom prst="rect">
              <a:avLst/>
            </a:prstGeom>
          </p:spPr>
        </p:pic>
      </p:grpSp>
      <p:sp>
        <p:nvSpPr>
          <p:cNvPr id="110" name="TextBox 109">
            <a:extLst>
              <a:ext uri="{FF2B5EF4-FFF2-40B4-BE49-F238E27FC236}">
                <a16:creationId xmlns:a16="http://schemas.microsoft.com/office/drawing/2014/main" id="{C5D24E17-CACA-4443-A8A2-027A28DFFF43}"/>
              </a:ext>
            </a:extLst>
          </p:cNvPr>
          <p:cNvSpPr txBox="1"/>
          <p:nvPr/>
        </p:nvSpPr>
        <p:spPr>
          <a:xfrm>
            <a:off x="4444897" y="5814283"/>
            <a:ext cx="6992360" cy="785722"/>
          </a:xfrm>
          <a:prstGeom prst="rect">
            <a:avLst/>
          </a:prstGeom>
          <a:noFill/>
        </p:spPr>
        <p:txBody>
          <a:bodyPr wrap="square" lIns="0" tIns="0" rIns="0" bIns="0" rtlCol="0">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Azure Arc is a set of technologies that extends Azure management and enables Azure services to run across on-premises, multi-cloud, and edge</a:t>
            </a:r>
          </a:p>
        </p:txBody>
      </p:sp>
      <p:grpSp>
        <p:nvGrpSpPr>
          <p:cNvPr id="111" name="Graphic 252" descr="manage, cloud-based hardware, security">
            <a:extLst>
              <a:ext uri="{FF2B5EF4-FFF2-40B4-BE49-F238E27FC236}">
                <a16:creationId xmlns:a16="http://schemas.microsoft.com/office/drawing/2014/main" id="{0E2A2595-01C3-4170-87E3-F8F78960B8FF}"/>
              </a:ext>
            </a:extLst>
          </p:cNvPr>
          <p:cNvGrpSpPr/>
          <p:nvPr/>
        </p:nvGrpSpPr>
        <p:grpSpPr>
          <a:xfrm>
            <a:off x="9502296" y="2159562"/>
            <a:ext cx="695992" cy="700690"/>
            <a:chOff x="4477326" y="5668469"/>
            <a:chExt cx="397725" cy="400412"/>
          </a:xfrm>
        </p:grpSpPr>
        <p:sp>
          <p:nvSpPr>
            <p:cNvPr id="112" name="Freeform: Shape 111">
              <a:extLst>
                <a:ext uri="{FF2B5EF4-FFF2-40B4-BE49-F238E27FC236}">
                  <a16:creationId xmlns:a16="http://schemas.microsoft.com/office/drawing/2014/main" id="{7F08C9BF-5BD6-4F3A-BDE6-E897381F4FE2}"/>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429971A-E80D-4759-867D-56A95B2175E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8DF0C86-227C-4BB3-AED4-FA1D397C7C0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25C02FC-3765-4803-8691-73C22AA89F64}"/>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7FB06EC1-2972-403D-A503-191DC6E6B269}"/>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A3360CE-4282-4103-93A1-717C2A1A97E5}"/>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952928E-A7D5-4A92-9188-864C25905566}"/>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39CA8DBF-C233-4C6F-99BA-39C72A3360C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5B68B902-8B8E-4A2E-B278-952CD07CACB3}"/>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87F27511-0536-4152-9C62-38C06C81D6C4}"/>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2FDA73BA-3BA7-4FA1-8E74-9E8A5000BDF2}"/>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3" name="Rectangle 122">
            <a:extLst>
              <a:ext uri="{FF2B5EF4-FFF2-40B4-BE49-F238E27FC236}">
                <a16:creationId xmlns:a16="http://schemas.microsoft.com/office/drawing/2014/main" id="{FF280567-635A-4735-BB50-FF65C801C758}"/>
              </a:ext>
            </a:extLst>
          </p:cNvPr>
          <p:cNvSpPr/>
          <p:nvPr/>
        </p:nvSpPr>
        <p:spPr bwMode="auto">
          <a:xfrm>
            <a:off x="8504441" y="3078224"/>
            <a:ext cx="2691702"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Implement Azure </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security anywhere</a:t>
            </a:r>
          </a:p>
        </p:txBody>
      </p:sp>
      <p:sp>
        <p:nvSpPr>
          <p:cNvPr id="124" name="Rectangle 123">
            <a:extLst>
              <a:ext uri="{FF2B5EF4-FFF2-40B4-BE49-F238E27FC236}">
                <a16:creationId xmlns:a16="http://schemas.microsoft.com/office/drawing/2014/main" id="{333DBB1D-3A5B-4B3C-B234-F04837B64846}"/>
              </a:ext>
            </a:extLst>
          </p:cNvPr>
          <p:cNvSpPr/>
          <p:nvPr/>
        </p:nvSpPr>
        <p:spPr bwMode="auto">
          <a:xfrm>
            <a:off x="8504441" y="4613168"/>
            <a:ext cx="2691702"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Run Azure Data </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Services anywhere</a:t>
            </a:r>
          </a:p>
        </p:txBody>
      </p:sp>
      <p:sp>
        <p:nvSpPr>
          <p:cNvPr id="125" name="Rectangle 124">
            <a:extLst>
              <a:ext uri="{FF2B5EF4-FFF2-40B4-BE49-F238E27FC236}">
                <a16:creationId xmlns:a16="http://schemas.microsoft.com/office/drawing/2014/main" id="{A97E40AD-DDBB-4921-AB71-8D67048FDA32}"/>
              </a:ext>
            </a:extLst>
          </p:cNvPr>
          <p:cNvSpPr/>
          <p:nvPr/>
        </p:nvSpPr>
        <p:spPr bwMode="auto">
          <a:xfrm>
            <a:off x="4686011" y="3078224"/>
            <a:ext cx="2691702"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Extend Azure management across your environments</a:t>
            </a:r>
          </a:p>
        </p:txBody>
      </p:sp>
      <p:grpSp>
        <p:nvGrpSpPr>
          <p:cNvPr id="126" name="Group 125">
            <a:extLst>
              <a:ext uri="{FF2B5EF4-FFF2-40B4-BE49-F238E27FC236}">
                <a16:creationId xmlns:a16="http://schemas.microsoft.com/office/drawing/2014/main" id="{03C22539-9DE1-4D86-861F-B5C80F91A3BB}"/>
              </a:ext>
              <a:ext uri="{C183D7F6-B498-43B3-948B-1728B52AA6E4}">
                <adec:decorative xmlns:adec="http://schemas.microsoft.com/office/drawing/2017/decorative" val="1"/>
              </a:ext>
            </a:extLst>
          </p:cNvPr>
          <p:cNvGrpSpPr/>
          <p:nvPr/>
        </p:nvGrpSpPr>
        <p:grpSpPr>
          <a:xfrm>
            <a:off x="5621941" y="2129015"/>
            <a:ext cx="819842" cy="819840"/>
            <a:chOff x="4368403" y="2889653"/>
            <a:chExt cx="469107" cy="469107"/>
          </a:xfrm>
        </p:grpSpPr>
        <p:grpSp>
          <p:nvGrpSpPr>
            <p:cNvPr id="127" name="Group 126">
              <a:extLst>
                <a:ext uri="{FF2B5EF4-FFF2-40B4-BE49-F238E27FC236}">
                  <a16:creationId xmlns:a16="http://schemas.microsoft.com/office/drawing/2014/main" id="{935322D7-8FBC-4F47-9570-FA4F520A9F21}"/>
                </a:ext>
              </a:extLst>
            </p:cNvPr>
            <p:cNvGrpSpPr/>
            <p:nvPr/>
          </p:nvGrpSpPr>
          <p:grpSpPr>
            <a:xfrm rot="18900000">
              <a:off x="4368403" y="2889653"/>
              <a:ext cx="469107" cy="469107"/>
              <a:chOff x="4368403" y="2889653"/>
              <a:chExt cx="469107" cy="469107"/>
            </a:xfrm>
          </p:grpSpPr>
          <p:grpSp>
            <p:nvGrpSpPr>
              <p:cNvPr id="134" name="Group 133">
                <a:extLst>
                  <a:ext uri="{FF2B5EF4-FFF2-40B4-BE49-F238E27FC236}">
                    <a16:creationId xmlns:a16="http://schemas.microsoft.com/office/drawing/2014/main" id="{2D3F5CA7-A765-4A1F-AB08-E51D417F3A87}"/>
                  </a:ext>
                </a:extLst>
              </p:cNvPr>
              <p:cNvGrpSpPr/>
              <p:nvPr/>
            </p:nvGrpSpPr>
            <p:grpSpPr>
              <a:xfrm>
                <a:off x="4573913" y="2889653"/>
                <a:ext cx="58087" cy="469107"/>
                <a:chOff x="4557244" y="2889653"/>
                <a:chExt cx="58087" cy="469107"/>
              </a:xfrm>
            </p:grpSpPr>
            <p:grpSp>
              <p:nvGrpSpPr>
                <p:cNvPr id="142" name="Group 141">
                  <a:extLst>
                    <a:ext uri="{FF2B5EF4-FFF2-40B4-BE49-F238E27FC236}">
                      <a16:creationId xmlns:a16="http://schemas.microsoft.com/office/drawing/2014/main" id="{10FECC12-AED6-412F-8D01-01F2C5CA0D4A}"/>
                    </a:ext>
                  </a:extLst>
                </p:cNvPr>
                <p:cNvGrpSpPr/>
                <p:nvPr/>
              </p:nvGrpSpPr>
              <p:grpSpPr>
                <a:xfrm>
                  <a:off x="4557244" y="2889653"/>
                  <a:ext cx="58087" cy="176213"/>
                  <a:chOff x="4581056" y="2770591"/>
                  <a:chExt cx="58087" cy="176213"/>
                </a:xfrm>
              </p:grpSpPr>
              <p:cxnSp>
                <p:nvCxnSpPr>
                  <p:cNvPr id="146" name="Straight Connector 145">
                    <a:extLst>
                      <a:ext uri="{FF2B5EF4-FFF2-40B4-BE49-F238E27FC236}">
                        <a16:creationId xmlns:a16="http://schemas.microsoft.com/office/drawing/2014/main" id="{79B893A6-7027-40B8-B4C8-EDB876F133BF}"/>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7" name="Rectangle 11">
                    <a:extLst>
                      <a:ext uri="{FF2B5EF4-FFF2-40B4-BE49-F238E27FC236}">
                        <a16:creationId xmlns:a16="http://schemas.microsoft.com/office/drawing/2014/main" id="{B11225A1-ABB1-41CF-B607-6AC776B2DBC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0490EE94-C875-49AE-9EBC-33974D7D883E}"/>
                    </a:ext>
                  </a:extLst>
                </p:cNvPr>
                <p:cNvGrpSpPr/>
                <p:nvPr/>
              </p:nvGrpSpPr>
              <p:grpSpPr>
                <a:xfrm flipV="1">
                  <a:off x="4557244" y="3182547"/>
                  <a:ext cx="58087" cy="176213"/>
                  <a:chOff x="4581056" y="2770591"/>
                  <a:chExt cx="58087" cy="176213"/>
                </a:xfrm>
              </p:grpSpPr>
              <p:cxnSp>
                <p:nvCxnSpPr>
                  <p:cNvPr id="144" name="Straight Connector 143">
                    <a:extLst>
                      <a:ext uri="{FF2B5EF4-FFF2-40B4-BE49-F238E27FC236}">
                        <a16:creationId xmlns:a16="http://schemas.microsoft.com/office/drawing/2014/main" id="{E8CC8080-B7A5-46D1-B188-6F8173E477E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1">
                    <a:extLst>
                      <a:ext uri="{FF2B5EF4-FFF2-40B4-BE49-F238E27FC236}">
                        <a16:creationId xmlns:a16="http://schemas.microsoft.com/office/drawing/2014/main" id="{D8B9EB40-BA00-4629-98C1-6E04096C055D}"/>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86550F54-3894-4322-84E1-4C3DAA6BABF0}"/>
                  </a:ext>
                </a:extLst>
              </p:cNvPr>
              <p:cNvGrpSpPr/>
              <p:nvPr/>
            </p:nvGrpSpPr>
            <p:grpSpPr>
              <a:xfrm rot="5400000">
                <a:off x="4573913" y="2889653"/>
                <a:ext cx="58087" cy="469107"/>
                <a:chOff x="4557244" y="2889653"/>
                <a:chExt cx="58087" cy="469107"/>
              </a:xfrm>
            </p:grpSpPr>
            <p:grpSp>
              <p:nvGrpSpPr>
                <p:cNvPr id="136" name="Group 135">
                  <a:extLst>
                    <a:ext uri="{FF2B5EF4-FFF2-40B4-BE49-F238E27FC236}">
                      <a16:creationId xmlns:a16="http://schemas.microsoft.com/office/drawing/2014/main" id="{00870622-8C10-48B4-A8BF-BA5412F2A229}"/>
                    </a:ext>
                  </a:extLst>
                </p:cNvPr>
                <p:cNvGrpSpPr/>
                <p:nvPr/>
              </p:nvGrpSpPr>
              <p:grpSpPr>
                <a:xfrm>
                  <a:off x="4557244" y="2889653"/>
                  <a:ext cx="58087" cy="176213"/>
                  <a:chOff x="4581056" y="2770591"/>
                  <a:chExt cx="58087" cy="176213"/>
                </a:xfrm>
              </p:grpSpPr>
              <p:cxnSp>
                <p:nvCxnSpPr>
                  <p:cNvPr id="140" name="Straight Connector 139">
                    <a:extLst>
                      <a:ext uri="{FF2B5EF4-FFF2-40B4-BE49-F238E27FC236}">
                        <a16:creationId xmlns:a16="http://schemas.microsoft.com/office/drawing/2014/main" id="{0BD8555C-CDE8-4D26-9EDD-634EF0C6F7B6}"/>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1" name="Rectangle 11">
                    <a:extLst>
                      <a:ext uri="{FF2B5EF4-FFF2-40B4-BE49-F238E27FC236}">
                        <a16:creationId xmlns:a16="http://schemas.microsoft.com/office/drawing/2014/main" id="{4F3F693F-6668-4FE3-B394-C4C6EF900536}"/>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49E908B8-4C2E-4F7F-BE9C-0739B9160F81}"/>
                    </a:ext>
                  </a:extLst>
                </p:cNvPr>
                <p:cNvGrpSpPr/>
                <p:nvPr/>
              </p:nvGrpSpPr>
              <p:grpSpPr>
                <a:xfrm flipV="1">
                  <a:off x="4557244" y="3182547"/>
                  <a:ext cx="58087" cy="176213"/>
                  <a:chOff x="4581056" y="2770591"/>
                  <a:chExt cx="58087" cy="176213"/>
                </a:xfrm>
              </p:grpSpPr>
              <p:cxnSp>
                <p:nvCxnSpPr>
                  <p:cNvPr id="138" name="Straight Connector 137">
                    <a:extLst>
                      <a:ext uri="{FF2B5EF4-FFF2-40B4-BE49-F238E27FC236}">
                        <a16:creationId xmlns:a16="http://schemas.microsoft.com/office/drawing/2014/main" id="{FAD316BB-482C-4176-A3CB-F7C7E51F2005}"/>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9" name="Rectangle 11">
                    <a:extLst>
                      <a:ext uri="{FF2B5EF4-FFF2-40B4-BE49-F238E27FC236}">
                        <a16:creationId xmlns:a16="http://schemas.microsoft.com/office/drawing/2014/main" id="{ACBB50DE-52F9-44CF-BE87-8EE661E9069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grpSp>
          <p:nvGrpSpPr>
            <p:cNvPr id="128" name="server" descr="server">
              <a:extLst>
                <a:ext uri="{FF2B5EF4-FFF2-40B4-BE49-F238E27FC236}">
                  <a16:creationId xmlns:a16="http://schemas.microsoft.com/office/drawing/2014/main" id="{7B4ACBAC-747C-4018-AA35-F2735D5DF169}"/>
                </a:ext>
              </a:extLst>
            </p:cNvPr>
            <p:cNvGrpSpPr>
              <a:grpSpLocks noChangeAspect="1"/>
            </p:cNvGrpSpPr>
            <p:nvPr/>
          </p:nvGrpSpPr>
          <p:grpSpPr bwMode="auto">
            <a:xfrm>
              <a:off x="4473768" y="3027193"/>
              <a:ext cx="258376" cy="193051"/>
              <a:chOff x="440" y="2517"/>
              <a:chExt cx="265" cy="198"/>
            </a:xfrm>
          </p:grpSpPr>
          <p:sp>
            <p:nvSpPr>
              <p:cNvPr id="129" name="AutoShape 49">
                <a:extLst>
                  <a:ext uri="{FF2B5EF4-FFF2-40B4-BE49-F238E27FC236}">
                    <a16:creationId xmlns:a16="http://schemas.microsoft.com/office/drawing/2014/main" id="{B1017D08-1201-409F-B928-E40F8474687D}"/>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51">
                <a:extLst>
                  <a:ext uri="{FF2B5EF4-FFF2-40B4-BE49-F238E27FC236}">
                    <a16:creationId xmlns:a16="http://schemas.microsoft.com/office/drawing/2014/main" id="{83263571-A349-445A-BAE8-A50FCCEF22AE}"/>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52">
                <a:extLst>
                  <a:ext uri="{FF2B5EF4-FFF2-40B4-BE49-F238E27FC236}">
                    <a16:creationId xmlns:a16="http://schemas.microsoft.com/office/drawing/2014/main" id="{BBE96045-E1DE-4CC5-AD55-687FB4621B6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53">
                <a:extLst>
                  <a:ext uri="{FF2B5EF4-FFF2-40B4-BE49-F238E27FC236}">
                    <a16:creationId xmlns:a16="http://schemas.microsoft.com/office/drawing/2014/main" id="{F3CA875F-BA00-445F-A67A-30D57F2124E7}"/>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54">
                <a:extLst>
                  <a:ext uri="{FF2B5EF4-FFF2-40B4-BE49-F238E27FC236}">
                    <a16:creationId xmlns:a16="http://schemas.microsoft.com/office/drawing/2014/main" id="{7731B2AD-25BD-47D9-BA6C-010C2279C9F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8" name="Rectangle 147">
            <a:extLst>
              <a:ext uri="{FF2B5EF4-FFF2-40B4-BE49-F238E27FC236}">
                <a16:creationId xmlns:a16="http://schemas.microsoft.com/office/drawing/2014/main" id="{8BA4E64B-E4C3-4472-91A2-8252C7B514F3}"/>
              </a:ext>
            </a:extLst>
          </p:cNvPr>
          <p:cNvSpPr/>
          <p:nvPr/>
        </p:nvSpPr>
        <p:spPr bwMode="auto">
          <a:xfrm>
            <a:off x="4686011" y="4613168"/>
            <a:ext cx="2691702"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Adopt cloud </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practices on-premises</a:t>
            </a:r>
          </a:p>
        </p:txBody>
      </p:sp>
      <p:grpSp>
        <p:nvGrpSpPr>
          <p:cNvPr id="149" name="Group 148" descr="broad application support">
            <a:extLst>
              <a:ext uri="{FF2B5EF4-FFF2-40B4-BE49-F238E27FC236}">
                <a16:creationId xmlns:a16="http://schemas.microsoft.com/office/drawing/2014/main" id="{D8494DE7-1B06-4CA2-A1A8-FBCF32F8D662}"/>
              </a:ext>
            </a:extLst>
          </p:cNvPr>
          <p:cNvGrpSpPr/>
          <p:nvPr/>
        </p:nvGrpSpPr>
        <p:grpSpPr>
          <a:xfrm>
            <a:off x="9399758" y="3881824"/>
            <a:ext cx="901068" cy="519726"/>
            <a:chOff x="6313882" y="1370180"/>
            <a:chExt cx="443543" cy="261457"/>
          </a:xfrm>
        </p:grpSpPr>
        <p:sp>
          <p:nvSpPr>
            <p:cNvPr id="150" name="Freeform 907">
              <a:extLst>
                <a:ext uri="{FF2B5EF4-FFF2-40B4-BE49-F238E27FC236}">
                  <a16:creationId xmlns:a16="http://schemas.microsoft.com/office/drawing/2014/main" id="{E079EA33-A396-4141-A019-BACB0F380E4D}"/>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908">
              <a:extLst>
                <a:ext uri="{FF2B5EF4-FFF2-40B4-BE49-F238E27FC236}">
                  <a16:creationId xmlns:a16="http://schemas.microsoft.com/office/drawing/2014/main" id="{979C7201-2B02-4314-9936-7393773442A8}"/>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52" name="Oval 909">
              <a:extLst>
                <a:ext uri="{FF2B5EF4-FFF2-40B4-BE49-F238E27FC236}">
                  <a16:creationId xmlns:a16="http://schemas.microsoft.com/office/drawing/2014/main" id="{2082EC08-3952-4F1B-9349-7BE91A00A2B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910">
              <a:extLst>
                <a:ext uri="{FF2B5EF4-FFF2-40B4-BE49-F238E27FC236}">
                  <a16:creationId xmlns:a16="http://schemas.microsoft.com/office/drawing/2014/main" id="{3D9E253F-B39B-45ED-A008-9A2A41194B56}"/>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911">
              <a:extLst>
                <a:ext uri="{FF2B5EF4-FFF2-40B4-BE49-F238E27FC236}">
                  <a16:creationId xmlns:a16="http://schemas.microsoft.com/office/drawing/2014/main" id="{BF3E414B-9BCC-4A8A-A284-1EE544B52A38}"/>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440B05B3-2F01-40C6-AD50-1B217B4575FE}"/>
              </a:ext>
              <a:ext uri="{C183D7F6-B498-43B3-948B-1728B52AA6E4}">
                <adec:decorative xmlns:adec="http://schemas.microsoft.com/office/drawing/2017/decorative" val="1"/>
              </a:ext>
            </a:extLst>
          </p:cNvPr>
          <p:cNvGrpSpPr/>
          <p:nvPr/>
        </p:nvGrpSpPr>
        <p:grpSpPr>
          <a:xfrm>
            <a:off x="5570459" y="3841060"/>
            <a:ext cx="922806" cy="659311"/>
            <a:chOff x="7065331" y="2726314"/>
            <a:chExt cx="732496" cy="523341"/>
          </a:xfrm>
        </p:grpSpPr>
        <p:sp>
          <p:nvSpPr>
            <p:cNvPr id="156" name="AutoShape 11">
              <a:extLst>
                <a:ext uri="{FF2B5EF4-FFF2-40B4-BE49-F238E27FC236}">
                  <a16:creationId xmlns:a16="http://schemas.microsoft.com/office/drawing/2014/main" id="{6AD9FBB5-2D8C-41C5-A175-20B5F8CAD798}"/>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 name="AutoShape 8">
              <a:extLst>
                <a:ext uri="{FF2B5EF4-FFF2-40B4-BE49-F238E27FC236}">
                  <a16:creationId xmlns:a16="http://schemas.microsoft.com/office/drawing/2014/main" id="{EDF77EA6-8418-4DBB-8A93-50001EFFF984}"/>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0">
              <a:extLst>
                <a:ext uri="{FF2B5EF4-FFF2-40B4-BE49-F238E27FC236}">
                  <a16:creationId xmlns:a16="http://schemas.microsoft.com/office/drawing/2014/main" id="{5C401824-9861-4A0F-B0BE-3DBEA0252C8B}"/>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1">
              <a:extLst>
                <a:ext uri="{FF2B5EF4-FFF2-40B4-BE49-F238E27FC236}">
                  <a16:creationId xmlns:a16="http://schemas.microsoft.com/office/drawing/2014/main" id="{CEBFB3F9-9B00-424E-BE39-BFDC612DB7B7}"/>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2">
              <a:extLst>
                <a:ext uri="{FF2B5EF4-FFF2-40B4-BE49-F238E27FC236}">
                  <a16:creationId xmlns:a16="http://schemas.microsoft.com/office/drawing/2014/main" id="{0B32AFE8-92C7-49BB-A760-F527193AFD0F}"/>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13">
              <a:extLst>
                <a:ext uri="{FF2B5EF4-FFF2-40B4-BE49-F238E27FC236}">
                  <a16:creationId xmlns:a16="http://schemas.microsoft.com/office/drawing/2014/main" id="{D09B4B8D-FFE3-4305-A6AA-D80BEDF9B737}"/>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14">
              <a:extLst>
                <a:ext uri="{FF2B5EF4-FFF2-40B4-BE49-F238E27FC236}">
                  <a16:creationId xmlns:a16="http://schemas.microsoft.com/office/drawing/2014/main" id="{F4258BD2-C831-4C7F-9ACA-C53F4889F6B7}"/>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15">
              <a:extLst>
                <a:ext uri="{FF2B5EF4-FFF2-40B4-BE49-F238E27FC236}">
                  <a16:creationId xmlns:a16="http://schemas.microsoft.com/office/drawing/2014/main" id="{8C867DF7-D4C2-4051-BC76-F1E5768640FF}"/>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16">
              <a:extLst>
                <a:ext uri="{FF2B5EF4-FFF2-40B4-BE49-F238E27FC236}">
                  <a16:creationId xmlns:a16="http://schemas.microsoft.com/office/drawing/2014/main" id="{A36CF805-BBAE-4986-A1AE-21BDE134FEB8}"/>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17">
              <a:extLst>
                <a:ext uri="{FF2B5EF4-FFF2-40B4-BE49-F238E27FC236}">
                  <a16:creationId xmlns:a16="http://schemas.microsoft.com/office/drawing/2014/main" id="{BDE22057-3947-464B-AE3D-200BF133AB81}"/>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8" name="Freeform 18">
              <a:extLst>
                <a:ext uri="{FF2B5EF4-FFF2-40B4-BE49-F238E27FC236}">
                  <a16:creationId xmlns:a16="http://schemas.microsoft.com/office/drawing/2014/main" id="{24C4FED5-D3AB-4992-A60D-F9744B7AE1B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19">
              <a:extLst>
                <a:ext uri="{FF2B5EF4-FFF2-40B4-BE49-F238E27FC236}">
                  <a16:creationId xmlns:a16="http://schemas.microsoft.com/office/drawing/2014/main" id="{F64C357A-341B-4037-9953-4494E095E51E}"/>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968568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
                                        <p:tgtEl>
                                          <p:spTgt spid="167"/>
                                        </p:tgtEl>
                                      </p:cBhvr>
                                    </p:animEffect>
                                  </p:childTnLst>
                                </p:cTn>
                              </p:par>
                              <p:par>
                                <p:cTn id="8" presetID="6" presetClass="emph" presetSubtype="0" accel="100000" autoRev="1" fill="hold" grpId="1" nodeType="withEffect">
                                  <p:stCondLst>
                                    <p:cond delay="0"/>
                                  </p:stCondLst>
                                  <p:childTnLst>
                                    <p:animScale>
                                      <p:cBhvr>
                                        <p:cTn id="9" dur="300" fill="hold"/>
                                        <p:tgtEl>
                                          <p:spTgt spid="167"/>
                                        </p:tgtEl>
                                      </p:cBhvr>
                                      <p:by x="80000" y="80000"/>
                                    </p:animScale>
                                  </p:childTnLst>
                                </p:cTn>
                              </p:par>
                              <p:par>
                                <p:cTn id="10" presetID="10" presetClass="entr" presetSubtype="0" fill="hold" grpId="0" nodeType="withEffect">
                                  <p:stCondLst>
                                    <p:cond delay="3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300"/>
                                        <p:tgtEl>
                                          <p:spTgt spid="166"/>
                                        </p:tgtEl>
                                      </p:cBhvr>
                                    </p:animEffect>
                                  </p:childTnLst>
                                </p:cTn>
                              </p:par>
                              <p:par>
                                <p:cTn id="13" presetID="6" presetClass="emph" presetSubtype="0" accel="100000" autoRev="1" fill="hold" grpId="1" nodeType="withEffect">
                                  <p:stCondLst>
                                    <p:cond delay="0"/>
                                  </p:stCondLst>
                                  <p:childTnLst>
                                    <p:animScale>
                                      <p:cBhvr>
                                        <p:cTn id="14" dur="300" fill="hold"/>
                                        <p:tgtEl>
                                          <p:spTgt spid="166"/>
                                        </p:tgtEl>
                                      </p:cBhvr>
                                      <p:by x="80000" y="80000"/>
                                    </p:animScale>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500"/>
                                        <p:tgtEl>
                                          <p:spTgt spid="1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fade">
                                      <p:cBhvr>
                                        <p:cTn id="24" dur="500"/>
                                        <p:tgtEl>
                                          <p:spTgt spid="1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5"/>
                                        </p:tgtEl>
                                        <p:attrNameLst>
                                          <p:attrName>style.visibility</p:attrName>
                                        </p:attrNameLst>
                                      </p:cBhvr>
                                      <p:to>
                                        <p:strVal val="visible"/>
                                      </p:to>
                                    </p:set>
                                    <p:animEffect transition="in" filter="fade">
                                      <p:cBhvr>
                                        <p:cTn id="27" dur="500"/>
                                        <p:tgtEl>
                                          <p:spTgt spid="125"/>
                                        </p:tgtEl>
                                      </p:cBhvr>
                                    </p:animEffect>
                                  </p:childTnLst>
                                </p:cTn>
                              </p:par>
                              <p:par>
                                <p:cTn id="28" presetID="10" presetClass="entr" presetSubtype="0" fill="hold" nodeType="with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500"/>
                                        <p:tgtEl>
                                          <p:spTgt spid="1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8"/>
                                        </p:tgtEl>
                                        <p:attrNameLst>
                                          <p:attrName>style.visibility</p:attrName>
                                        </p:attrNameLst>
                                      </p:cBhvr>
                                      <p:to>
                                        <p:strVal val="visible"/>
                                      </p:to>
                                    </p:set>
                                    <p:animEffect transition="in" filter="fade">
                                      <p:cBhvr>
                                        <p:cTn id="33" dur="500"/>
                                        <p:tgtEl>
                                          <p:spTgt spid="148"/>
                                        </p:tgtEl>
                                      </p:cBhvr>
                                    </p:animEffect>
                                  </p:childTnLst>
                                </p:cTn>
                              </p:par>
                              <p:par>
                                <p:cTn id="34" presetID="10" presetClass="entr" presetSubtype="0" fill="hold" nodeType="with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fade">
                                      <p:cBhvr>
                                        <p:cTn id="36" dur="500"/>
                                        <p:tgtEl>
                                          <p:spTgt spid="149"/>
                                        </p:tgtEl>
                                      </p:cBhvr>
                                    </p:animEffect>
                                  </p:childTnLst>
                                </p:cTn>
                              </p:par>
                              <p:par>
                                <p:cTn id="37" presetID="10" presetClass="entr" presetSubtype="0" fill="hold" nodeType="with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fade">
                                      <p:cBhvr>
                                        <p:cTn id="39" dur="500"/>
                                        <p:tgtEl>
                                          <p:spTgt spid="155"/>
                                        </p:tgtEl>
                                      </p:cBhvr>
                                    </p:animEffect>
                                  </p:childTnLst>
                                </p:cTn>
                              </p:par>
                              <p:par>
                                <p:cTn id="40" presetID="53" presetClass="entr" presetSubtype="16" fill="hold" nodeType="withEffect">
                                  <p:stCondLst>
                                    <p:cond delay="0"/>
                                  </p:stCondLst>
                                  <p:childTnLst>
                                    <p:set>
                                      <p:cBhvr>
                                        <p:cTn id="41" dur="1" fill="hold">
                                          <p:stCondLst>
                                            <p:cond delay="0"/>
                                          </p:stCondLst>
                                        </p:cTn>
                                        <p:tgtEl>
                                          <p:spTgt spid="168"/>
                                        </p:tgtEl>
                                        <p:attrNameLst>
                                          <p:attrName>style.visibility</p:attrName>
                                        </p:attrNameLst>
                                      </p:cBhvr>
                                      <p:to>
                                        <p:strVal val="visible"/>
                                      </p:to>
                                    </p:set>
                                    <p:anim calcmode="lin" valueType="num">
                                      <p:cBhvr>
                                        <p:cTn id="42" dur="500" fill="hold"/>
                                        <p:tgtEl>
                                          <p:spTgt spid="168"/>
                                        </p:tgtEl>
                                        <p:attrNameLst>
                                          <p:attrName>ppt_w</p:attrName>
                                        </p:attrNameLst>
                                      </p:cBhvr>
                                      <p:tavLst>
                                        <p:tav tm="0">
                                          <p:val>
                                            <p:fltVal val="0"/>
                                          </p:val>
                                        </p:tav>
                                        <p:tav tm="100000">
                                          <p:val>
                                            <p:strVal val="#ppt_w"/>
                                          </p:val>
                                        </p:tav>
                                      </p:tavLst>
                                    </p:anim>
                                    <p:anim calcmode="lin" valueType="num">
                                      <p:cBhvr>
                                        <p:cTn id="43" dur="500" fill="hold"/>
                                        <p:tgtEl>
                                          <p:spTgt spid="168"/>
                                        </p:tgtEl>
                                        <p:attrNameLst>
                                          <p:attrName>ppt_h</p:attrName>
                                        </p:attrNameLst>
                                      </p:cBhvr>
                                      <p:tavLst>
                                        <p:tav tm="0">
                                          <p:val>
                                            <p:fltVal val="0"/>
                                          </p:val>
                                        </p:tav>
                                        <p:tav tm="100000">
                                          <p:val>
                                            <p:strVal val="#ppt_h"/>
                                          </p:val>
                                        </p:tav>
                                      </p:tavLst>
                                    </p:anim>
                                    <p:animEffect transition="in" filter="fade">
                                      <p:cBhvr>
                                        <p:cTn id="44" dur="500"/>
                                        <p:tgtEl>
                                          <p:spTgt spid="168"/>
                                        </p:tgtEl>
                                      </p:cBhvr>
                                    </p:animEffect>
                                  </p:childTnLst>
                                </p:cTn>
                              </p:par>
                              <p:par>
                                <p:cTn id="45" presetID="53" presetClass="entr" presetSubtype="16" fill="hold" nodeType="withEffect">
                                  <p:stCondLst>
                                    <p:cond delay="0"/>
                                  </p:stCondLst>
                                  <p:childTnLst>
                                    <p:set>
                                      <p:cBhvr>
                                        <p:cTn id="46" dur="1" fill="hold">
                                          <p:stCondLst>
                                            <p:cond delay="0"/>
                                          </p:stCondLst>
                                        </p:cTn>
                                        <p:tgtEl>
                                          <p:spTgt spid="171"/>
                                        </p:tgtEl>
                                        <p:attrNameLst>
                                          <p:attrName>style.visibility</p:attrName>
                                        </p:attrNameLst>
                                      </p:cBhvr>
                                      <p:to>
                                        <p:strVal val="visible"/>
                                      </p:to>
                                    </p:set>
                                    <p:anim calcmode="lin" valueType="num">
                                      <p:cBhvr>
                                        <p:cTn id="47" dur="500" fill="hold"/>
                                        <p:tgtEl>
                                          <p:spTgt spid="171"/>
                                        </p:tgtEl>
                                        <p:attrNameLst>
                                          <p:attrName>ppt_w</p:attrName>
                                        </p:attrNameLst>
                                      </p:cBhvr>
                                      <p:tavLst>
                                        <p:tav tm="0">
                                          <p:val>
                                            <p:fltVal val="0"/>
                                          </p:val>
                                        </p:tav>
                                        <p:tav tm="100000">
                                          <p:val>
                                            <p:strVal val="#ppt_w"/>
                                          </p:val>
                                        </p:tav>
                                      </p:tavLst>
                                    </p:anim>
                                    <p:anim calcmode="lin" valueType="num">
                                      <p:cBhvr>
                                        <p:cTn id="48" dur="500" fill="hold"/>
                                        <p:tgtEl>
                                          <p:spTgt spid="171"/>
                                        </p:tgtEl>
                                        <p:attrNameLst>
                                          <p:attrName>ppt_h</p:attrName>
                                        </p:attrNameLst>
                                      </p:cBhvr>
                                      <p:tavLst>
                                        <p:tav tm="0">
                                          <p:val>
                                            <p:fltVal val="0"/>
                                          </p:val>
                                        </p:tav>
                                        <p:tav tm="100000">
                                          <p:val>
                                            <p:strVal val="#ppt_h"/>
                                          </p:val>
                                        </p:tav>
                                      </p:tavLst>
                                    </p:anim>
                                    <p:animEffect transition="in" filter="fade">
                                      <p:cBhvr>
                                        <p:cTn id="49" dur="500"/>
                                        <p:tgtEl>
                                          <p:spTgt spid="171"/>
                                        </p:tgtEl>
                                      </p:cBhvr>
                                    </p:animEffect>
                                  </p:childTnLst>
                                </p:cTn>
                              </p:par>
                              <p:par>
                                <p:cTn id="50" presetID="53" presetClass="entr" presetSubtype="16" fill="hold" nodeType="withEffect">
                                  <p:stCondLst>
                                    <p:cond delay="0"/>
                                  </p:stCondLst>
                                  <p:childTnLst>
                                    <p:set>
                                      <p:cBhvr>
                                        <p:cTn id="51" dur="1" fill="hold">
                                          <p:stCondLst>
                                            <p:cond delay="0"/>
                                          </p:stCondLst>
                                        </p:cTn>
                                        <p:tgtEl>
                                          <p:spTgt spid="174"/>
                                        </p:tgtEl>
                                        <p:attrNameLst>
                                          <p:attrName>style.visibility</p:attrName>
                                        </p:attrNameLst>
                                      </p:cBhvr>
                                      <p:to>
                                        <p:strVal val="visible"/>
                                      </p:to>
                                    </p:set>
                                    <p:anim calcmode="lin" valueType="num">
                                      <p:cBhvr>
                                        <p:cTn id="52" dur="500" fill="hold"/>
                                        <p:tgtEl>
                                          <p:spTgt spid="174"/>
                                        </p:tgtEl>
                                        <p:attrNameLst>
                                          <p:attrName>ppt_w</p:attrName>
                                        </p:attrNameLst>
                                      </p:cBhvr>
                                      <p:tavLst>
                                        <p:tav tm="0">
                                          <p:val>
                                            <p:fltVal val="0"/>
                                          </p:val>
                                        </p:tav>
                                        <p:tav tm="100000">
                                          <p:val>
                                            <p:strVal val="#ppt_w"/>
                                          </p:val>
                                        </p:tav>
                                      </p:tavLst>
                                    </p:anim>
                                    <p:anim calcmode="lin" valueType="num">
                                      <p:cBhvr>
                                        <p:cTn id="53" dur="500" fill="hold"/>
                                        <p:tgtEl>
                                          <p:spTgt spid="174"/>
                                        </p:tgtEl>
                                        <p:attrNameLst>
                                          <p:attrName>ppt_h</p:attrName>
                                        </p:attrNameLst>
                                      </p:cBhvr>
                                      <p:tavLst>
                                        <p:tav tm="0">
                                          <p:val>
                                            <p:fltVal val="0"/>
                                          </p:val>
                                        </p:tav>
                                        <p:tav tm="100000">
                                          <p:val>
                                            <p:strVal val="#ppt_h"/>
                                          </p:val>
                                        </p:tav>
                                      </p:tavLst>
                                    </p:anim>
                                    <p:animEffect transition="in" filter="fade">
                                      <p:cBhvr>
                                        <p:cTn id="54" dur="500"/>
                                        <p:tgtEl>
                                          <p:spTgt spid="174"/>
                                        </p:tgtEl>
                                      </p:cBhvr>
                                    </p:animEffect>
                                  </p:childTnLst>
                                </p:cTn>
                              </p:par>
                              <p:par>
                                <p:cTn id="55" presetID="53" presetClass="entr" presetSubtype="16" fill="hold" nodeType="withEffect">
                                  <p:stCondLst>
                                    <p:cond delay="0"/>
                                  </p:stCondLst>
                                  <p:childTnLst>
                                    <p:set>
                                      <p:cBhvr>
                                        <p:cTn id="56" dur="1" fill="hold">
                                          <p:stCondLst>
                                            <p:cond delay="0"/>
                                          </p:stCondLst>
                                        </p:cTn>
                                        <p:tgtEl>
                                          <p:spTgt spid="177"/>
                                        </p:tgtEl>
                                        <p:attrNameLst>
                                          <p:attrName>style.visibility</p:attrName>
                                        </p:attrNameLst>
                                      </p:cBhvr>
                                      <p:to>
                                        <p:strVal val="visible"/>
                                      </p:to>
                                    </p:set>
                                    <p:anim calcmode="lin" valueType="num">
                                      <p:cBhvr>
                                        <p:cTn id="57" dur="500" fill="hold"/>
                                        <p:tgtEl>
                                          <p:spTgt spid="177"/>
                                        </p:tgtEl>
                                        <p:attrNameLst>
                                          <p:attrName>ppt_w</p:attrName>
                                        </p:attrNameLst>
                                      </p:cBhvr>
                                      <p:tavLst>
                                        <p:tav tm="0">
                                          <p:val>
                                            <p:fltVal val="0"/>
                                          </p:val>
                                        </p:tav>
                                        <p:tav tm="100000">
                                          <p:val>
                                            <p:strVal val="#ppt_w"/>
                                          </p:val>
                                        </p:tav>
                                      </p:tavLst>
                                    </p:anim>
                                    <p:anim calcmode="lin" valueType="num">
                                      <p:cBhvr>
                                        <p:cTn id="58" dur="500" fill="hold"/>
                                        <p:tgtEl>
                                          <p:spTgt spid="177"/>
                                        </p:tgtEl>
                                        <p:attrNameLst>
                                          <p:attrName>ppt_h</p:attrName>
                                        </p:attrNameLst>
                                      </p:cBhvr>
                                      <p:tavLst>
                                        <p:tav tm="0">
                                          <p:val>
                                            <p:fltVal val="0"/>
                                          </p:val>
                                        </p:tav>
                                        <p:tav tm="100000">
                                          <p:val>
                                            <p:strVal val="#ppt_h"/>
                                          </p:val>
                                        </p:tav>
                                      </p:tavLst>
                                    </p:anim>
                                    <p:animEffect transition="in" filter="fade">
                                      <p:cBhvr>
                                        <p:cTn id="59" dur="500"/>
                                        <p:tgtEl>
                                          <p:spTgt spid="177"/>
                                        </p:tgtEl>
                                      </p:cBhvr>
                                    </p:animEffect>
                                  </p:childTnLst>
                                </p:cTn>
                              </p:par>
                              <p:par>
                                <p:cTn id="60" presetID="53" presetClass="entr" presetSubtype="16" fill="hold" nodeType="withEffect">
                                  <p:stCondLst>
                                    <p:cond delay="0"/>
                                  </p:stCondLst>
                                  <p:childTnLst>
                                    <p:set>
                                      <p:cBhvr>
                                        <p:cTn id="61" dur="1" fill="hold">
                                          <p:stCondLst>
                                            <p:cond delay="0"/>
                                          </p:stCondLst>
                                        </p:cTn>
                                        <p:tgtEl>
                                          <p:spTgt spid="180"/>
                                        </p:tgtEl>
                                        <p:attrNameLst>
                                          <p:attrName>style.visibility</p:attrName>
                                        </p:attrNameLst>
                                      </p:cBhvr>
                                      <p:to>
                                        <p:strVal val="visible"/>
                                      </p:to>
                                    </p:set>
                                    <p:anim calcmode="lin" valueType="num">
                                      <p:cBhvr>
                                        <p:cTn id="62" dur="500" fill="hold"/>
                                        <p:tgtEl>
                                          <p:spTgt spid="180"/>
                                        </p:tgtEl>
                                        <p:attrNameLst>
                                          <p:attrName>ppt_w</p:attrName>
                                        </p:attrNameLst>
                                      </p:cBhvr>
                                      <p:tavLst>
                                        <p:tav tm="0">
                                          <p:val>
                                            <p:fltVal val="0"/>
                                          </p:val>
                                        </p:tav>
                                        <p:tav tm="100000">
                                          <p:val>
                                            <p:strVal val="#ppt_w"/>
                                          </p:val>
                                        </p:tav>
                                      </p:tavLst>
                                    </p:anim>
                                    <p:anim calcmode="lin" valueType="num">
                                      <p:cBhvr>
                                        <p:cTn id="63" dur="500" fill="hold"/>
                                        <p:tgtEl>
                                          <p:spTgt spid="180"/>
                                        </p:tgtEl>
                                        <p:attrNameLst>
                                          <p:attrName>ppt_h</p:attrName>
                                        </p:attrNameLst>
                                      </p:cBhvr>
                                      <p:tavLst>
                                        <p:tav tm="0">
                                          <p:val>
                                            <p:fltVal val="0"/>
                                          </p:val>
                                        </p:tav>
                                        <p:tav tm="100000">
                                          <p:val>
                                            <p:strVal val="#ppt_h"/>
                                          </p:val>
                                        </p:tav>
                                      </p:tavLst>
                                    </p:anim>
                                    <p:animEffect transition="in" filter="fade">
                                      <p:cBhvr>
                                        <p:cTn id="64" dur="500"/>
                                        <p:tgtEl>
                                          <p:spTgt spid="180"/>
                                        </p:tgtEl>
                                      </p:cBhvr>
                                    </p:animEffect>
                                  </p:childTnLst>
                                </p:cTn>
                              </p:par>
                              <p:par>
                                <p:cTn id="65" presetID="53" presetClass="entr" presetSubtype="16" fill="hold" nodeType="withEffect">
                                  <p:stCondLst>
                                    <p:cond delay="0"/>
                                  </p:stCondLst>
                                  <p:childTnLst>
                                    <p:set>
                                      <p:cBhvr>
                                        <p:cTn id="66" dur="1" fill="hold">
                                          <p:stCondLst>
                                            <p:cond delay="0"/>
                                          </p:stCondLst>
                                        </p:cTn>
                                        <p:tgtEl>
                                          <p:spTgt spid="183"/>
                                        </p:tgtEl>
                                        <p:attrNameLst>
                                          <p:attrName>style.visibility</p:attrName>
                                        </p:attrNameLst>
                                      </p:cBhvr>
                                      <p:to>
                                        <p:strVal val="visible"/>
                                      </p:to>
                                    </p:set>
                                    <p:anim calcmode="lin" valueType="num">
                                      <p:cBhvr>
                                        <p:cTn id="67" dur="500" fill="hold"/>
                                        <p:tgtEl>
                                          <p:spTgt spid="183"/>
                                        </p:tgtEl>
                                        <p:attrNameLst>
                                          <p:attrName>ppt_w</p:attrName>
                                        </p:attrNameLst>
                                      </p:cBhvr>
                                      <p:tavLst>
                                        <p:tav tm="0">
                                          <p:val>
                                            <p:fltVal val="0"/>
                                          </p:val>
                                        </p:tav>
                                        <p:tav tm="100000">
                                          <p:val>
                                            <p:strVal val="#ppt_w"/>
                                          </p:val>
                                        </p:tav>
                                      </p:tavLst>
                                    </p:anim>
                                    <p:anim calcmode="lin" valueType="num">
                                      <p:cBhvr>
                                        <p:cTn id="68" dur="500" fill="hold"/>
                                        <p:tgtEl>
                                          <p:spTgt spid="183"/>
                                        </p:tgtEl>
                                        <p:attrNameLst>
                                          <p:attrName>ppt_h</p:attrName>
                                        </p:attrNameLst>
                                      </p:cBhvr>
                                      <p:tavLst>
                                        <p:tav tm="0">
                                          <p:val>
                                            <p:fltVal val="0"/>
                                          </p:val>
                                        </p:tav>
                                        <p:tav tm="100000">
                                          <p:val>
                                            <p:strVal val="#ppt_h"/>
                                          </p:val>
                                        </p:tav>
                                      </p:tavLst>
                                    </p:anim>
                                    <p:animEffect transition="in" filter="fade">
                                      <p:cBhvr>
                                        <p:cTn id="69" dur="500"/>
                                        <p:tgtEl>
                                          <p:spTgt spid="183"/>
                                        </p:tgtEl>
                                      </p:cBhvr>
                                    </p:animEffect>
                                  </p:childTnLst>
                                </p:cTn>
                              </p:par>
                              <p:par>
                                <p:cTn id="70" presetID="53" presetClass="entr" presetSubtype="16" fill="hold" nodeType="withEffect">
                                  <p:stCondLst>
                                    <p:cond delay="0"/>
                                  </p:stCondLst>
                                  <p:childTnLst>
                                    <p:set>
                                      <p:cBhvr>
                                        <p:cTn id="71" dur="1" fill="hold">
                                          <p:stCondLst>
                                            <p:cond delay="0"/>
                                          </p:stCondLst>
                                        </p:cTn>
                                        <p:tgtEl>
                                          <p:spTgt spid="186"/>
                                        </p:tgtEl>
                                        <p:attrNameLst>
                                          <p:attrName>style.visibility</p:attrName>
                                        </p:attrNameLst>
                                      </p:cBhvr>
                                      <p:to>
                                        <p:strVal val="visible"/>
                                      </p:to>
                                    </p:set>
                                    <p:anim calcmode="lin" valueType="num">
                                      <p:cBhvr>
                                        <p:cTn id="72" dur="500" fill="hold"/>
                                        <p:tgtEl>
                                          <p:spTgt spid="186"/>
                                        </p:tgtEl>
                                        <p:attrNameLst>
                                          <p:attrName>ppt_w</p:attrName>
                                        </p:attrNameLst>
                                      </p:cBhvr>
                                      <p:tavLst>
                                        <p:tav tm="0">
                                          <p:val>
                                            <p:fltVal val="0"/>
                                          </p:val>
                                        </p:tav>
                                        <p:tav tm="100000">
                                          <p:val>
                                            <p:strVal val="#ppt_w"/>
                                          </p:val>
                                        </p:tav>
                                      </p:tavLst>
                                    </p:anim>
                                    <p:anim calcmode="lin" valueType="num">
                                      <p:cBhvr>
                                        <p:cTn id="73" dur="500" fill="hold"/>
                                        <p:tgtEl>
                                          <p:spTgt spid="186"/>
                                        </p:tgtEl>
                                        <p:attrNameLst>
                                          <p:attrName>ppt_h</p:attrName>
                                        </p:attrNameLst>
                                      </p:cBhvr>
                                      <p:tavLst>
                                        <p:tav tm="0">
                                          <p:val>
                                            <p:fltVal val="0"/>
                                          </p:val>
                                        </p:tav>
                                        <p:tav tm="100000">
                                          <p:val>
                                            <p:strVal val="#ppt_h"/>
                                          </p:val>
                                        </p:tav>
                                      </p:tavLst>
                                    </p:anim>
                                    <p:animEffect transition="in" filter="fade">
                                      <p:cBhvr>
                                        <p:cTn id="74" dur="500"/>
                                        <p:tgtEl>
                                          <p:spTgt spid="186"/>
                                        </p:tgtEl>
                                      </p:cBhvr>
                                    </p:animEffect>
                                  </p:childTnLst>
                                </p:cTn>
                              </p:par>
                              <p:par>
                                <p:cTn id="75" presetID="53" presetClass="entr" presetSubtype="16" fill="hold" nodeType="withEffect">
                                  <p:stCondLst>
                                    <p:cond delay="0"/>
                                  </p:stCondLst>
                                  <p:childTnLst>
                                    <p:set>
                                      <p:cBhvr>
                                        <p:cTn id="76" dur="1" fill="hold">
                                          <p:stCondLst>
                                            <p:cond delay="0"/>
                                          </p:stCondLst>
                                        </p:cTn>
                                        <p:tgtEl>
                                          <p:spTgt spid="189"/>
                                        </p:tgtEl>
                                        <p:attrNameLst>
                                          <p:attrName>style.visibility</p:attrName>
                                        </p:attrNameLst>
                                      </p:cBhvr>
                                      <p:to>
                                        <p:strVal val="visible"/>
                                      </p:to>
                                    </p:set>
                                    <p:anim calcmode="lin" valueType="num">
                                      <p:cBhvr>
                                        <p:cTn id="77" dur="500" fill="hold"/>
                                        <p:tgtEl>
                                          <p:spTgt spid="189"/>
                                        </p:tgtEl>
                                        <p:attrNameLst>
                                          <p:attrName>ppt_w</p:attrName>
                                        </p:attrNameLst>
                                      </p:cBhvr>
                                      <p:tavLst>
                                        <p:tav tm="0">
                                          <p:val>
                                            <p:fltVal val="0"/>
                                          </p:val>
                                        </p:tav>
                                        <p:tav tm="100000">
                                          <p:val>
                                            <p:strVal val="#ppt_w"/>
                                          </p:val>
                                        </p:tav>
                                      </p:tavLst>
                                    </p:anim>
                                    <p:anim calcmode="lin" valueType="num">
                                      <p:cBhvr>
                                        <p:cTn id="78" dur="500" fill="hold"/>
                                        <p:tgtEl>
                                          <p:spTgt spid="189"/>
                                        </p:tgtEl>
                                        <p:attrNameLst>
                                          <p:attrName>ppt_h</p:attrName>
                                        </p:attrNameLst>
                                      </p:cBhvr>
                                      <p:tavLst>
                                        <p:tav tm="0">
                                          <p:val>
                                            <p:fltVal val="0"/>
                                          </p:val>
                                        </p:tav>
                                        <p:tav tm="100000">
                                          <p:val>
                                            <p:strVal val="#ppt_h"/>
                                          </p:val>
                                        </p:tav>
                                      </p:tavLst>
                                    </p:anim>
                                    <p:animEffect transition="in" filter="fade">
                                      <p:cBhvr>
                                        <p:cTn id="79" dur="500"/>
                                        <p:tgtEl>
                                          <p:spTgt spid="189"/>
                                        </p:tgtEl>
                                      </p:cBhvr>
                                    </p:animEffect>
                                  </p:childTnLst>
                                </p:cTn>
                              </p:par>
                              <p:par>
                                <p:cTn id="80" presetID="53" presetClass="entr" presetSubtype="16" fill="hold" nodeType="withEffect">
                                  <p:stCondLst>
                                    <p:cond delay="0"/>
                                  </p:stCondLst>
                                  <p:childTnLst>
                                    <p:set>
                                      <p:cBhvr>
                                        <p:cTn id="81" dur="1" fill="hold">
                                          <p:stCondLst>
                                            <p:cond delay="0"/>
                                          </p:stCondLst>
                                        </p:cTn>
                                        <p:tgtEl>
                                          <p:spTgt spid="192"/>
                                        </p:tgtEl>
                                        <p:attrNameLst>
                                          <p:attrName>style.visibility</p:attrName>
                                        </p:attrNameLst>
                                      </p:cBhvr>
                                      <p:to>
                                        <p:strVal val="visible"/>
                                      </p:to>
                                    </p:set>
                                    <p:anim calcmode="lin" valueType="num">
                                      <p:cBhvr>
                                        <p:cTn id="82" dur="500" fill="hold"/>
                                        <p:tgtEl>
                                          <p:spTgt spid="192"/>
                                        </p:tgtEl>
                                        <p:attrNameLst>
                                          <p:attrName>ppt_w</p:attrName>
                                        </p:attrNameLst>
                                      </p:cBhvr>
                                      <p:tavLst>
                                        <p:tav tm="0">
                                          <p:val>
                                            <p:fltVal val="0"/>
                                          </p:val>
                                        </p:tav>
                                        <p:tav tm="100000">
                                          <p:val>
                                            <p:strVal val="#ppt_w"/>
                                          </p:val>
                                        </p:tav>
                                      </p:tavLst>
                                    </p:anim>
                                    <p:anim calcmode="lin" valueType="num">
                                      <p:cBhvr>
                                        <p:cTn id="83" dur="500" fill="hold"/>
                                        <p:tgtEl>
                                          <p:spTgt spid="192"/>
                                        </p:tgtEl>
                                        <p:attrNameLst>
                                          <p:attrName>ppt_h</p:attrName>
                                        </p:attrNameLst>
                                      </p:cBhvr>
                                      <p:tavLst>
                                        <p:tav tm="0">
                                          <p:val>
                                            <p:fltVal val="0"/>
                                          </p:val>
                                        </p:tav>
                                        <p:tav tm="100000">
                                          <p:val>
                                            <p:strVal val="#ppt_h"/>
                                          </p:val>
                                        </p:tav>
                                      </p:tavLst>
                                    </p:anim>
                                    <p:animEffect transition="in" filter="fade">
                                      <p:cBhvr>
                                        <p:cTn id="84" dur="500"/>
                                        <p:tgtEl>
                                          <p:spTgt spid="192"/>
                                        </p:tgtEl>
                                      </p:cBhvr>
                                    </p:animEffect>
                                  </p:childTnLst>
                                </p:cTn>
                              </p:par>
                              <p:par>
                                <p:cTn id="85" presetID="53" presetClass="entr" presetSubtype="16" fill="hold" nodeType="withEffect">
                                  <p:stCondLst>
                                    <p:cond delay="0"/>
                                  </p:stCondLst>
                                  <p:childTnLst>
                                    <p:set>
                                      <p:cBhvr>
                                        <p:cTn id="86" dur="1" fill="hold">
                                          <p:stCondLst>
                                            <p:cond delay="0"/>
                                          </p:stCondLst>
                                        </p:cTn>
                                        <p:tgtEl>
                                          <p:spTgt spid="195"/>
                                        </p:tgtEl>
                                        <p:attrNameLst>
                                          <p:attrName>style.visibility</p:attrName>
                                        </p:attrNameLst>
                                      </p:cBhvr>
                                      <p:to>
                                        <p:strVal val="visible"/>
                                      </p:to>
                                    </p:set>
                                    <p:anim calcmode="lin" valueType="num">
                                      <p:cBhvr>
                                        <p:cTn id="87" dur="500" fill="hold"/>
                                        <p:tgtEl>
                                          <p:spTgt spid="195"/>
                                        </p:tgtEl>
                                        <p:attrNameLst>
                                          <p:attrName>ppt_w</p:attrName>
                                        </p:attrNameLst>
                                      </p:cBhvr>
                                      <p:tavLst>
                                        <p:tav tm="0">
                                          <p:val>
                                            <p:fltVal val="0"/>
                                          </p:val>
                                        </p:tav>
                                        <p:tav tm="100000">
                                          <p:val>
                                            <p:strVal val="#ppt_w"/>
                                          </p:val>
                                        </p:tav>
                                      </p:tavLst>
                                    </p:anim>
                                    <p:anim calcmode="lin" valueType="num">
                                      <p:cBhvr>
                                        <p:cTn id="88" dur="500" fill="hold"/>
                                        <p:tgtEl>
                                          <p:spTgt spid="195"/>
                                        </p:tgtEl>
                                        <p:attrNameLst>
                                          <p:attrName>ppt_h</p:attrName>
                                        </p:attrNameLst>
                                      </p:cBhvr>
                                      <p:tavLst>
                                        <p:tav tm="0">
                                          <p:val>
                                            <p:fltVal val="0"/>
                                          </p:val>
                                        </p:tav>
                                        <p:tav tm="100000">
                                          <p:val>
                                            <p:strVal val="#ppt_h"/>
                                          </p:val>
                                        </p:tav>
                                      </p:tavLst>
                                    </p:anim>
                                    <p:animEffect transition="in" filter="fade">
                                      <p:cBhvr>
                                        <p:cTn id="89" dur="500"/>
                                        <p:tgtEl>
                                          <p:spTgt spid="195"/>
                                        </p:tgtEl>
                                      </p:cBhvr>
                                    </p:animEffect>
                                  </p:childTnLst>
                                </p:cTn>
                              </p:par>
                              <p:par>
                                <p:cTn id="90" presetID="53" presetClass="entr" presetSubtype="16" fill="hold" nodeType="withEffect">
                                  <p:stCondLst>
                                    <p:cond delay="0"/>
                                  </p:stCondLst>
                                  <p:childTnLst>
                                    <p:set>
                                      <p:cBhvr>
                                        <p:cTn id="91" dur="1" fill="hold">
                                          <p:stCondLst>
                                            <p:cond delay="0"/>
                                          </p:stCondLst>
                                        </p:cTn>
                                        <p:tgtEl>
                                          <p:spTgt spid="198"/>
                                        </p:tgtEl>
                                        <p:attrNameLst>
                                          <p:attrName>style.visibility</p:attrName>
                                        </p:attrNameLst>
                                      </p:cBhvr>
                                      <p:to>
                                        <p:strVal val="visible"/>
                                      </p:to>
                                    </p:set>
                                    <p:anim calcmode="lin" valueType="num">
                                      <p:cBhvr>
                                        <p:cTn id="92" dur="500" fill="hold"/>
                                        <p:tgtEl>
                                          <p:spTgt spid="198"/>
                                        </p:tgtEl>
                                        <p:attrNameLst>
                                          <p:attrName>ppt_w</p:attrName>
                                        </p:attrNameLst>
                                      </p:cBhvr>
                                      <p:tavLst>
                                        <p:tav tm="0">
                                          <p:val>
                                            <p:fltVal val="0"/>
                                          </p:val>
                                        </p:tav>
                                        <p:tav tm="100000">
                                          <p:val>
                                            <p:strVal val="#ppt_w"/>
                                          </p:val>
                                        </p:tav>
                                      </p:tavLst>
                                    </p:anim>
                                    <p:anim calcmode="lin" valueType="num">
                                      <p:cBhvr>
                                        <p:cTn id="93" dur="500" fill="hold"/>
                                        <p:tgtEl>
                                          <p:spTgt spid="198"/>
                                        </p:tgtEl>
                                        <p:attrNameLst>
                                          <p:attrName>ppt_h</p:attrName>
                                        </p:attrNameLst>
                                      </p:cBhvr>
                                      <p:tavLst>
                                        <p:tav tm="0">
                                          <p:val>
                                            <p:fltVal val="0"/>
                                          </p:val>
                                        </p:tav>
                                        <p:tav tm="100000">
                                          <p:val>
                                            <p:strVal val="#ppt_h"/>
                                          </p:val>
                                        </p:tav>
                                      </p:tavLst>
                                    </p:anim>
                                    <p:animEffect transition="in" filter="fade">
                                      <p:cBhvr>
                                        <p:cTn id="94" dur="500"/>
                                        <p:tgtEl>
                                          <p:spTgt spid="198"/>
                                        </p:tgtEl>
                                      </p:cBhvr>
                                    </p:animEffect>
                                  </p:childTnLst>
                                </p:cTn>
                              </p:par>
                              <p:par>
                                <p:cTn id="95" presetID="53" presetClass="entr" presetSubtype="16" fill="hold" nodeType="withEffect">
                                  <p:stCondLst>
                                    <p:cond delay="0"/>
                                  </p:stCondLst>
                                  <p:childTnLst>
                                    <p:set>
                                      <p:cBhvr>
                                        <p:cTn id="96" dur="1" fill="hold">
                                          <p:stCondLst>
                                            <p:cond delay="0"/>
                                          </p:stCondLst>
                                        </p:cTn>
                                        <p:tgtEl>
                                          <p:spTgt spid="201"/>
                                        </p:tgtEl>
                                        <p:attrNameLst>
                                          <p:attrName>style.visibility</p:attrName>
                                        </p:attrNameLst>
                                      </p:cBhvr>
                                      <p:to>
                                        <p:strVal val="visible"/>
                                      </p:to>
                                    </p:set>
                                    <p:anim calcmode="lin" valueType="num">
                                      <p:cBhvr>
                                        <p:cTn id="97" dur="500" fill="hold"/>
                                        <p:tgtEl>
                                          <p:spTgt spid="201"/>
                                        </p:tgtEl>
                                        <p:attrNameLst>
                                          <p:attrName>ppt_w</p:attrName>
                                        </p:attrNameLst>
                                      </p:cBhvr>
                                      <p:tavLst>
                                        <p:tav tm="0">
                                          <p:val>
                                            <p:fltVal val="0"/>
                                          </p:val>
                                        </p:tav>
                                        <p:tav tm="100000">
                                          <p:val>
                                            <p:strVal val="#ppt_w"/>
                                          </p:val>
                                        </p:tav>
                                      </p:tavLst>
                                    </p:anim>
                                    <p:anim calcmode="lin" valueType="num">
                                      <p:cBhvr>
                                        <p:cTn id="98" dur="500" fill="hold"/>
                                        <p:tgtEl>
                                          <p:spTgt spid="201"/>
                                        </p:tgtEl>
                                        <p:attrNameLst>
                                          <p:attrName>ppt_h</p:attrName>
                                        </p:attrNameLst>
                                      </p:cBhvr>
                                      <p:tavLst>
                                        <p:tav tm="0">
                                          <p:val>
                                            <p:fltVal val="0"/>
                                          </p:val>
                                        </p:tav>
                                        <p:tav tm="100000">
                                          <p:val>
                                            <p:strVal val="#ppt_h"/>
                                          </p:val>
                                        </p:tav>
                                      </p:tavLst>
                                    </p:anim>
                                    <p:animEffect transition="in" filter="fade">
                                      <p:cBhvr>
                                        <p:cTn id="99" dur="500"/>
                                        <p:tgtEl>
                                          <p:spTgt spid="201"/>
                                        </p:tgtEl>
                                      </p:cBhvr>
                                    </p:animEffect>
                                  </p:childTnLst>
                                </p:cTn>
                              </p:par>
                              <p:par>
                                <p:cTn id="100" presetID="53" presetClass="entr" presetSubtype="16" fill="hold" nodeType="withEffect">
                                  <p:stCondLst>
                                    <p:cond delay="0"/>
                                  </p:stCondLst>
                                  <p:childTnLst>
                                    <p:set>
                                      <p:cBhvr>
                                        <p:cTn id="101" dur="1" fill="hold">
                                          <p:stCondLst>
                                            <p:cond delay="0"/>
                                          </p:stCondLst>
                                        </p:cTn>
                                        <p:tgtEl>
                                          <p:spTgt spid="204"/>
                                        </p:tgtEl>
                                        <p:attrNameLst>
                                          <p:attrName>style.visibility</p:attrName>
                                        </p:attrNameLst>
                                      </p:cBhvr>
                                      <p:to>
                                        <p:strVal val="visible"/>
                                      </p:to>
                                    </p:set>
                                    <p:anim calcmode="lin" valueType="num">
                                      <p:cBhvr>
                                        <p:cTn id="102" dur="500" fill="hold"/>
                                        <p:tgtEl>
                                          <p:spTgt spid="204"/>
                                        </p:tgtEl>
                                        <p:attrNameLst>
                                          <p:attrName>ppt_w</p:attrName>
                                        </p:attrNameLst>
                                      </p:cBhvr>
                                      <p:tavLst>
                                        <p:tav tm="0">
                                          <p:val>
                                            <p:fltVal val="0"/>
                                          </p:val>
                                        </p:tav>
                                        <p:tav tm="100000">
                                          <p:val>
                                            <p:strVal val="#ppt_w"/>
                                          </p:val>
                                        </p:tav>
                                      </p:tavLst>
                                    </p:anim>
                                    <p:anim calcmode="lin" valueType="num">
                                      <p:cBhvr>
                                        <p:cTn id="103" dur="500" fill="hold"/>
                                        <p:tgtEl>
                                          <p:spTgt spid="204"/>
                                        </p:tgtEl>
                                        <p:attrNameLst>
                                          <p:attrName>ppt_h</p:attrName>
                                        </p:attrNameLst>
                                      </p:cBhvr>
                                      <p:tavLst>
                                        <p:tav tm="0">
                                          <p:val>
                                            <p:fltVal val="0"/>
                                          </p:val>
                                        </p:tav>
                                        <p:tav tm="100000">
                                          <p:val>
                                            <p:strVal val="#ppt_h"/>
                                          </p:val>
                                        </p:tav>
                                      </p:tavLst>
                                    </p:anim>
                                    <p:animEffect transition="in" filter="fade">
                                      <p:cBhvr>
                                        <p:cTn id="104" dur="500"/>
                                        <p:tgtEl>
                                          <p:spTgt spid="204"/>
                                        </p:tgtEl>
                                      </p:cBhvr>
                                    </p:animEffect>
                                  </p:childTnLst>
                                </p:cTn>
                              </p:par>
                              <p:par>
                                <p:cTn id="105" presetID="53" presetClass="entr" presetSubtype="16" fill="hold" nodeType="withEffect">
                                  <p:stCondLst>
                                    <p:cond delay="0"/>
                                  </p:stCondLst>
                                  <p:childTnLst>
                                    <p:set>
                                      <p:cBhvr>
                                        <p:cTn id="106" dur="1" fill="hold">
                                          <p:stCondLst>
                                            <p:cond delay="0"/>
                                          </p:stCondLst>
                                        </p:cTn>
                                        <p:tgtEl>
                                          <p:spTgt spid="207"/>
                                        </p:tgtEl>
                                        <p:attrNameLst>
                                          <p:attrName>style.visibility</p:attrName>
                                        </p:attrNameLst>
                                      </p:cBhvr>
                                      <p:to>
                                        <p:strVal val="visible"/>
                                      </p:to>
                                    </p:set>
                                    <p:anim calcmode="lin" valueType="num">
                                      <p:cBhvr>
                                        <p:cTn id="107" dur="500" fill="hold"/>
                                        <p:tgtEl>
                                          <p:spTgt spid="207"/>
                                        </p:tgtEl>
                                        <p:attrNameLst>
                                          <p:attrName>ppt_w</p:attrName>
                                        </p:attrNameLst>
                                      </p:cBhvr>
                                      <p:tavLst>
                                        <p:tav tm="0">
                                          <p:val>
                                            <p:fltVal val="0"/>
                                          </p:val>
                                        </p:tav>
                                        <p:tav tm="100000">
                                          <p:val>
                                            <p:strVal val="#ppt_w"/>
                                          </p:val>
                                        </p:tav>
                                      </p:tavLst>
                                    </p:anim>
                                    <p:anim calcmode="lin" valueType="num">
                                      <p:cBhvr>
                                        <p:cTn id="108" dur="500" fill="hold"/>
                                        <p:tgtEl>
                                          <p:spTgt spid="207"/>
                                        </p:tgtEl>
                                        <p:attrNameLst>
                                          <p:attrName>ppt_h</p:attrName>
                                        </p:attrNameLst>
                                      </p:cBhvr>
                                      <p:tavLst>
                                        <p:tav tm="0">
                                          <p:val>
                                            <p:fltVal val="0"/>
                                          </p:val>
                                        </p:tav>
                                        <p:tav tm="100000">
                                          <p:val>
                                            <p:strVal val="#ppt_h"/>
                                          </p:val>
                                        </p:tav>
                                      </p:tavLst>
                                    </p:anim>
                                    <p:animEffect transition="in" filter="fade">
                                      <p:cBhvr>
                                        <p:cTn id="109" dur="500"/>
                                        <p:tgtEl>
                                          <p:spTgt spid="207"/>
                                        </p:tgtEl>
                                      </p:cBhvr>
                                    </p:animEffect>
                                  </p:childTnLst>
                                </p:cTn>
                              </p:par>
                              <p:par>
                                <p:cTn id="110" presetID="53" presetClass="entr" presetSubtype="16"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 calcmode="lin" valueType="num">
                                      <p:cBhvr>
                                        <p:cTn id="112" dur="500" fill="hold"/>
                                        <p:tgtEl>
                                          <p:spTgt spid="210"/>
                                        </p:tgtEl>
                                        <p:attrNameLst>
                                          <p:attrName>ppt_w</p:attrName>
                                        </p:attrNameLst>
                                      </p:cBhvr>
                                      <p:tavLst>
                                        <p:tav tm="0">
                                          <p:val>
                                            <p:fltVal val="0"/>
                                          </p:val>
                                        </p:tav>
                                        <p:tav tm="100000">
                                          <p:val>
                                            <p:strVal val="#ppt_w"/>
                                          </p:val>
                                        </p:tav>
                                      </p:tavLst>
                                    </p:anim>
                                    <p:anim calcmode="lin" valueType="num">
                                      <p:cBhvr>
                                        <p:cTn id="113" dur="500" fill="hold"/>
                                        <p:tgtEl>
                                          <p:spTgt spid="210"/>
                                        </p:tgtEl>
                                        <p:attrNameLst>
                                          <p:attrName>ppt_h</p:attrName>
                                        </p:attrNameLst>
                                      </p:cBhvr>
                                      <p:tavLst>
                                        <p:tav tm="0">
                                          <p:val>
                                            <p:fltVal val="0"/>
                                          </p:val>
                                        </p:tav>
                                        <p:tav tm="100000">
                                          <p:val>
                                            <p:strVal val="#ppt_h"/>
                                          </p:val>
                                        </p:tav>
                                      </p:tavLst>
                                    </p:anim>
                                    <p:animEffect transition="in" filter="fade">
                                      <p:cBhvr>
                                        <p:cTn id="114" dur="500"/>
                                        <p:tgtEl>
                                          <p:spTgt spid="210"/>
                                        </p:tgtEl>
                                      </p:cBhvr>
                                    </p:animEffect>
                                  </p:childTnLst>
                                </p:cTn>
                              </p:par>
                              <p:par>
                                <p:cTn id="115" presetID="53" presetClass="entr" presetSubtype="16" fill="hold" nodeType="withEffect">
                                  <p:stCondLst>
                                    <p:cond delay="0"/>
                                  </p:stCondLst>
                                  <p:childTnLst>
                                    <p:set>
                                      <p:cBhvr>
                                        <p:cTn id="116" dur="1" fill="hold">
                                          <p:stCondLst>
                                            <p:cond delay="0"/>
                                          </p:stCondLst>
                                        </p:cTn>
                                        <p:tgtEl>
                                          <p:spTgt spid="213"/>
                                        </p:tgtEl>
                                        <p:attrNameLst>
                                          <p:attrName>style.visibility</p:attrName>
                                        </p:attrNameLst>
                                      </p:cBhvr>
                                      <p:to>
                                        <p:strVal val="visible"/>
                                      </p:to>
                                    </p:set>
                                    <p:anim calcmode="lin" valueType="num">
                                      <p:cBhvr>
                                        <p:cTn id="117" dur="500" fill="hold"/>
                                        <p:tgtEl>
                                          <p:spTgt spid="213"/>
                                        </p:tgtEl>
                                        <p:attrNameLst>
                                          <p:attrName>ppt_w</p:attrName>
                                        </p:attrNameLst>
                                      </p:cBhvr>
                                      <p:tavLst>
                                        <p:tav tm="0">
                                          <p:val>
                                            <p:fltVal val="0"/>
                                          </p:val>
                                        </p:tav>
                                        <p:tav tm="100000">
                                          <p:val>
                                            <p:strVal val="#ppt_w"/>
                                          </p:val>
                                        </p:tav>
                                      </p:tavLst>
                                    </p:anim>
                                    <p:anim calcmode="lin" valueType="num">
                                      <p:cBhvr>
                                        <p:cTn id="118" dur="500" fill="hold"/>
                                        <p:tgtEl>
                                          <p:spTgt spid="213"/>
                                        </p:tgtEl>
                                        <p:attrNameLst>
                                          <p:attrName>ppt_h</p:attrName>
                                        </p:attrNameLst>
                                      </p:cBhvr>
                                      <p:tavLst>
                                        <p:tav tm="0">
                                          <p:val>
                                            <p:fltVal val="0"/>
                                          </p:val>
                                        </p:tav>
                                        <p:tav tm="100000">
                                          <p:val>
                                            <p:strVal val="#ppt_h"/>
                                          </p:val>
                                        </p:tav>
                                      </p:tavLst>
                                    </p:anim>
                                    <p:animEffect transition="in" filter="fade">
                                      <p:cBhvr>
                                        <p:cTn id="119" dur="500"/>
                                        <p:tgtEl>
                                          <p:spTgt spid="213"/>
                                        </p:tgtEl>
                                      </p:cBhvr>
                                    </p:animEffect>
                                  </p:childTnLst>
                                </p:cTn>
                              </p:par>
                              <p:par>
                                <p:cTn id="120" presetID="53" presetClass="entr" presetSubtype="16" fill="hold" nodeType="withEffect">
                                  <p:stCondLst>
                                    <p:cond delay="0"/>
                                  </p:stCondLst>
                                  <p:childTnLst>
                                    <p:set>
                                      <p:cBhvr>
                                        <p:cTn id="121" dur="1" fill="hold">
                                          <p:stCondLst>
                                            <p:cond delay="0"/>
                                          </p:stCondLst>
                                        </p:cTn>
                                        <p:tgtEl>
                                          <p:spTgt spid="216"/>
                                        </p:tgtEl>
                                        <p:attrNameLst>
                                          <p:attrName>style.visibility</p:attrName>
                                        </p:attrNameLst>
                                      </p:cBhvr>
                                      <p:to>
                                        <p:strVal val="visible"/>
                                      </p:to>
                                    </p:set>
                                    <p:anim calcmode="lin" valueType="num">
                                      <p:cBhvr>
                                        <p:cTn id="122" dur="500" fill="hold"/>
                                        <p:tgtEl>
                                          <p:spTgt spid="216"/>
                                        </p:tgtEl>
                                        <p:attrNameLst>
                                          <p:attrName>ppt_w</p:attrName>
                                        </p:attrNameLst>
                                      </p:cBhvr>
                                      <p:tavLst>
                                        <p:tav tm="0">
                                          <p:val>
                                            <p:fltVal val="0"/>
                                          </p:val>
                                        </p:tav>
                                        <p:tav tm="100000">
                                          <p:val>
                                            <p:strVal val="#ppt_w"/>
                                          </p:val>
                                        </p:tav>
                                      </p:tavLst>
                                    </p:anim>
                                    <p:anim calcmode="lin" valueType="num">
                                      <p:cBhvr>
                                        <p:cTn id="123" dur="500" fill="hold"/>
                                        <p:tgtEl>
                                          <p:spTgt spid="216"/>
                                        </p:tgtEl>
                                        <p:attrNameLst>
                                          <p:attrName>ppt_h</p:attrName>
                                        </p:attrNameLst>
                                      </p:cBhvr>
                                      <p:tavLst>
                                        <p:tav tm="0">
                                          <p:val>
                                            <p:fltVal val="0"/>
                                          </p:val>
                                        </p:tav>
                                        <p:tav tm="100000">
                                          <p:val>
                                            <p:strVal val="#ppt_h"/>
                                          </p:val>
                                        </p:tav>
                                      </p:tavLst>
                                    </p:anim>
                                    <p:animEffect transition="in" filter="fade">
                                      <p:cBhvr>
                                        <p:cTn id="124" dur="500"/>
                                        <p:tgtEl>
                                          <p:spTgt spid="216"/>
                                        </p:tgtEl>
                                      </p:cBhvr>
                                    </p:animEffect>
                                  </p:childTnLst>
                                </p:cTn>
                              </p:par>
                              <p:par>
                                <p:cTn id="125" presetID="53" presetClass="entr" presetSubtype="16" fill="hold" nodeType="withEffect">
                                  <p:stCondLst>
                                    <p:cond delay="0"/>
                                  </p:stCondLst>
                                  <p:childTnLst>
                                    <p:set>
                                      <p:cBhvr>
                                        <p:cTn id="126" dur="1" fill="hold">
                                          <p:stCondLst>
                                            <p:cond delay="0"/>
                                          </p:stCondLst>
                                        </p:cTn>
                                        <p:tgtEl>
                                          <p:spTgt spid="219"/>
                                        </p:tgtEl>
                                        <p:attrNameLst>
                                          <p:attrName>style.visibility</p:attrName>
                                        </p:attrNameLst>
                                      </p:cBhvr>
                                      <p:to>
                                        <p:strVal val="visible"/>
                                      </p:to>
                                    </p:set>
                                    <p:anim calcmode="lin" valueType="num">
                                      <p:cBhvr>
                                        <p:cTn id="127" dur="500" fill="hold"/>
                                        <p:tgtEl>
                                          <p:spTgt spid="219"/>
                                        </p:tgtEl>
                                        <p:attrNameLst>
                                          <p:attrName>ppt_w</p:attrName>
                                        </p:attrNameLst>
                                      </p:cBhvr>
                                      <p:tavLst>
                                        <p:tav tm="0">
                                          <p:val>
                                            <p:fltVal val="0"/>
                                          </p:val>
                                        </p:tav>
                                        <p:tav tm="100000">
                                          <p:val>
                                            <p:strVal val="#ppt_w"/>
                                          </p:val>
                                        </p:tav>
                                      </p:tavLst>
                                    </p:anim>
                                    <p:anim calcmode="lin" valueType="num">
                                      <p:cBhvr>
                                        <p:cTn id="128" dur="500" fill="hold"/>
                                        <p:tgtEl>
                                          <p:spTgt spid="219"/>
                                        </p:tgtEl>
                                        <p:attrNameLst>
                                          <p:attrName>ppt_h</p:attrName>
                                        </p:attrNameLst>
                                      </p:cBhvr>
                                      <p:tavLst>
                                        <p:tav tm="0">
                                          <p:val>
                                            <p:fltVal val="0"/>
                                          </p:val>
                                        </p:tav>
                                        <p:tav tm="100000">
                                          <p:val>
                                            <p:strVal val="#ppt_h"/>
                                          </p:val>
                                        </p:tav>
                                      </p:tavLst>
                                    </p:anim>
                                    <p:animEffect transition="in" filter="fade">
                                      <p:cBhvr>
                                        <p:cTn id="129" dur="500"/>
                                        <p:tgtEl>
                                          <p:spTgt spid="219"/>
                                        </p:tgtEl>
                                      </p:cBhvr>
                                    </p:animEffect>
                                  </p:childTnLst>
                                </p:cTn>
                              </p:par>
                              <p:par>
                                <p:cTn id="130" presetID="53" presetClass="entr" presetSubtype="16" fill="hold" nodeType="withEffect">
                                  <p:stCondLst>
                                    <p:cond delay="0"/>
                                  </p:stCondLst>
                                  <p:childTnLst>
                                    <p:set>
                                      <p:cBhvr>
                                        <p:cTn id="131" dur="1" fill="hold">
                                          <p:stCondLst>
                                            <p:cond delay="0"/>
                                          </p:stCondLst>
                                        </p:cTn>
                                        <p:tgtEl>
                                          <p:spTgt spid="222"/>
                                        </p:tgtEl>
                                        <p:attrNameLst>
                                          <p:attrName>style.visibility</p:attrName>
                                        </p:attrNameLst>
                                      </p:cBhvr>
                                      <p:to>
                                        <p:strVal val="visible"/>
                                      </p:to>
                                    </p:set>
                                    <p:anim calcmode="lin" valueType="num">
                                      <p:cBhvr>
                                        <p:cTn id="132" dur="500" fill="hold"/>
                                        <p:tgtEl>
                                          <p:spTgt spid="222"/>
                                        </p:tgtEl>
                                        <p:attrNameLst>
                                          <p:attrName>ppt_w</p:attrName>
                                        </p:attrNameLst>
                                      </p:cBhvr>
                                      <p:tavLst>
                                        <p:tav tm="0">
                                          <p:val>
                                            <p:fltVal val="0"/>
                                          </p:val>
                                        </p:tav>
                                        <p:tav tm="100000">
                                          <p:val>
                                            <p:strVal val="#ppt_w"/>
                                          </p:val>
                                        </p:tav>
                                      </p:tavLst>
                                    </p:anim>
                                    <p:anim calcmode="lin" valueType="num">
                                      <p:cBhvr>
                                        <p:cTn id="133" dur="500" fill="hold"/>
                                        <p:tgtEl>
                                          <p:spTgt spid="222"/>
                                        </p:tgtEl>
                                        <p:attrNameLst>
                                          <p:attrName>ppt_h</p:attrName>
                                        </p:attrNameLst>
                                      </p:cBhvr>
                                      <p:tavLst>
                                        <p:tav tm="0">
                                          <p:val>
                                            <p:fltVal val="0"/>
                                          </p:val>
                                        </p:tav>
                                        <p:tav tm="100000">
                                          <p:val>
                                            <p:strVal val="#ppt_h"/>
                                          </p:val>
                                        </p:tav>
                                      </p:tavLst>
                                    </p:anim>
                                    <p:animEffect transition="in" filter="fade">
                                      <p:cBhvr>
                                        <p:cTn id="134" dur="500"/>
                                        <p:tgtEl>
                                          <p:spTgt spid="222"/>
                                        </p:tgtEl>
                                      </p:cBhvr>
                                    </p:animEffect>
                                  </p:childTnLst>
                                </p:cTn>
                              </p:par>
                              <p:par>
                                <p:cTn id="135" presetID="53" presetClass="entr" presetSubtype="16" fill="hold" nodeType="withEffect">
                                  <p:stCondLst>
                                    <p:cond delay="0"/>
                                  </p:stCondLst>
                                  <p:childTnLst>
                                    <p:set>
                                      <p:cBhvr>
                                        <p:cTn id="136" dur="1" fill="hold">
                                          <p:stCondLst>
                                            <p:cond delay="0"/>
                                          </p:stCondLst>
                                        </p:cTn>
                                        <p:tgtEl>
                                          <p:spTgt spid="225"/>
                                        </p:tgtEl>
                                        <p:attrNameLst>
                                          <p:attrName>style.visibility</p:attrName>
                                        </p:attrNameLst>
                                      </p:cBhvr>
                                      <p:to>
                                        <p:strVal val="visible"/>
                                      </p:to>
                                    </p:set>
                                    <p:anim calcmode="lin" valueType="num">
                                      <p:cBhvr>
                                        <p:cTn id="137" dur="500" fill="hold"/>
                                        <p:tgtEl>
                                          <p:spTgt spid="225"/>
                                        </p:tgtEl>
                                        <p:attrNameLst>
                                          <p:attrName>ppt_w</p:attrName>
                                        </p:attrNameLst>
                                      </p:cBhvr>
                                      <p:tavLst>
                                        <p:tav tm="0">
                                          <p:val>
                                            <p:fltVal val="0"/>
                                          </p:val>
                                        </p:tav>
                                        <p:tav tm="100000">
                                          <p:val>
                                            <p:strVal val="#ppt_w"/>
                                          </p:val>
                                        </p:tav>
                                      </p:tavLst>
                                    </p:anim>
                                    <p:anim calcmode="lin" valueType="num">
                                      <p:cBhvr>
                                        <p:cTn id="138" dur="500" fill="hold"/>
                                        <p:tgtEl>
                                          <p:spTgt spid="225"/>
                                        </p:tgtEl>
                                        <p:attrNameLst>
                                          <p:attrName>ppt_h</p:attrName>
                                        </p:attrNameLst>
                                      </p:cBhvr>
                                      <p:tavLst>
                                        <p:tav tm="0">
                                          <p:val>
                                            <p:fltVal val="0"/>
                                          </p:val>
                                        </p:tav>
                                        <p:tav tm="100000">
                                          <p:val>
                                            <p:strVal val="#ppt_h"/>
                                          </p:val>
                                        </p:tav>
                                      </p:tavLst>
                                    </p:anim>
                                    <p:animEffect transition="in" filter="fade">
                                      <p:cBhvr>
                                        <p:cTn id="139" dur="500"/>
                                        <p:tgtEl>
                                          <p:spTgt spid="225"/>
                                        </p:tgtEl>
                                      </p:cBhvr>
                                    </p:animEffect>
                                  </p:childTnLst>
                                </p:cTn>
                              </p:par>
                              <p:par>
                                <p:cTn id="140" presetID="53" presetClass="entr" presetSubtype="16" fill="hold" nodeType="withEffect">
                                  <p:stCondLst>
                                    <p:cond delay="0"/>
                                  </p:stCondLst>
                                  <p:childTnLst>
                                    <p:set>
                                      <p:cBhvr>
                                        <p:cTn id="141" dur="1" fill="hold">
                                          <p:stCondLst>
                                            <p:cond delay="0"/>
                                          </p:stCondLst>
                                        </p:cTn>
                                        <p:tgtEl>
                                          <p:spTgt spid="228"/>
                                        </p:tgtEl>
                                        <p:attrNameLst>
                                          <p:attrName>style.visibility</p:attrName>
                                        </p:attrNameLst>
                                      </p:cBhvr>
                                      <p:to>
                                        <p:strVal val="visible"/>
                                      </p:to>
                                    </p:set>
                                    <p:anim calcmode="lin" valueType="num">
                                      <p:cBhvr>
                                        <p:cTn id="142" dur="500" fill="hold"/>
                                        <p:tgtEl>
                                          <p:spTgt spid="228"/>
                                        </p:tgtEl>
                                        <p:attrNameLst>
                                          <p:attrName>ppt_w</p:attrName>
                                        </p:attrNameLst>
                                      </p:cBhvr>
                                      <p:tavLst>
                                        <p:tav tm="0">
                                          <p:val>
                                            <p:fltVal val="0"/>
                                          </p:val>
                                        </p:tav>
                                        <p:tav tm="100000">
                                          <p:val>
                                            <p:strVal val="#ppt_w"/>
                                          </p:val>
                                        </p:tav>
                                      </p:tavLst>
                                    </p:anim>
                                    <p:anim calcmode="lin" valueType="num">
                                      <p:cBhvr>
                                        <p:cTn id="143" dur="500" fill="hold"/>
                                        <p:tgtEl>
                                          <p:spTgt spid="228"/>
                                        </p:tgtEl>
                                        <p:attrNameLst>
                                          <p:attrName>ppt_h</p:attrName>
                                        </p:attrNameLst>
                                      </p:cBhvr>
                                      <p:tavLst>
                                        <p:tav tm="0">
                                          <p:val>
                                            <p:fltVal val="0"/>
                                          </p:val>
                                        </p:tav>
                                        <p:tav tm="100000">
                                          <p:val>
                                            <p:strVal val="#ppt_h"/>
                                          </p:val>
                                        </p:tav>
                                      </p:tavLst>
                                    </p:anim>
                                    <p:animEffect transition="in" filter="fade">
                                      <p:cBhvr>
                                        <p:cTn id="144" dur="500"/>
                                        <p:tgtEl>
                                          <p:spTgt spid="228"/>
                                        </p:tgtEl>
                                      </p:cBhvr>
                                    </p:animEffect>
                                  </p:childTnLst>
                                </p:cTn>
                              </p:par>
                              <p:par>
                                <p:cTn id="145" presetID="53" presetClass="entr" presetSubtype="16" fill="hold" nodeType="withEffect">
                                  <p:stCondLst>
                                    <p:cond delay="0"/>
                                  </p:stCondLst>
                                  <p:childTnLst>
                                    <p:set>
                                      <p:cBhvr>
                                        <p:cTn id="146" dur="1" fill="hold">
                                          <p:stCondLst>
                                            <p:cond delay="0"/>
                                          </p:stCondLst>
                                        </p:cTn>
                                        <p:tgtEl>
                                          <p:spTgt spid="231"/>
                                        </p:tgtEl>
                                        <p:attrNameLst>
                                          <p:attrName>style.visibility</p:attrName>
                                        </p:attrNameLst>
                                      </p:cBhvr>
                                      <p:to>
                                        <p:strVal val="visible"/>
                                      </p:to>
                                    </p:set>
                                    <p:anim calcmode="lin" valueType="num">
                                      <p:cBhvr>
                                        <p:cTn id="147" dur="500" fill="hold"/>
                                        <p:tgtEl>
                                          <p:spTgt spid="231"/>
                                        </p:tgtEl>
                                        <p:attrNameLst>
                                          <p:attrName>ppt_w</p:attrName>
                                        </p:attrNameLst>
                                      </p:cBhvr>
                                      <p:tavLst>
                                        <p:tav tm="0">
                                          <p:val>
                                            <p:fltVal val="0"/>
                                          </p:val>
                                        </p:tav>
                                        <p:tav tm="100000">
                                          <p:val>
                                            <p:strVal val="#ppt_w"/>
                                          </p:val>
                                        </p:tav>
                                      </p:tavLst>
                                    </p:anim>
                                    <p:anim calcmode="lin" valueType="num">
                                      <p:cBhvr>
                                        <p:cTn id="148" dur="500" fill="hold"/>
                                        <p:tgtEl>
                                          <p:spTgt spid="231"/>
                                        </p:tgtEl>
                                        <p:attrNameLst>
                                          <p:attrName>ppt_h</p:attrName>
                                        </p:attrNameLst>
                                      </p:cBhvr>
                                      <p:tavLst>
                                        <p:tav tm="0">
                                          <p:val>
                                            <p:fltVal val="0"/>
                                          </p:val>
                                        </p:tav>
                                        <p:tav tm="100000">
                                          <p:val>
                                            <p:strVal val="#ppt_h"/>
                                          </p:val>
                                        </p:tav>
                                      </p:tavLst>
                                    </p:anim>
                                    <p:animEffect transition="in" filter="fade">
                                      <p:cBhvr>
                                        <p:cTn id="149" dur="500"/>
                                        <p:tgtEl>
                                          <p:spTgt spid="231"/>
                                        </p:tgtEl>
                                      </p:cBhvr>
                                    </p:animEffect>
                                  </p:childTnLst>
                                </p:cTn>
                              </p:par>
                              <p:par>
                                <p:cTn id="150" presetID="53" presetClass="entr" presetSubtype="16" fill="hold" nodeType="withEffect">
                                  <p:stCondLst>
                                    <p:cond delay="0"/>
                                  </p:stCondLst>
                                  <p:childTnLst>
                                    <p:set>
                                      <p:cBhvr>
                                        <p:cTn id="151" dur="1" fill="hold">
                                          <p:stCondLst>
                                            <p:cond delay="0"/>
                                          </p:stCondLst>
                                        </p:cTn>
                                        <p:tgtEl>
                                          <p:spTgt spid="234"/>
                                        </p:tgtEl>
                                        <p:attrNameLst>
                                          <p:attrName>style.visibility</p:attrName>
                                        </p:attrNameLst>
                                      </p:cBhvr>
                                      <p:to>
                                        <p:strVal val="visible"/>
                                      </p:to>
                                    </p:set>
                                    <p:anim calcmode="lin" valueType="num">
                                      <p:cBhvr>
                                        <p:cTn id="152" dur="500" fill="hold"/>
                                        <p:tgtEl>
                                          <p:spTgt spid="234"/>
                                        </p:tgtEl>
                                        <p:attrNameLst>
                                          <p:attrName>ppt_w</p:attrName>
                                        </p:attrNameLst>
                                      </p:cBhvr>
                                      <p:tavLst>
                                        <p:tav tm="0">
                                          <p:val>
                                            <p:fltVal val="0"/>
                                          </p:val>
                                        </p:tav>
                                        <p:tav tm="100000">
                                          <p:val>
                                            <p:strVal val="#ppt_w"/>
                                          </p:val>
                                        </p:tav>
                                      </p:tavLst>
                                    </p:anim>
                                    <p:anim calcmode="lin" valueType="num">
                                      <p:cBhvr>
                                        <p:cTn id="153" dur="500" fill="hold"/>
                                        <p:tgtEl>
                                          <p:spTgt spid="234"/>
                                        </p:tgtEl>
                                        <p:attrNameLst>
                                          <p:attrName>ppt_h</p:attrName>
                                        </p:attrNameLst>
                                      </p:cBhvr>
                                      <p:tavLst>
                                        <p:tav tm="0">
                                          <p:val>
                                            <p:fltVal val="0"/>
                                          </p:val>
                                        </p:tav>
                                        <p:tav tm="100000">
                                          <p:val>
                                            <p:strVal val="#ppt_h"/>
                                          </p:val>
                                        </p:tav>
                                      </p:tavLst>
                                    </p:anim>
                                    <p:animEffect transition="in" filter="fade">
                                      <p:cBhvr>
                                        <p:cTn id="154" dur="500"/>
                                        <p:tgtEl>
                                          <p:spTgt spid="234"/>
                                        </p:tgtEl>
                                      </p:cBhvr>
                                    </p:animEffect>
                                  </p:childTnLst>
                                </p:cTn>
                              </p:par>
                              <p:par>
                                <p:cTn id="155" presetID="53" presetClass="entr" presetSubtype="16" fill="hold" nodeType="withEffect">
                                  <p:stCondLst>
                                    <p:cond delay="0"/>
                                  </p:stCondLst>
                                  <p:childTnLst>
                                    <p:set>
                                      <p:cBhvr>
                                        <p:cTn id="156" dur="1" fill="hold">
                                          <p:stCondLst>
                                            <p:cond delay="0"/>
                                          </p:stCondLst>
                                        </p:cTn>
                                        <p:tgtEl>
                                          <p:spTgt spid="237"/>
                                        </p:tgtEl>
                                        <p:attrNameLst>
                                          <p:attrName>style.visibility</p:attrName>
                                        </p:attrNameLst>
                                      </p:cBhvr>
                                      <p:to>
                                        <p:strVal val="visible"/>
                                      </p:to>
                                    </p:set>
                                    <p:anim calcmode="lin" valueType="num">
                                      <p:cBhvr>
                                        <p:cTn id="157" dur="500" fill="hold"/>
                                        <p:tgtEl>
                                          <p:spTgt spid="237"/>
                                        </p:tgtEl>
                                        <p:attrNameLst>
                                          <p:attrName>ppt_w</p:attrName>
                                        </p:attrNameLst>
                                      </p:cBhvr>
                                      <p:tavLst>
                                        <p:tav tm="0">
                                          <p:val>
                                            <p:fltVal val="0"/>
                                          </p:val>
                                        </p:tav>
                                        <p:tav tm="100000">
                                          <p:val>
                                            <p:strVal val="#ppt_w"/>
                                          </p:val>
                                        </p:tav>
                                      </p:tavLst>
                                    </p:anim>
                                    <p:anim calcmode="lin" valueType="num">
                                      <p:cBhvr>
                                        <p:cTn id="158" dur="500" fill="hold"/>
                                        <p:tgtEl>
                                          <p:spTgt spid="237"/>
                                        </p:tgtEl>
                                        <p:attrNameLst>
                                          <p:attrName>ppt_h</p:attrName>
                                        </p:attrNameLst>
                                      </p:cBhvr>
                                      <p:tavLst>
                                        <p:tav tm="0">
                                          <p:val>
                                            <p:fltVal val="0"/>
                                          </p:val>
                                        </p:tav>
                                        <p:tav tm="100000">
                                          <p:val>
                                            <p:strVal val="#ppt_h"/>
                                          </p:val>
                                        </p:tav>
                                      </p:tavLst>
                                    </p:anim>
                                    <p:animEffect transition="in" filter="fade">
                                      <p:cBhvr>
                                        <p:cTn id="159" dur="500"/>
                                        <p:tgtEl>
                                          <p:spTgt spid="237"/>
                                        </p:tgtEl>
                                      </p:cBhvr>
                                    </p:animEffect>
                                  </p:childTnLst>
                                </p:cTn>
                              </p:par>
                              <p:par>
                                <p:cTn id="160" presetID="53" presetClass="entr" presetSubtype="16" fill="hold" nodeType="withEffect">
                                  <p:stCondLst>
                                    <p:cond delay="0"/>
                                  </p:stCondLst>
                                  <p:childTnLst>
                                    <p:set>
                                      <p:cBhvr>
                                        <p:cTn id="161" dur="1" fill="hold">
                                          <p:stCondLst>
                                            <p:cond delay="0"/>
                                          </p:stCondLst>
                                        </p:cTn>
                                        <p:tgtEl>
                                          <p:spTgt spid="240"/>
                                        </p:tgtEl>
                                        <p:attrNameLst>
                                          <p:attrName>style.visibility</p:attrName>
                                        </p:attrNameLst>
                                      </p:cBhvr>
                                      <p:to>
                                        <p:strVal val="visible"/>
                                      </p:to>
                                    </p:set>
                                    <p:anim calcmode="lin" valueType="num">
                                      <p:cBhvr>
                                        <p:cTn id="162" dur="500" fill="hold"/>
                                        <p:tgtEl>
                                          <p:spTgt spid="240"/>
                                        </p:tgtEl>
                                        <p:attrNameLst>
                                          <p:attrName>ppt_w</p:attrName>
                                        </p:attrNameLst>
                                      </p:cBhvr>
                                      <p:tavLst>
                                        <p:tav tm="0">
                                          <p:val>
                                            <p:fltVal val="0"/>
                                          </p:val>
                                        </p:tav>
                                        <p:tav tm="100000">
                                          <p:val>
                                            <p:strVal val="#ppt_w"/>
                                          </p:val>
                                        </p:tav>
                                      </p:tavLst>
                                    </p:anim>
                                    <p:anim calcmode="lin" valueType="num">
                                      <p:cBhvr>
                                        <p:cTn id="163" dur="500" fill="hold"/>
                                        <p:tgtEl>
                                          <p:spTgt spid="240"/>
                                        </p:tgtEl>
                                        <p:attrNameLst>
                                          <p:attrName>ppt_h</p:attrName>
                                        </p:attrNameLst>
                                      </p:cBhvr>
                                      <p:tavLst>
                                        <p:tav tm="0">
                                          <p:val>
                                            <p:fltVal val="0"/>
                                          </p:val>
                                        </p:tav>
                                        <p:tav tm="100000">
                                          <p:val>
                                            <p:strVal val="#ppt_h"/>
                                          </p:val>
                                        </p:tav>
                                      </p:tavLst>
                                    </p:anim>
                                    <p:animEffect transition="in" filter="fade">
                                      <p:cBhvr>
                                        <p:cTn id="164" dur="500"/>
                                        <p:tgtEl>
                                          <p:spTgt spid="240"/>
                                        </p:tgtEl>
                                      </p:cBhvr>
                                    </p:animEffect>
                                  </p:childTnLst>
                                </p:cTn>
                              </p:par>
                              <p:par>
                                <p:cTn id="165" presetID="53" presetClass="entr" presetSubtype="16" fill="hold" nodeType="withEffect">
                                  <p:stCondLst>
                                    <p:cond delay="0"/>
                                  </p:stCondLst>
                                  <p:childTnLst>
                                    <p:set>
                                      <p:cBhvr>
                                        <p:cTn id="166" dur="1" fill="hold">
                                          <p:stCondLst>
                                            <p:cond delay="0"/>
                                          </p:stCondLst>
                                        </p:cTn>
                                        <p:tgtEl>
                                          <p:spTgt spid="243"/>
                                        </p:tgtEl>
                                        <p:attrNameLst>
                                          <p:attrName>style.visibility</p:attrName>
                                        </p:attrNameLst>
                                      </p:cBhvr>
                                      <p:to>
                                        <p:strVal val="visible"/>
                                      </p:to>
                                    </p:set>
                                    <p:anim calcmode="lin" valueType="num">
                                      <p:cBhvr>
                                        <p:cTn id="167" dur="500" fill="hold"/>
                                        <p:tgtEl>
                                          <p:spTgt spid="243"/>
                                        </p:tgtEl>
                                        <p:attrNameLst>
                                          <p:attrName>ppt_w</p:attrName>
                                        </p:attrNameLst>
                                      </p:cBhvr>
                                      <p:tavLst>
                                        <p:tav tm="0">
                                          <p:val>
                                            <p:fltVal val="0"/>
                                          </p:val>
                                        </p:tav>
                                        <p:tav tm="100000">
                                          <p:val>
                                            <p:strVal val="#ppt_w"/>
                                          </p:val>
                                        </p:tav>
                                      </p:tavLst>
                                    </p:anim>
                                    <p:anim calcmode="lin" valueType="num">
                                      <p:cBhvr>
                                        <p:cTn id="168" dur="500" fill="hold"/>
                                        <p:tgtEl>
                                          <p:spTgt spid="243"/>
                                        </p:tgtEl>
                                        <p:attrNameLst>
                                          <p:attrName>ppt_h</p:attrName>
                                        </p:attrNameLst>
                                      </p:cBhvr>
                                      <p:tavLst>
                                        <p:tav tm="0">
                                          <p:val>
                                            <p:fltVal val="0"/>
                                          </p:val>
                                        </p:tav>
                                        <p:tav tm="100000">
                                          <p:val>
                                            <p:strVal val="#ppt_h"/>
                                          </p:val>
                                        </p:tav>
                                      </p:tavLst>
                                    </p:anim>
                                    <p:animEffect transition="in" filter="fade">
                                      <p:cBhvr>
                                        <p:cTn id="169" dur="500"/>
                                        <p:tgtEl>
                                          <p:spTgt spid="243"/>
                                        </p:tgtEl>
                                      </p:cBhvr>
                                    </p:animEffect>
                                  </p:childTnLst>
                                </p:cTn>
                              </p:par>
                              <p:par>
                                <p:cTn id="170" presetID="53" presetClass="entr" presetSubtype="16" fill="hold" nodeType="withEffect">
                                  <p:stCondLst>
                                    <p:cond delay="0"/>
                                  </p:stCondLst>
                                  <p:childTnLst>
                                    <p:set>
                                      <p:cBhvr>
                                        <p:cTn id="171" dur="1" fill="hold">
                                          <p:stCondLst>
                                            <p:cond delay="0"/>
                                          </p:stCondLst>
                                        </p:cTn>
                                        <p:tgtEl>
                                          <p:spTgt spid="246"/>
                                        </p:tgtEl>
                                        <p:attrNameLst>
                                          <p:attrName>style.visibility</p:attrName>
                                        </p:attrNameLst>
                                      </p:cBhvr>
                                      <p:to>
                                        <p:strVal val="visible"/>
                                      </p:to>
                                    </p:set>
                                    <p:anim calcmode="lin" valueType="num">
                                      <p:cBhvr>
                                        <p:cTn id="172" dur="500" fill="hold"/>
                                        <p:tgtEl>
                                          <p:spTgt spid="246"/>
                                        </p:tgtEl>
                                        <p:attrNameLst>
                                          <p:attrName>ppt_w</p:attrName>
                                        </p:attrNameLst>
                                      </p:cBhvr>
                                      <p:tavLst>
                                        <p:tav tm="0">
                                          <p:val>
                                            <p:fltVal val="0"/>
                                          </p:val>
                                        </p:tav>
                                        <p:tav tm="100000">
                                          <p:val>
                                            <p:strVal val="#ppt_w"/>
                                          </p:val>
                                        </p:tav>
                                      </p:tavLst>
                                    </p:anim>
                                    <p:anim calcmode="lin" valueType="num">
                                      <p:cBhvr>
                                        <p:cTn id="173" dur="500" fill="hold"/>
                                        <p:tgtEl>
                                          <p:spTgt spid="246"/>
                                        </p:tgtEl>
                                        <p:attrNameLst>
                                          <p:attrName>ppt_h</p:attrName>
                                        </p:attrNameLst>
                                      </p:cBhvr>
                                      <p:tavLst>
                                        <p:tav tm="0">
                                          <p:val>
                                            <p:fltVal val="0"/>
                                          </p:val>
                                        </p:tav>
                                        <p:tav tm="100000">
                                          <p:val>
                                            <p:strVal val="#ppt_h"/>
                                          </p:val>
                                        </p:tav>
                                      </p:tavLst>
                                    </p:anim>
                                    <p:animEffect transition="in" filter="fade">
                                      <p:cBhvr>
                                        <p:cTn id="174" dur="500"/>
                                        <p:tgtEl>
                                          <p:spTgt spid="246"/>
                                        </p:tgtEl>
                                      </p:cBhvr>
                                    </p:animEffect>
                                  </p:childTnLst>
                                </p:cTn>
                              </p:par>
                              <p:par>
                                <p:cTn id="175" presetID="53" presetClass="entr" presetSubtype="16" fill="hold" nodeType="withEffect">
                                  <p:stCondLst>
                                    <p:cond delay="0"/>
                                  </p:stCondLst>
                                  <p:childTnLst>
                                    <p:set>
                                      <p:cBhvr>
                                        <p:cTn id="176" dur="1" fill="hold">
                                          <p:stCondLst>
                                            <p:cond delay="0"/>
                                          </p:stCondLst>
                                        </p:cTn>
                                        <p:tgtEl>
                                          <p:spTgt spid="249"/>
                                        </p:tgtEl>
                                        <p:attrNameLst>
                                          <p:attrName>style.visibility</p:attrName>
                                        </p:attrNameLst>
                                      </p:cBhvr>
                                      <p:to>
                                        <p:strVal val="visible"/>
                                      </p:to>
                                    </p:set>
                                    <p:anim calcmode="lin" valueType="num">
                                      <p:cBhvr>
                                        <p:cTn id="177" dur="500" fill="hold"/>
                                        <p:tgtEl>
                                          <p:spTgt spid="249"/>
                                        </p:tgtEl>
                                        <p:attrNameLst>
                                          <p:attrName>ppt_w</p:attrName>
                                        </p:attrNameLst>
                                      </p:cBhvr>
                                      <p:tavLst>
                                        <p:tav tm="0">
                                          <p:val>
                                            <p:fltVal val="0"/>
                                          </p:val>
                                        </p:tav>
                                        <p:tav tm="100000">
                                          <p:val>
                                            <p:strVal val="#ppt_w"/>
                                          </p:val>
                                        </p:tav>
                                      </p:tavLst>
                                    </p:anim>
                                    <p:anim calcmode="lin" valueType="num">
                                      <p:cBhvr>
                                        <p:cTn id="178" dur="500" fill="hold"/>
                                        <p:tgtEl>
                                          <p:spTgt spid="249"/>
                                        </p:tgtEl>
                                        <p:attrNameLst>
                                          <p:attrName>ppt_h</p:attrName>
                                        </p:attrNameLst>
                                      </p:cBhvr>
                                      <p:tavLst>
                                        <p:tav tm="0">
                                          <p:val>
                                            <p:fltVal val="0"/>
                                          </p:val>
                                        </p:tav>
                                        <p:tav tm="100000">
                                          <p:val>
                                            <p:strVal val="#ppt_h"/>
                                          </p:val>
                                        </p:tav>
                                      </p:tavLst>
                                    </p:anim>
                                    <p:animEffect transition="in" filter="fade">
                                      <p:cBhvr>
                                        <p:cTn id="179" dur="500"/>
                                        <p:tgtEl>
                                          <p:spTgt spid="249"/>
                                        </p:tgtEl>
                                      </p:cBhvr>
                                    </p:animEffect>
                                  </p:childTnLst>
                                </p:cTn>
                              </p:par>
                              <p:par>
                                <p:cTn id="180" presetID="53" presetClass="entr" presetSubtype="16" fill="hold" nodeType="withEffect">
                                  <p:stCondLst>
                                    <p:cond delay="0"/>
                                  </p:stCondLst>
                                  <p:childTnLst>
                                    <p:set>
                                      <p:cBhvr>
                                        <p:cTn id="181" dur="1" fill="hold">
                                          <p:stCondLst>
                                            <p:cond delay="0"/>
                                          </p:stCondLst>
                                        </p:cTn>
                                        <p:tgtEl>
                                          <p:spTgt spid="252"/>
                                        </p:tgtEl>
                                        <p:attrNameLst>
                                          <p:attrName>style.visibility</p:attrName>
                                        </p:attrNameLst>
                                      </p:cBhvr>
                                      <p:to>
                                        <p:strVal val="visible"/>
                                      </p:to>
                                    </p:set>
                                    <p:anim calcmode="lin" valueType="num">
                                      <p:cBhvr>
                                        <p:cTn id="182" dur="500" fill="hold"/>
                                        <p:tgtEl>
                                          <p:spTgt spid="252"/>
                                        </p:tgtEl>
                                        <p:attrNameLst>
                                          <p:attrName>ppt_w</p:attrName>
                                        </p:attrNameLst>
                                      </p:cBhvr>
                                      <p:tavLst>
                                        <p:tav tm="0">
                                          <p:val>
                                            <p:fltVal val="0"/>
                                          </p:val>
                                        </p:tav>
                                        <p:tav tm="100000">
                                          <p:val>
                                            <p:strVal val="#ppt_w"/>
                                          </p:val>
                                        </p:tav>
                                      </p:tavLst>
                                    </p:anim>
                                    <p:anim calcmode="lin" valueType="num">
                                      <p:cBhvr>
                                        <p:cTn id="183" dur="500" fill="hold"/>
                                        <p:tgtEl>
                                          <p:spTgt spid="252"/>
                                        </p:tgtEl>
                                        <p:attrNameLst>
                                          <p:attrName>ppt_h</p:attrName>
                                        </p:attrNameLst>
                                      </p:cBhvr>
                                      <p:tavLst>
                                        <p:tav tm="0">
                                          <p:val>
                                            <p:fltVal val="0"/>
                                          </p:val>
                                        </p:tav>
                                        <p:tav tm="100000">
                                          <p:val>
                                            <p:strVal val="#ppt_h"/>
                                          </p:val>
                                        </p:tav>
                                      </p:tavLst>
                                    </p:anim>
                                    <p:animEffect transition="in" filter="fade">
                                      <p:cBhvr>
                                        <p:cTn id="184" dur="500"/>
                                        <p:tgtEl>
                                          <p:spTgt spid="252"/>
                                        </p:tgtEl>
                                      </p:cBhvr>
                                    </p:animEffect>
                                  </p:childTnLst>
                                </p:cTn>
                              </p:par>
                              <p:par>
                                <p:cTn id="185" presetID="53" presetClass="entr" presetSubtype="16" fill="hold" nodeType="withEffect">
                                  <p:stCondLst>
                                    <p:cond delay="0"/>
                                  </p:stCondLst>
                                  <p:childTnLst>
                                    <p:set>
                                      <p:cBhvr>
                                        <p:cTn id="186" dur="1" fill="hold">
                                          <p:stCondLst>
                                            <p:cond delay="0"/>
                                          </p:stCondLst>
                                        </p:cTn>
                                        <p:tgtEl>
                                          <p:spTgt spid="255"/>
                                        </p:tgtEl>
                                        <p:attrNameLst>
                                          <p:attrName>style.visibility</p:attrName>
                                        </p:attrNameLst>
                                      </p:cBhvr>
                                      <p:to>
                                        <p:strVal val="visible"/>
                                      </p:to>
                                    </p:set>
                                    <p:anim calcmode="lin" valueType="num">
                                      <p:cBhvr>
                                        <p:cTn id="187" dur="500" fill="hold"/>
                                        <p:tgtEl>
                                          <p:spTgt spid="255"/>
                                        </p:tgtEl>
                                        <p:attrNameLst>
                                          <p:attrName>ppt_w</p:attrName>
                                        </p:attrNameLst>
                                      </p:cBhvr>
                                      <p:tavLst>
                                        <p:tav tm="0">
                                          <p:val>
                                            <p:fltVal val="0"/>
                                          </p:val>
                                        </p:tav>
                                        <p:tav tm="100000">
                                          <p:val>
                                            <p:strVal val="#ppt_w"/>
                                          </p:val>
                                        </p:tav>
                                      </p:tavLst>
                                    </p:anim>
                                    <p:anim calcmode="lin" valueType="num">
                                      <p:cBhvr>
                                        <p:cTn id="188" dur="500" fill="hold"/>
                                        <p:tgtEl>
                                          <p:spTgt spid="255"/>
                                        </p:tgtEl>
                                        <p:attrNameLst>
                                          <p:attrName>ppt_h</p:attrName>
                                        </p:attrNameLst>
                                      </p:cBhvr>
                                      <p:tavLst>
                                        <p:tav tm="0">
                                          <p:val>
                                            <p:fltVal val="0"/>
                                          </p:val>
                                        </p:tav>
                                        <p:tav tm="100000">
                                          <p:val>
                                            <p:strVal val="#ppt_h"/>
                                          </p:val>
                                        </p:tav>
                                      </p:tavLst>
                                    </p:anim>
                                    <p:animEffect transition="in" filter="fade">
                                      <p:cBhvr>
                                        <p:cTn id="189" dur="500"/>
                                        <p:tgtEl>
                                          <p:spTgt spid="255"/>
                                        </p:tgtEl>
                                      </p:cBhvr>
                                    </p:animEffect>
                                  </p:childTnLst>
                                </p:cTn>
                              </p:par>
                              <p:par>
                                <p:cTn id="190" presetID="10" presetClass="entr" presetSubtype="0" fill="hold" grpId="0" nodeType="withEffect">
                                  <p:stCondLst>
                                    <p:cond delay="300"/>
                                  </p:stCondLst>
                                  <p:childTnLst>
                                    <p:set>
                                      <p:cBhvr>
                                        <p:cTn id="191" dur="1" fill="hold">
                                          <p:stCondLst>
                                            <p:cond delay="0"/>
                                          </p:stCondLst>
                                        </p:cTn>
                                        <p:tgtEl>
                                          <p:spTgt spid="110"/>
                                        </p:tgtEl>
                                        <p:attrNameLst>
                                          <p:attrName>style.visibility</p:attrName>
                                        </p:attrNameLst>
                                      </p:cBhvr>
                                      <p:to>
                                        <p:strVal val="visible"/>
                                      </p:to>
                                    </p:set>
                                    <p:animEffect transition="in" filter="fade">
                                      <p:cBhvr>
                                        <p:cTn id="192" dur="300"/>
                                        <p:tgtEl>
                                          <p:spTgt spid="110"/>
                                        </p:tgtEl>
                                      </p:cBhvr>
                                    </p:animEffect>
                                  </p:childTnLst>
                                </p:cTn>
                              </p:par>
                              <p:par>
                                <p:cTn id="193" presetID="6" presetClass="emph" presetSubtype="0" accel="100000" autoRev="1" fill="hold" grpId="1" nodeType="withEffect">
                                  <p:stCondLst>
                                    <p:cond delay="0"/>
                                  </p:stCondLst>
                                  <p:childTnLst>
                                    <p:animScale>
                                      <p:cBhvr>
                                        <p:cTn id="194" dur="300" fill="hold"/>
                                        <p:tgtEl>
                                          <p:spTgt spid="110"/>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6" grpId="1" animBg="1"/>
      <p:bldP spid="167" grpId="0" animBg="1"/>
      <p:bldP spid="167" grpId="1" animBg="1"/>
      <p:bldP spid="110" grpId="0"/>
      <p:bldP spid="110" grpId="1"/>
      <p:bldP spid="123" grpId="0"/>
      <p:bldP spid="124" grpId="0"/>
      <p:bldP spid="125" grpId="0"/>
      <p:bldP spid="14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7" name="Straight Arrow Connector 186">
            <a:extLst>
              <a:ext uri="{FF2B5EF4-FFF2-40B4-BE49-F238E27FC236}">
                <a16:creationId xmlns:a16="http://schemas.microsoft.com/office/drawing/2014/main" id="{87AF3AED-1284-4C15-A27A-EB89741E6D97}"/>
              </a:ext>
              <a:ext uri="{C183D7F6-B498-43B3-948B-1728B52AA6E4}">
                <adec:decorative xmlns:adec="http://schemas.microsoft.com/office/drawing/2017/decorative" val="1"/>
              </a:ext>
            </a:extLst>
          </p:cNvPr>
          <p:cNvCxnSpPr>
            <a:cxnSpLocks/>
          </p:cNvCxnSpPr>
          <p:nvPr/>
        </p:nvCxnSpPr>
        <p:spPr>
          <a:xfrm>
            <a:off x="5017426"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19" name="Group 118" descr="Microsoft Azure">
            <a:extLst>
              <a:ext uri="{FF2B5EF4-FFF2-40B4-BE49-F238E27FC236}">
                <a16:creationId xmlns:a16="http://schemas.microsoft.com/office/drawing/2014/main" id="{28F42AD5-ECB1-449F-92A6-3696F3826517}"/>
              </a:ext>
            </a:extLst>
          </p:cNvPr>
          <p:cNvGrpSpPr/>
          <p:nvPr/>
        </p:nvGrpSpPr>
        <p:grpSpPr>
          <a:xfrm>
            <a:off x="4330099" y="2783681"/>
            <a:ext cx="1374654" cy="253772"/>
            <a:chOff x="9047655" y="4267526"/>
            <a:chExt cx="1685927" cy="311236"/>
          </a:xfrm>
          <a:solidFill>
            <a:schemeClr val="bg1"/>
          </a:solidFill>
        </p:grpSpPr>
        <p:pic>
          <p:nvPicPr>
            <p:cNvPr id="120" name="Picture 119" descr="A picture containing drawing&#10;&#10;Description automatically generated">
              <a:extLst>
                <a:ext uri="{FF2B5EF4-FFF2-40B4-BE49-F238E27FC236}">
                  <a16:creationId xmlns:a16="http://schemas.microsoft.com/office/drawing/2014/main" id="{F77282C0-23CB-4FBD-9384-F291A2F2EC1F}"/>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21" name="Picture 120" descr="A picture containing drawing&#10;&#10;Description automatically generated">
              <a:extLst>
                <a:ext uri="{FF2B5EF4-FFF2-40B4-BE49-F238E27FC236}">
                  <a16:creationId xmlns:a16="http://schemas.microsoft.com/office/drawing/2014/main" id="{A3E6D3C0-703D-48D9-9277-CE8F7ED1845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91" name="Title 1">
            <a:extLst>
              <a:ext uri="{FF2B5EF4-FFF2-40B4-BE49-F238E27FC236}">
                <a16:creationId xmlns:a16="http://schemas.microsoft.com/office/drawing/2014/main" id="{DC5D3F5E-9EA6-4973-BE49-CBE13EA9C3D0}"/>
              </a:ext>
            </a:extLst>
          </p:cNvPr>
          <p:cNvSpPr>
            <a:spLocks noGrp="1"/>
          </p:cNvSpPr>
          <p:nvPr>
            <p:ph type="title"/>
          </p:nvPr>
        </p:nvSpPr>
        <p:spPr/>
        <p:txBody>
          <a:bodyPr/>
          <a:lstStyle/>
          <a:p>
            <a:r>
              <a:rPr lang="en-US"/>
              <a:t>Azure Lighthouse</a:t>
            </a:r>
          </a:p>
        </p:txBody>
      </p:sp>
      <p:sp>
        <p:nvSpPr>
          <p:cNvPr id="122" name="Rectangle 121">
            <a:extLst>
              <a:ext uri="{FF2B5EF4-FFF2-40B4-BE49-F238E27FC236}">
                <a16:creationId xmlns:a16="http://schemas.microsoft.com/office/drawing/2014/main" id="{289DE417-6F5C-475A-BC11-F51E289DDD7B}"/>
              </a:ext>
            </a:extLst>
          </p:cNvPr>
          <p:cNvSpPr/>
          <p:nvPr/>
        </p:nvSpPr>
        <p:spPr>
          <a:xfrm>
            <a:off x="4385486"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latin typeface="Segoe UI Semibold"/>
                <a:ea typeface="+mj-ea"/>
                <a:cs typeface="+mj-cs"/>
              </a:rPr>
              <a:t>Your Practices</a:t>
            </a:r>
          </a:p>
        </p:txBody>
      </p:sp>
      <p:pic>
        <p:nvPicPr>
          <p:cNvPr id="123" name="Graphic 122" descr="Users">
            <a:extLst>
              <a:ext uri="{FF2B5EF4-FFF2-40B4-BE49-F238E27FC236}">
                <a16:creationId xmlns:a16="http://schemas.microsoft.com/office/drawing/2014/main" id="{28CB6233-B709-4373-A3F6-AE002A32C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43992" y="1372897"/>
            <a:ext cx="746868" cy="746868"/>
          </a:xfrm>
          <a:prstGeom prst="rect">
            <a:avLst/>
          </a:prstGeom>
        </p:spPr>
      </p:pic>
      <p:sp>
        <p:nvSpPr>
          <p:cNvPr id="127" name="Rectangle 126">
            <a:extLst>
              <a:ext uri="{FF2B5EF4-FFF2-40B4-BE49-F238E27FC236}">
                <a16:creationId xmlns:a16="http://schemas.microsoft.com/office/drawing/2014/main" id="{C1B3BF3C-665D-4B70-AB78-09239CC0750B}"/>
              </a:ext>
              <a:ext uri="{C183D7F6-B498-43B3-948B-1728B52AA6E4}">
                <adec:decorative xmlns:adec="http://schemas.microsoft.com/office/drawing/2017/decorative" val="1"/>
              </a:ext>
            </a:extLst>
          </p:cNvPr>
          <p:cNvSpPr/>
          <p:nvPr/>
        </p:nvSpPr>
        <p:spPr>
          <a:xfrm>
            <a:off x="5302015"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28" name="TextBox 127">
            <a:extLst>
              <a:ext uri="{FF2B5EF4-FFF2-40B4-BE49-F238E27FC236}">
                <a16:creationId xmlns:a16="http://schemas.microsoft.com/office/drawing/2014/main" id="{5DBAD2BB-C8EB-4727-A47E-BDCA47159642}"/>
              </a:ext>
            </a:extLst>
          </p:cNvPr>
          <p:cNvSpPr txBox="1"/>
          <p:nvPr/>
        </p:nvSpPr>
        <p:spPr>
          <a:xfrm>
            <a:off x="5359791"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9" name="Group 128">
            <a:extLst>
              <a:ext uri="{FF2B5EF4-FFF2-40B4-BE49-F238E27FC236}">
                <a16:creationId xmlns:a16="http://schemas.microsoft.com/office/drawing/2014/main" id="{7953751B-8D58-4D7D-8501-3FB1F2A5CA86}"/>
              </a:ext>
              <a:ext uri="{C183D7F6-B498-43B3-948B-1728B52AA6E4}">
                <adec:decorative xmlns:adec="http://schemas.microsoft.com/office/drawing/2017/decorative" val="1"/>
              </a:ext>
            </a:extLst>
          </p:cNvPr>
          <p:cNvGrpSpPr/>
          <p:nvPr/>
        </p:nvGrpSpPr>
        <p:grpSpPr>
          <a:xfrm>
            <a:off x="6348173" y="5667281"/>
            <a:ext cx="1701763" cy="397241"/>
            <a:chOff x="2923163" y="5780424"/>
            <a:chExt cx="1735887" cy="405207"/>
          </a:xfrm>
        </p:grpSpPr>
        <p:pic>
          <p:nvPicPr>
            <p:cNvPr id="130" name="Graphic 129">
              <a:extLst>
                <a:ext uri="{FF2B5EF4-FFF2-40B4-BE49-F238E27FC236}">
                  <a16:creationId xmlns:a16="http://schemas.microsoft.com/office/drawing/2014/main" id="{588F8748-5C87-4A2A-AD5B-AF374D9B4F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31" name="Graphic 130">
              <a:extLst>
                <a:ext uri="{FF2B5EF4-FFF2-40B4-BE49-F238E27FC236}">
                  <a16:creationId xmlns:a16="http://schemas.microsoft.com/office/drawing/2014/main" id="{A0D0F62D-6356-4AAE-96AE-F0F253713B3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34" name="Picture 133" descr="A close up of a sign&#10;&#10;Description automatically generated">
              <a:extLst>
                <a:ext uri="{FF2B5EF4-FFF2-40B4-BE49-F238E27FC236}">
                  <a16:creationId xmlns:a16="http://schemas.microsoft.com/office/drawing/2014/main" id="{CE35FE9B-8B36-4986-B554-33384A3F41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35" name="Rectangle 134">
            <a:extLst>
              <a:ext uri="{FF2B5EF4-FFF2-40B4-BE49-F238E27FC236}">
                <a16:creationId xmlns:a16="http://schemas.microsoft.com/office/drawing/2014/main" id="{F9C0AB5F-90F4-4A2C-8336-13211F1700EE}"/>
              </a:ext>
            </a:extLst>
          </p:cNvPr>
          <p:cNvSpPr/>
          <p:nvPr/>
        </p:nvSpPr>
        <p:spPr>
          <a:xfrm>
            <a:off x="4056656"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latin typeface="Segoe UI Semibold"/>
                <a:ea typeface="+mj-ea"/>
                <a:cs typeface="+mj-cs"/>
              </a:rPr>
              <a:t>Azure Lighthouse</a:t>
            </a:r>
          </a:p>
        </p:txBody>
      </p:sp>
      <p:cxnSp>
        <p:nvCxnSpPr>
          <p:cNvPr id="136" name="Straight Arrow Connector 135">
            <a:extLst>
              <a:ext uri="{FF2B5EF4-FFF2-40B4-BE49-F238E27FC236}">
                <a16:creationId xmlns:a16="http://schemas.microsoft.com/office/drawing/2014/main" id="{9FB0C71B-090D-4CBE-A00F-5F0193F4B917}"/>
              </a:ext>
              <a:ext uri="{C183D7F6-B498-43B3-948B-1728B52AA6E4}">
                <adec:decorative xmlns:adec="http://schemas.microsoft.com/office/drawing/2017/decorative" val="1"/>
              </a:ext>
            </a:extLst>
          </p:cNvPr>
          <p:cNvCxnSpPr>
            <a:cxnSpLocks/>
          </p:cNvCxnSpPr>
          <p:nvPr/>
        </p:nvCxnSpPr>
        <p:spPr>
          <a:xfrm flipH="1">
            <a:off x="7666836"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7" name="Straight Arrow Connector 136">
            <a:extLst>
              <a:ext uri="{FF2B5EF4-FFF2-40B4-BE49-F238E27FC236}">
                <a16:creationId xmlns:a16="http://schemas.microsoft.com/office/drawing/2014/main" id="{9BE1B60F-07FE-4FC0-B6F3-256DB5D03639}"/>
              </a:ext>
              <a:ext uri="{C183D7F6-B498-43B3-948B-1728B52AA6E4}">
                <adec:decorative xmlns:adec="http://schemas.microsoft.com/office/drawing/2017/decorative" val="1"/>
              </a:ext>
            </a:extLst>
          </p:cNvPr>
          <p:cNvCxnSpPr>
            <a:cxnSpLocks/>
          </p:cNvCxnSpPr>
          <p:nvPr/>
        </p:nvCxnSpPr>
        <p:spPr>
          <a:xfrm flipH="1">
            <a:off x="7283736"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38" name="Straight Arrow Connector 137">
            <a:extLst>
              <a:ext uri="{FF2B5EF4-FFF2-40B4-BE49-F238E27FC236}">
                <a16:creationId xmlns:a16="http://schemas.microsoft.com/office/drawing/2014/main" id="{E01E02FE-2372-41B6-A4F6-CFDC3FB2AA81}"/>
              </a:ext>
              <a:ext uri="{C183D7F6-B498-43B3-948B-1728B52AA6E4}">
                <adec:decorative xmlns:adec="http://schemas.microsoft.com/office/drawing/2017/decorative" val="1"/>
              </a:ext>
            </a:extLst>
          </p:cNvPr>
          <p:cNvCxnSpPr>
            <a:cxnSpLocks/>
          </p:cNvCxnSpPr>
          <p:nvPr/>
        </p:nvCxnSpPr>
        <p:spPr>
          <a:xfrm>
            <a:off x="8049936"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53" name="Rectangle 152">
            <a:extLst>
              <a:ext uri="{FF2B5EF4-FFF2-40B4-BE49-F238E27FC236}">
                <a16:creationId xmlns:a16="http://schemas.microsoft.com/office/drawing/2014/main" id="{80DAC8DB-97B1-46E2-A8E2-B11F6988E3A7}"/>
              </a:ext>
              <a:ext uri="{C183D7F6-B498-43B3-948B-1728B52AA6E4}">
                <adec:decorative xmlns:adec="http://schemas.microsoft.com/office/drawing/2017/decorative" val="1"/>
              </a:ext>
            </a:extLst>
          </p:cNvPr>
          <p:cNvSpPr/>
          <p:nvPr/>
        </p:nvSpPr>
        <p:spPr>
          <a:xfrm>
            <a:off x="4931510"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54" name="TextBox 153">
            <a:extLst>
              <a:ext uri="{FF2B5EF4-FFF2-40B4-BE49-F238E27FC236}">
                <a16:creationId xmlns:a16="http://schemas.microsoft.com/office/drawing/2014/main" id="{4C9CC49E-8A30-4843-8091-718AC475BA8E}"/>
              </a:ext>
            </a:extLst>
          </p:cNvPr>
          <p:cNvSpPr txBox="1"/>
          <p:nvPr/>
        </p:nvSpPr>
        <p:spPr>
          <a:xfrm>
            <a:off x="4989285"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55" name="Group 154">
            <a:extLst>
              <a:ext uri="{FF2B5EF4-FFF2-40B4-BE49-F238E27FC236}">
                <a16:creationId xmlns:a16="http://schemas.microsoft.com/office/drawing/2014/main" id="{CF683160-E518-438B-95F7-705AF84ED3BC}"/>
              </a:ext>
              <a:ext uri="{C183D7F6-B498-43B3-948B-1728B52AA6E4}">
                <adec:decorative xmlns:adec="http://schemas.microsoft.com/office/drawing/2017/decorative" val="1"/>
              </a:ext>
            </a:extLst>
          </p:cNvPr>
          <p:cNvGrpSpPr/>
          <p:nvPr/>
        </p:nvGrpSpPr>
        <p:grpSpPr>
          <a:xfrm>
            <a:off x="5977667" y="5056491"/>
            <a:ext cx="1701763" cy="397241"/>
            <a:chOff x="2923163" y="5780424"/>
            <a:chExt cx="1735887" cy="405207"/>
          </a:xfrm>
        </p:grpSpPr>
        <p:pic>
          <p:nvPicPr>
            <p:cNvPr id="156" name="Graphic 155">
              <a:extLst>
                <a:ext uri="{FF2B5EF4-FFF2-40B4-BE49-F238E27FC236}">
                  <a16:creationId xmlns:a16="http://schemas.microsoft.com/office/drawing/2014/main" id="{F9884E86-B5F8-4EE0-8094-0C3FA14765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57" name="Graphic 156">
              <a:extLst>
                <a:ext uri="{FF2B5EF4-FFF2-40B4-BE49-F238E27FC236}">
                  <a16:creationId xmlns:a16="http://schemas.microsoft.com/office/drawing/2014/main" id="{B7984A5D-52C5-4C65-8B80-316899965AA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58" name="Picture 157" descr="A close up of a sign&#10;&#10;Description automatically generated">
              <a:extLst>
                <a:ext uri="{FF2B5EF4-FFF2-40B4-BE49-F238E27FC236}">
                  <a16:creationId xmlns:a16="http://schemas.microsoft.com/office/drawing/2014/main" id="{03D66A50-DECF-41A2-B460-BC609C2B6E1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59" name="Rectangle 158">
            <a:extLst>
              <a:ext uri="{FF2B5EF4-FFF2-40B4-BE49-F238E27FC236}">
                <a16:creationId xmlns:a16="http://schemas.microsoft.com/office/drawing/2014/main" id="{644843AD-5676-426D-B0E3-9D3A0B6CB8E6}"/>
              </a:ext>
              <a:ext uri="{C183D7F6-B498-43B3-948B-1728B52AA6E4}">
                <adec:decorative xmlns:adec="http://schemas.microsoft.com/office/drawing/2017/decorative" val="1"/>
              </a:ext>
            </a:extLst>
          </p:cNvPr>
          <p:cNvSpPr/>
          <p:nvPr/>
        </p:nvSpPr>
        <p:spPr>
          <a:xfrm>
            <a:off x="4535177"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60" name="TextBox 159">
            <a:extLst>
              <a:ext uri="{FF2B5EF4-FFF2-40B4-BE49-F238E27FC236}">
                <a16:creationId xmlns:a16="http://schemas.microsoft.com/office/drawing/2014/main" id="{27AEE862-AB3C-4513-B67C-4A5B304F7B94}"/>
              </a:ext>
            </a:extLst>
          </p:cNvPr>
          <p:cNvSpPr txBox="1"/>
          <p:nvPr/>
        </p:nvSpPr>
        <p:spPr>
          <a:xfrm>
            <a:off x="4592952"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1" name="Group 160">
            <a:extLst>
              <a:ext uri="{FF2B5EF4-FFF2-40B4-BE49-F238E27FC236}">
                <a16:creationId xmlns:a16="http://schemas.microsoft.com/office/drawing/2014/main" id="{02233886-9266-4AB0-B2F0-2BCA7390B1CA}"/>
              </a:ext>
              <a:ext uri="{C183D7F6-B498-43B3-948B-1728B52AA6E4}">
                <adec:decorative xmlns:adec="http://schemas.microsoft.com/office/drawing/2017/decorative" val="1"/>
              </a:ext>
            </a:extLst>
          </p:cNvPr>
          <p:cNvGrpSpPr/>
          <p:nvPr/>
        </p:nvGrpSpPr>
        <p:grpSpPr>
          <a:xfrm>
            <a:off x="5581335" y="4461060"/>
            <a:ext cx="1701763" cy="397241"/>
            <a:chOff x="2923163" y="5780424"/>
            <a:chExt cx="1735887" cy="405207"/>
          </a:xfrm>
        </p:grpSpPr>
        <p:pic>
          <p:nvPicPr>
            <p:cNvPr id="162" name="Graphic 161">
              <a:extLst>
                <a:ext uri="{FF2B5EF4-FFF2-40B4-BE49-F238E27FC236}">
                  <a16:creationId xmlns:a16="http://schemas.microsoft.com/office/drawing/2014/main" id="{72366F2F-C835-4CED-9F72-DA5978FF77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63" name="Graphic 162">
              <a:extLst>
                <a:ext uri="{FF2B5EF4-FFF2-40B4-BE49-F238E27FC236}">
                  <a16:creationId xmlns:a16="http://schemas.microsoft.com/office/drawing/2014/main" id="{E888698F-07F8-40CB-9510-0FE9348C3E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64" name="Picture 163" descr="A close up of a sign&#10;&#10;Description automatically generated">
              <a:extLst>
                <a:ext uri="{FF2B5EF4-FFF2-40B4-BE49-F238E27FC236}">
                  <a16:creationId xmlns:a16="http://schemas.microsoft.com/office/drawing/2014/main" id="{B93453D2-488D-4A8A-AEA1-7D2E0A98618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194" name="Rectangle 193">
            <a:extLst>
              <a:ext uri="{FF2B5EF4-FFF2-40B4-BE49-F238E27FC236}">
                <a16:creationId xmlns:a16="http://schemas.microsoft.com/office/drawing/2014/main" id="{B9CF05B3-8467-4A2B-8CA7-EB3597E8A0C4}"/>
              </a:ext>
            </a:extLst>
          </p:cNvPr>
          <p:cNvSpPr/>
          <p:nvPr/>
        </p:nvSpPr>
        <p:spPr>
          <a:xfrm>
            <a:off x="6213795"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tx1"/>
                </a:solidFill>
                <a:latin typeface="Segoe UI Semibold"/>
                <a:ea typeface="+mj-ea"/>
                <a:cs typeface="+mj-cs"/>
              </a:rPr>
              <a:t>Azure Management</a:t>
            </a:r>
          </a:p>
        </p:txBody>
      </p:sp>
      <p:cxnSp>
        <p:nvCxnSpPr>
          <p:cNvPr id="30" name="Straight Arrow Connector 29">
            <a:extLst>
              <a:ext uri="{FF2B5EF4-FFF2-40B4-BE49-F238E27FC236}">
                <a16:creationId xmlns:a16="http://schemas.microsoft.com/office/drawing/2014/main" id="{08F2F2F7-B4DF-4FB5-8805-96619391FD3B}"/>
              </a:ext>
              <a:ext uri="{C183D7F6-B498-43B3-948B-1728B52AA6E4}">
                <adec:decorative xmlns:adec="http://schemas.microsoft.com/office/drawing/2017/decorative" val="1"/>
              </a:ext>
            </a:extLst>
          </p:cNvPr>
          <p:cNvCxnSpPr>
            <a:cxnSpLocks/>
            <a:stCxn id="135" idx="3"/>
            <a:endCxn id="194" idx="1"/>
          </p:cNvCxnSpPr>
          <p:nvPr/>
        </p:nvCxnSpPr>
        <p:spPr>
          <a:xfrm>
            <a:off x="5978197"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2" name="Group 91" descr="Azure Arc Diagram">
            <a:extLst>
              <a:ext uri="{FF2B5EF4-FFF2-40B4-BE49-F238E27FC236}">
                <a16:creationId xmlns:a16="http://schemas.microsoft.com/office/drawing/2014/main" id="{D5C68C29-2BD9-4238-918F-973D726A7BF6}"/>
              </a:ext>
              <a:ext uri="{C183D7F6-B498-43B3-948B-1728B52AA6E4}">
                <adec:decorative xmlns:adec="http://schemas.microsoft.com/office/drawing/2017/decorative" val="0"/>
              </a:ext>
            </a:extLst>
          </p:cNvPr>
          <p:cNvGrpSpPr/>
          <p:nvPr/>
        </p:nvGrpSpPr>
        <p:grpSpPr>
          <a:xfrm>
            <a:off x="13451268" y="1602453"/>
            <a:ext cx="6728302" cy="4527812"/>
            <a:chOff x="4655611" y="1602453"/>
            <a:chExt cx="6728302" cy="4527812"/>
          </a:xfrm>
        </p:grpSpPr>
        <p:grpSp>
          <p:nvGrpSpPr>
            <p:cNvPr id="93" name="Group 92">
              <a:extLst>
                <a:ext uri="{FF2B5EF4-FFF2-40B4-BE49-F238E27FC236}">
                  <a16:creationId xmlns:a16="http://schemas.microsoft.com/office/drawing/2014/main" id="{C1E7078D-8524-4E67-B1AA-25131FBA3E1A}"/>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152" name="Rectangle 151">
                <a:extLst>
                  <a:ext uri="{FF2B5EF4-FFF2-40B4-BE49-F238E27FC236}">
                    <a16:creationId xmlns:a16="http://schemas.microsoft.com/office/drawing/2014/main" id="{FF50FEFE-7AAA-4DEA-A19E-2EA1A0646271}"/>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65" name="Rectangle 164">
                <a:extLst>
                  <a:ext uri="{FF2B5EF4-FFF2-40B4-BE49-F238E27FC236}">
                    <a16:creationId xmlns:a16="http://schemas.microsoft.com/office/drawing/2014/main" id="{F46A2AA1-4997-4726-BB54-D8FEE51CAB6F}"/>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tx1"/>
                    </a:solidFill>
                    <a:latin typeface="Segoe UI Semibold"/>
                    <a:ea typeface="+mj-ea"/>
                    <a:cs typeface="+mj-cs"/>
                  </a:rPr>
                  <a:t>Azure Arc</a:t>
                </a:r>
              </a:p>
            </p:txBody>
          </p:sp>
          <p:sp>
            <p:nvSpPr>
              <p:cNvPr id="166" name="Rectangle 165">
                <a:extLst>
                  <a:ext uri="{FF2B5EF4-FFF2-40B4-BE49-F238E27FC236}">
                    <a16:creationId xmlns:a16="http://schemas.microsoft.com/office/drawing/2014/main" id="{8C79AAEC-E798-462B-A699-FA65D9DF1E14}"/>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67" name="Rectangle 166">
                <a:extLst>
                  <a:ext uri="{FF2B5EF4-FFF2-40B4-BE49-F238E27FC236}">
                    <a16:creationId xmlns:a16="http://schemas.microsoft.com/office/drawing/2014/main" id="{4DF6DF1B-0776-478A-BB4E-88DEC4A82FFE}"/>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68" name="Rectangle 167">
                <a:extLst>
                  <a:ext uri="{FF2B5EF4-FFF2-40B4-BE49-F238E27FC236}">
                    <a16:creationId xmlns:a16="http://schemas.microsoft.com/office/drawing/2014/main" id="{138CACEB-5F56-4F14-9188-E457965055B4}"/>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69" name="TextBox 168">
                <a:extLst>
                  <a:ext uri="{FF2B5EF4-FFF2-40B4-BE49-F238E27FC236}">
                    <a16:creationId xmlns:a16="http://schemas.microsoft.com/office/drawing/2014/main" id="{AC4916A1-B700-4653-ABE8-4E7D3B0C19D3}"/>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70" name="TextBox 169">
                <a:extLst>
                  <a:ext uri="{FF2B5EF4-FFF2-40B4-BE49-F238E27FC236}">
                    <a16:creationId xmlns:a16="http://schemas.microsoft.com/office/drawing/2014/main" id="{46A5A599-C860-4539-B95B-60C6C84BC379}"/>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71" name="TextBox 170">
                <a:extLst>
                  <a:ext uri="{FF2B5EF4-FFF2-40B4-BE49-F238E27FC236}">
                    <a16:creationId xmlns:a16="http://schemas.microsoft.com/office/drawing/2014/main" id="{0D598181-88D1-432F-80C4-1194B8162293}"/>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72" name="!!Group 314">
                <a:extLst>
                  <a:ext uri="{FF2B5EF4-FFF2-40B4-BE49-F238E27FC236}">
                    <a16:creationId xmlns:a16="http://schemas.microsoft.com/office/drawing/2014/main" id="{7BC79B46-5FBF-43EB-B7C8-BDFC4C97298F}"/>
                  </a:ext>
                </a:extLst>
              </p:cNvPr>
              <p:cNvGrpSpPr/>
              <p:nvPr/>
            </p:nvGrpSpPr>
            <p:grpSpPr>
              <a:xfrm>
                <a:off x="12403209" y="3567132"/>
                <a:ext cx="498016" cy="2294683"/>
                <a:chOff x="4746169" y="3638163"/>
                <a:chExt cx="508002" cy="2340696"/>
              </a:xfrm>
            </p:grpSpPr>
            <p:cxnSp>
              <p:nvCxnSpPr>
                <p:cNvPr id="186" name="Straight Arrow Connector 185">
                  <a:extLst>
                    <a:ext uri="{FF2B5EF4-FFF2-40B4-BE49-F238E27FC236}">
                      <a16:creationId xmlns:a16="http://schemas.microsoft.com/office/drawing/2014/main" id="{DDE054CA-D37E-4A13-825D-F3E0690BC536}"/>
                    </a:ext>
                  </a:extLst>
                </p:cNvPr>
                <p:cNvCxnSpPr>
                  <a:endCxn id="166"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88" name="Straight Arrow Connector 187">
                  <a:extLst>
                    <a:ext uri="{FF2B5EF4-FFF2-40B4-BE49-F238E27FC236}">
                      <a16:creationId xmlns:a16="http://schemas.microsoft.com/office/drawing/2014/main" id="{4AA2C368-CDE6-42FC-A3F2-F95C33B38164}"/>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89" name="Group 188">
                  <a:extLst>
                    <a:ext uri="{FF2B5EF4-FFF2-40B4-BE49-F238E27FC236}">
                      <a16:creationId xmlns:a16="http://schemas.microsoft.com/office/drawing/2014/main" id="{1114228A-C303-46FD-A381-E386223AC156}"/>
                    </a:ext>
                  </a:extLst>
                </p:cNvPr>
                <p:cNvGrpSpPr/>
                <p:nvPr/>
              </p:nvGrpSpPr>
              <p:grpSpPr>
                <a:xfrm>
                  <a:off x="4746169" y="3638163"/>
                  <a:ext cx="508000" cy="2340696"/>
                  <a:chOff x="12769293" y="3638163"/>
                  <a:chExt cx="508000" cy="2340696"/>
                </a:xfrm>
              </p:grpSpPr>
              <p:cxnSp>
                <p:nvCxnSpPr>
                  <p:cNvPr id="190" name="Straight Arrow Connector 189">
                    <a:extLst>
                      <a:ext uri="{FF2B5EF4-FFF2-40B4-BE49-F238E27FC236}">
                        <a16:creationId xmlns:a16="http://schemas.microsoft.com/office/drawing/2014/main" id="{B664A0F8-7831-452C-B570-B83BD43CF167}"/>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92" name="Connector: Elbow 191">
                    <a:extLst>
                      <a:ext uri="{FF2B5EF4-FFF2-40B4-BE49-F238E27FC236}">
                        <a16:creationId xmlns:a16="http://schemas.microsoft.com/office/drawing/2014/main" id="{A44C0C88-C183-4C4B-9AC9-116A4C7C84FC}"/>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93" name="Straight Connector 192">
                    <a:extLst>
                      <a:ext uri="{FF2B5EF4-FFF2-40B4-BE49-F238E27FC236}">
                        <a16:creationId xmlns:a16="http://schemas.microsoft.com/office/drawing/2014/main" id="{C9DA4671-762C-488E-BD6E-C2FE25A72E27}"/>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73" name="Rectangle 172">
                <a:extLst>
                  <a:ext uri="{FF2B5EF4-FFF2-40B4-BE49-F238E27FC236}">
                    <a16:creationId xmlns:a16="http://schemas.microsoft.com/office/drawing/2014/main" id="{3C2D65D5-D961-40E5-A542-7C9AE4071AE4}"/>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74" name="Rectangle 173">
                <a:extLst>
                  <a:ext uri="{FF2B5EF4-FFF2-40B4-BE49-F238E27FC236}">
                    <a16:creationId xmlns:a16="http://schemas.microsoft.com/office/drawing/2014/main" id="{6E04E62E-E855-46D5-BA67-440880258897}"/>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75" name="Group 174">
                <a:extLst>
                  <a:ext uri="{FF2B5EF4-FFF2-40B4-BE49-F238E27FC236}">
                    <a16:creationId xmlns:a16="http://schemas.microsoft.com/office/drawing/2014/main" id="{0ED2426A-F8C3-4EEF-A4C4-A20267F81425}"/>
                  </a:ext>
                </a:extLst>
              </p:cNvPr>
              <p:cNvGrpSpPr/>
              <p:nvPr/>
            </p:nvGrpSpPr>
            <p:grpSpPr>
              <a:xfrm>
                <a:off x="13312390" y="1621244"/>
                <a:ext cx="512747" cy="285527"/>
                <a:chOff x="8293891" y="5276034"/>
                <a:chExt cx="575789" cy="320633"/>
              </a:xfrm>
            </p:grpSpPr>
            <p:sp>
              <p:nvSpPr>
                <p:cNvPr id="184" name="Cloud">
                  <a:extLst>
                    <a:ext uri="{FF2B5EF4-FFF2-40B4-BE49-F238E27FC236}">
                      <a16:creationId xmlns:a16="http://schemas.microsoft.com/office/drawing/2014/main" id="{A4D8B10F-FF16-4CF6-AE86-5FE016F22853}"/>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Cloud">
                  <a:extLst>
                    <a:ext uri="{FF2B5EF4-FFF2-40B4-BE49-F238E27FC236}">
                      <a16:creationId xmlns:a16="http://schemas.microsoft.com/office/drawing/2014/main" id="{C486194E-0D03-4801-ABCC-FEFCE11E6783}"/>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76" name="Picture 175">
                <a:extLst>
                  <a:ext uri="{FF2B5EF4-FFF2-40B4-BE49-F238E27FC236}">
                    <a16:creationId xmlns:a16="http://schemas.microsoft.com/office/drawing/2014/main" id="{91A657C4-EFB8-4E73-ADED-EF2AAA35F884}"/>
                  </a:ext>
                </a:extLst>
              </p:cNvPr>
              <p:cNvPicPr>
                <a:picLocks noChangeAspect="1"/>
              </p:cNvPicPr>
              <p:nvPr/>
            </p:nvPicPr>
            <p:blipFill>
              <a:blip r:embed="rId13"/>
              <a:srcRect/>
              <a:stretch/>
            </p:blipFill>
            <p:spPr>
              <a:xfrm>
                <a:off x="15833111" y="1602453"/>
                <a:ext cx="323108" cy="323108"/>
              </a:xfrm>
              <a:prstGeom prst="rect">
                <a:avLst/>
              </a:prstGeom>
            </p:spPr>
          </p:pic>
          <p:grpSp>
            <p:nvGrpSpPr>
              <p:cNvPr id="177" name="Group 176" descr="factory, manufacturing">
                <a:extLst>
                  <a:ext uri="{FF2B5EF4-FFF2-40B4-BE49-F238E27FC236}">
                    <a16:creationId xmlns:a16="http://schemas.microsoft.com/office/drawing/2014/main" id="{BDEEA74B-73C3-46DC-9345-7DDAD20F0487}"/>
                  </a:ext>
                </a:extLst>
              </p:cNvPr>
              <p:cNvGrpSpPr/>
              <p:nvPr/>
            </p:nvGrpSpPr>
            <p:grpSpPr>
              <a:xfrm>
                <a:off x="18293683" y="1629114"/>
                <a:ext cx="385145" cy="269787"/>
                <a:chOff x="4298951" y="1169989"/>
                <a:chExt cx="328613" cy="230188"/>
              </a:xfrm>
            </p:grpSpPr>
            <p:sp>
              <p:nvSpPr>
                <p:cNvPr id="178" name="Rectangle 177">
                  <a:extLst>
                    <a:ext uri="{FF2B5EF4-FFF2-40B4-BE49-F238E27FC236}">
                      <a16:creationId xmlns:a16="http://schemas.microsoft.com/office/drawing/2014/main" id="{435341CC-8AD9-4330-B631-775B0A30A51A}"/>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611DE57-BC46-44E7-9545-94A8FD50B2B7}"/>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3BEF3D9-35AE-4D05-AE1C-436F9FB304E0}"/>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E661F790-F14D-469B-8435-61AA5F96F3C1}"/>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55DBF629-ED31-4801-90C7-2F77B86F69FC}"/>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F3488E54-709F-439B-9D21-ADE516659581}"/>
                </a:ext>
              </a:extLst>
            </p:cNvPr>
            <p:cNvGrpSpPr/>
            <p:nvPr/>
          </p:nvGrpSpPr>
          <p:grpSpPr>
            <a:xfrm>
              <a:off x="6139526" y="4526773"/>
              <a:ext cx="5044206" cy="1483241"/>
              <a:chOff x="6139526" y="4526773"/>
              <a:chExt cx="5044206" cy="1483241"/>
            </a:xfrm>
          </p:grpSpPr>
          <p:grpSp>
            <p:nvGrpSpPr>
              <p:cNvPr id="95" name="Group 94">
                <a:extLst>
                  <a:ext uri="{FF2B5EF4-FFF2-40B4-BE49-F238E27FC236}">
                    <a16:creationId xmlns:a16="http://schemas.microsoft.com/office/drawing/2014/main" id="{C17BB669-AE61-4FAA-873D-999A23B94A01}"/>
                  </a:ext>
                </a:extLst>
              </p:cNvPr>
              <p:cNvGrpSpPr/>
              <p:nvPr/>
            </p:nvGrpSpPr>
            <p:grpSpPr>
              <a:xfrm>
                <a:off x="6139526" y="4526773"/>
                <a:ext cx="5044170" cy="281338"/>
                <a:chOff x="6139526" y="4526773"/>
                <a:chExt cx="5044170" cy="281338"/>
              </a:xfrm>
            </p:grpSpPr>
            <p:pic>
              <p:nvPicPr>
                <p:cNvPr id="144" name="Graphic 143">
                  <a:extLst>
                    <a:ext uri="{FF2B5EF4-FFF2-40B4-BE49-F238E27FC236}">
                      <a16:creationId xmlns:a16="http://schemas.microsoft.com/office/drawing/2014/main" id="{53BC98B5-115F-47F4-AFA5-D0F8AF1784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145" name="Graphic 144">
                  <a:extLst>
                    <a:ext uri="{FF2B5EF4-FFF2-40B4-BE49-F238E27FC236}">
                      <a16:creationId xmlns:a16="http://schemas.microsoft.com/office/drawing/2014/main" id="{73D95827-3A9C-431E-A35D-801E2D9D5A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146" name="Picture 145" descr="A close up of a sign&#10;&#10;Description automatically generated">
                  <a:extLst>
                    <a:ext uri="{FF2B5EF4-FFF2-40B4-BE49-F238E27FC236}">
                      <a16:creationId xmlns:a16="http://schemas.microsoft.com/office/drawing/2014/main" id="{616CBA78-AB1F-47FF-A393-9E9909DF2E9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47" name="Picture 146" descr="A close up of a sign&#10;&#10;Description automatically generated">
                  <a:extLst>
                    <a:ext uri="{FF2B5EF4-FFF2-40B4-BE49-F238E27FC236}">
                      <a16:creationId xmlns:a16="http://schemas.microsoft.com/office/drawing/2014/main" id="{C1A6B249-3415-496E-A9B0-5B8F361DB8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48" name="Graphic 147">
                  <a:extLst>
                    <a:ext uri="{FF2B5EF4-FFF2-40B4-BE49-F238E27FC236}">
                      <a16:creationId xmlns:a16="http://schemas.microsoft.com/office/drawing/2014/main" id="{5DFB7F26-8D5A-466A-83D9-2383A5145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49" name="Graphic 148">
                  <a:extLst>
                    <a:ext uri="{FF2B5EF4-FFF2-40B4-BE49-F238E27FC236}">
                      <a16:creationId xmlns:a16="http://schemas.microsoft.com/office/drawing/2014/main" id="{5E258721-6C18-47CC-A60B-7F4DEED6FA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50" name="Graphic 149">
                  <a:extLst>
                    <a:ext uri="{FF2B5EF4-FFF2-40B4-BE49-F238E27FC236}">
                      <a16:creationId xmlns:a16="http://schemas.microsoft.com/office/drawing/2014/main" id="{58D05846-C697-4C4C-9021-DB8657FDB3C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51" name="Graphic 150">
                  <a:extLst>
                    <a:ext uri="{FF2B5EF4-FFF2-40B4-BE49-F238E27FC236}">
                      <a16:creationId xmlns:a16="http://schemas.microsoft.com/office/drawing/2014/main" id="{AC1A94D0-FDE2-4365-9206-68D6DA9D35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96" name="Group 95">
                <a:extLst>
                  <a:ext uri="{FF2B5EF4-FFF2-40B4-BE49-F238E27FC236}">
                    <a16:creationId xmlns:a16="http://schemas.microsoft.com/office/drawing/2014/main" id="{BEC7B551-A79B-4967-9E93-86F673122538}"/>
                  </a:ext>
                </a:extLst>
              </p:cNvPr>
              <p:cNvGrpSpPr/>
              <p:nvPr/>
            </p:nvGrpSpPr>
            <p:grpSpPr>
              <a:xfrm>
                <a:off x="6146773" y="5111254"/>
                <a:ext cx="5036887" cy="286971"/>
                <a:chOff x="6146773" y="5111254"/>
                <a:chExt cx="5036887" cy="286971"/>
              </a:xfrm>
            </p:grpSpPr>
            <p:pic>
              <p:nvPicPr>
                <p:cNvPr id="124" name="Graphic 123">
                  <a:extLst>
                    <a:ext uri="{FF2B5EF4-FFF2-40B4-BE49-F238E27FC236}">
                      <a16:creationId xmlns:a16="http://schemas.microsoft.com/office/drawing/2014/main" id="{47891E1F-B735-4EFF-A685-FAB490EE0C1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25" name="Graphic 124">
                  <a:extLst>
                    <a:ext uri="{FF2B5EF4-FFF2-40B4-BE49-F238E27FC236}">
                      <a16:creationId xmlns:a16="http://schemas.microsoft.com/office/drawing/2014/main" id="{79C564CD-12EA-413C-B5A1-84651E7433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26" name="Graphic 125">
                  <a:extLst>
                    <a:ext uri="{FF2B5EF4-FFF2-40B4-BE49-F238E27FC236}">
                      <a16:creationId xmlns:a16="http://schemas.microsoft.com/office/drawing/2014/main" id="{5D2922AE-7A84-4514-A7F4-4F2A382F8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2" name="Graphic 131">
                  <a:extLst>
                    <a:ext uri="{FF2B5EF4-FFF2-40B4-BE49-F238E27FC236}">
                      <a16:creationId xmlns:a16="http://schemas.microsoft.com/office/drawing/2014/main" id="{939A7C2D-B884-45DC-9EE4-3437D79FD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3" name="Graphic 132">
                  <a:extLst>
                    <a:ext uri="{FF2B5EF4-FFF2-40B4-BE49-F238E27FC236}">
                      <a16:creationId xmlns:a16="http://schemas.microsoft.com/office/drawing/2014/main" id="{A8F50D4B-4D12-4E31-9507-8FEFA8626BB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13BF0C3D-5C27-4A81-9202-08872F5FFC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61B1BDF6-D906-486C-AB08-8EABBA95F41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12803993-365B-423C-BAF4-A5A643072B5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42" name="Picture 141" descr="A close up of a sign&#10;&#10;Description automatically generated">
                  <a:extLst>
                    <a:ext uri="{FF2B5EF4-FFF2-40B4-BE49-F238E27FC236}">
                      <a16:creationId xmlns:a16="http://schemas.microsoft.com/office/drawing/2014/main" id="{41BA9A48-D868-400B-A07C-206937ABB87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43" name="Picture 142" descr="A close up of a sign&#10;&#10;Description automatically generated">
                  <a:extLst>
                    <a:ext uri="{FF2B5EF4-FFF2-40B4-BE49-F238E27FC236}">
                      <a16:creationId xmlns:a16="http://schemas.microsoft.com/office/drawing/2014/main" id="{ED92C206-1EAF-4B1C-8E20-EB254D2E48E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7" name="Group 96">
                <a:extLst>
                  <a:ext uri="{FF2B5EF4-FFF2-40B4-BE49-F238E27FC236}">
                    <a16:creationId xmlns:a16="http://schemas.microsoft.com/office/drawing/2014/main" id="{C9786708-03E8-4CF0-BEB0-8FA564546B59}"/>
                  </a:ext>
                </a:extLst>
              </p:cNvPr>
              <p:cNvGrpSpPr/>
              <p:nvPr/>
            </p:nvGrpSpPr>
            <p:grpSpPr>
              <a:xfrm>
                <a:off x="6154019" y="5721144"/>
                <a:ext cx="5029713" cy="288870"/>
                <a:chOff x="6154019" y="5721144"/>
                <a:chExt cx="5029713" cy="288870"/>
              </a:xfrm>
            </p:grpSpPr>
            <p:pic>
              <p:nvPicPr>
                <p:cNvPr id="101" name="Graphic 100">
                  <a:extLst>
                    <a:ext uri="{FF2B5EF4-FFF2-40B4-BE49-F238E27FC236}">
                      <a16:creationId xmlns:a16="http://schemas.microsoft.com/office/drawing/2014/main" id="{905085B0-1A48-48F4-83E5-16E8196907C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02" name="Graphic 101">
                  <a:extLst>
                    <a:ext uri="{FF2B5EF4-FFF2-40B4-BE49-F238E27FC236}">
                      <a16:creationId xmlns:a16="http://schemas.microsoft.com/office/drawing/2014/main" id="{88D6FE5C-DDFF-49D3-9091-5D377A00DB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04" name="Picture 103" descr="A close up of a sign&#10;&#10;Description automatically generated">
                  <a:extLst>
                    <a:ext uri="{FF2B5EF4-FFF2-40B4-BE49-F238E27FC236}">
                      <a16:creationId xmlns:a16="http://schemas.microsoft.com/office/drawing/2014/main" id="{1C94A277-DAE4-4DC1-A0C1-7928395D9B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05" name="Picture 104" descr="A close up of a sign&#10;&#10;Description automatically generated">
                  <a:extLst>
                    <a:ext uri="{FF2B5EF4-FFF2-40B4-BE49-F238E27FC236}">
                      <a16:creationId xmlns:a16="http://schemas.microsoft.com/office/drawing/2014/main" id="{C4AB96ED-0F1D-4319-95FF-5D450D4854E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12" name="Graphic 111">
                  <a:extLst>
                    <a:ext uri="{FF2B5EF4-FFF2-40B4-BE49-F238E27FC236}">
                      <a16:creationId xmlns:a16="http://schemas.microsoft.com/office/drawing/2014/main" id="{780687C9-1849-4B9F-9CE6-02F5F0F7F5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13" name="Graphic 112">
                  <a:extLst>
                    <a:ext uri="{FF2B5EF4-FFF2-40B4-BE49-F238E27FC236}">
                      <a16:creationId xmlns:a16="http://schemas.microsoft.com/office/drawing/2014/main" id="{F2CBBC6D-77FC-4CAF-8CFE-8A6898D80A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14" name="Graphic 113">
                  <a:extLst>
                    <a:ext uri="{FF2B5EF4-FFF2-40B4-BE49-F238E27FC236}">
                      <a16:creationId xmlns:a16="http://schemas.microsoft.com/office/drawing/2014/main" id="{6492F964-F9AE-4F9A-9BA0-2DAB3731F2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15" name="Graphic 114">
                  <a:extLst>
                    <a:ext uri="{FF2B5EF4-FFF2-40B4-BE49-F238E27FC236}">
                      <a16:creationId xmlns:a16="http://schemas.microsoft.com/office/drawing/2014/main" id="{E15919F2-5260-4BEE-80B8-1A8A3CD876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16" name="Graphic 115">
                  <a:extLst>
                    <a:ext uri="{FF2B5EF4-FFF2-40B4-BE49-F238E27FC236}">
                      <a16:creationId xmlns:a16="http://schemas.microsoft.com/office/drawing/2014/main" id="{A950B668-7536-4951-9F76-2C0F31863D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3" name="Graphic 2" descr="Azure Arc logo">
            <a:extLst>
              <a:ext uri="{FF2B5EF4-FFF2-40B4-BE49-F238E27FC236}">
                <a16:creationId xmlns:a16="http://schemas.microsoft.com/office/drawing/2014/main" id="{87502FA5-6B4F-47AE-8BAA-F60452CF3DB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81950" y="3321927"/>
            <a:ext cx="490408" cy="490408"/>
          </a:xfrm>
          <a:prstGeom prst="rect">
            <a:avLst/>
          </a:prstGeom>
        </p:spPr>
      </p:pic>
    </p:spTree>
    <p:extLst>
      <p:ext uri="{BB962C8B-B14F-4D97-AF65-F5344CB8AC3E}">
        <p14:creationId xmlns:p14="http://schemas.microsoft.com/office/powerpoint/2010/main" val="28463335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Arrow Connector 98">
            <a:extLst>
              <a:ext uri="{FF2B5EF4-FFF2-40B4-BE49-F238E27FC236}">
                <a16:creationId xmlns:a16="http://schemas.microsoft.com/office/drawing/2014/main" id="{605D9219-16CF-436F-A315-A89CD35F81CD}"/>
              </a:ext>
              <a:ext uri="{C183D7F6-B498-43B3-948B-1728B52AA6E4}">
                <adec:decorative xmlns:adec="http://schemas.microsoft.com/office/drawing/2017/decorative" val="1"/>
              </a:ext>
            </a:extLst>
          </p:cNvPr>
          <p:cNvCxnSpPr>
            <a:cxnSpLocks/>
          </p:cNvCxnSpPr>
          <p:nvPr/>
        </p:nvCxnSpPr>
        <p:spPr>
          <a:xfrm>
            <a:off x="1504624" y="2555320"/>
            <a:ext cx="0" cy="710494"/>
          </a:xfrm>
          <a:prstGeom prst="straightConnector1">
            <a:avLst/>
          </a:prstGeom>
          <a:noFill/>
          <a:ln w="12700" cap="flat" cmpd="sng" algn="ctr">
            <a:solidFill>
              <a:schemeClr val="accent1"/>
            </a:solidFill>
            <a:prstDash val="solid"/>
            <a:headEnd type="triangle" w="med" len="sm"/>
            <a:tailEnd type="triangle" w="med" len="sm"/>
          </a:ln>
          <a:effectLst/>
        </p:spPr>
      </p:cxnSp>
      <p:grpSp>
        <p:nvGrpSpPr>
          <p:cNvPr id="189" name="Group 188" descr="Microsoft Azure&#10;">
            <a:extLst>
              <a:ext uri="{FF2B5EF4-FFF2-40B4-BE49-F238E27FC236}">
                <a16:creationId xmlns:a16="http://schemas.microsoft.com/office/drawing/2014/main" id="{1087A3C1-C966-4E6F-9998-63004A560901}"/>
              </a:ext>
            </a:extLst>
          </p:cNvPr>
          <p:cNvGrpSpPr/>
          <p:nvPr/>
        </p:nvGrpSpPr>
        <p:grpSpPr>
          <a:xfrm>
            <a:off x="859773" y="2807426"/>
            <a:ext cx="1289702" cy="238090"/>
            <a:chOff x="9047655" y="4267526"/>
            <a:chExt cx="1685927" cy="311236"/>
          </a:xfrm>
          <a:solidFill>
            <a:schemeClr val="bg1"/>
          </a:solidFill>
        </p:grpSpPr>
        <p:pic>
          <p:nvPicPr>
            <p:cNvPr id="190" name="Picture 189" descr="A picture containing drawing&#10;&#10;Description automatically generated">
              <a:extLst>
                <a:ext uri="{FF2B5EF4-FFF2-40B4-BE49-F238E27FC236}">
                  <a16:creationId xmlns:a16="http://schemas.microsoft.com/office/drawing/2014/main" id="{351378AB-4403-47D7-9BFA-35D8D54DCF83}"/>
                </a:ext>
              </a:extLst>
            </p:cNvPr>
            <p:cNvPicPr>
              <a:picLocks noChangeAspect="1"/>
            </p:cNvPicPr>
            <p:nvPr/>
          </p:nvPicPr>
          <p:blipFill rotWithShape="1">
            <a:blip r:embed="rId3">
              <a:extLst>
                <a:ext uri="{28A0092B-C50C-407E-A947-70E740481C1C}">
                  <a14:useLocalDpi xmlns:a14="http://schemas.microsoft.com/office/drawing/2010/main" val="0"/>
                </a:ext>
              </a:extLst>
            </a:blip>
            <a:srcRect r="82446" b="108"/>
            <a:stretch/>
          </p:blipFill>
          <p:spPr>
            <a:xfrm>
              <a:off x="9047655" y="4267526"/>
              <a:ext cx="295941" cy="310902"/>
            </a:xfrm>
            <a:prstGeom prst="rect">
              <a:avLst/>
            </a:prstGeom>
            <a:grpFill/>
          </p:spPr>
        </p:pic>
        <p:pic>
          <p:nvPicPr>
            <p:cNvPr id="193" name="Picture 192" descr="A picture containing drawing&#10;&#10;Description automatically generated">
              <a:extLst>
                <a:ext uri="{FF2B5EF4-FFF2-40B4-BE49-F238E27FC236}">
                  <a16:creationId xmlns:a16="http://schemas.microsoft.com/office/drawing/2014/main" id="{8A7B89D9-BF3E-4081-93A5-58CDA410A3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17553"/>
            <a:stretch/>
          </p:blipFill>
          <p:spPr>
            <a:xfrm>
              <a:off x="9343597" y="4267526"/>
              <a:ext cx="1389985" cy="311236"/>
            </a:xfrm>
            <a:prstGeom prst="rect">
              <a:avLst/>
            </a:prstGeom>
            <a:grpFill/>
          </p:spPr>
        </p:pic>
      </p:grpSp>
      <p:sp>
        <p:nvSpPr>
          <p:cNvPr id="89" name="Title 1">
            <a:extLst>
              <a:ext uri="{FF2B5EF4-FFF2-40B4-BE49-F238E27FC236}">
                <a16:creationId xmlns:a16="http://schemas.microsoft.com/office/drawing/2014/main" id="{E8DDC685-79BE-4A43-A703-7AE8C142066C}"/>
              </a:ext>
            </a:extLst>
          </p:cNvPr>
          <p:cNvSpPr>
            <a:spLocks noGrp="1"/>
          </p:cNvSpPr>
          <p:nvPr>
            <p:ph type="title"/>
          </p:nvPr>
        </p:nvSpPr>
        <p:spPr>
          <a:xfrm>
            <a:off x="588263" y="457200"/>
            <a:ext cx="11018520" cy="861774"/>
          </a:xfrm>
        </p:spPr>
        <p:txBody>
          <a:bodyPr/>
          <a:lstStyle/>
          <a:p>
            <a:r>
              <a:rPr lang="en-US"/>
              <a:t>Azure Lighthouse and Azure Arc</a:t>
            </a:r>
            <a:br>
              <a:rPr lang="en-US"/>
            </a:br>
            <a:r>
              <a:rPr lang="en-US" sz="2000">
                <a:latin typeface="+mn-lt"/>
              </a:rPr>
              <a:t>Azure Arc extends Azure management, services, and Azure Lighthouse anywhere</a:t>
            </a:r>
          </a:p>
        </p:txBody>
      </p:sp>
      <p:sp>
        <p:nvSpPr>
          <p:cNvPr id="93" name="Rectangle 92">
            <a:extLst>
              <a:ext uri="{FF2B5EF4-FFF2-40B4-BE49-F238E27FC236}">
                <a16:creationId xmlns:a16="http://schemas.microsoft.com/office/drawing/2014/main" id="{BE3E99F6-A04E-4A9A-8938-6F624F4C0764}"/>
              </a:ext>
            </a:extLst>
          </p:cNvPr>
          <p:cNvSpPr/>
          <p:nvPr/>
        </p:nvSpPr>
        <p:spPr>
          <a:xfrm>
            <a:off x="872684" y="1417314"/>
            <a:ext cx="1263880" cy="113800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731520" rIns="18288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latin typeface="Segoe UI Semibold"/>
                <a:ea typeface="+mj-ea"/>
                <a:cs typeface="+mj-cs"/>
              </a:rPr>
              <a:t>Your Practices</a:t>
            </a:r>
          </a:p>
        </p:txBody>
      </p:sp>
      <p:pic>
        <p:nvPicPr>
          <p:cNvPr id="94" name="Graphic 93" descr="Users">
            <a:extLst>
              <a:ext uri="{FF2B5EF4-FFF2-40B4-BE49-F238E27FC236}">
                <a16:creationId xmlns:a16="http://schemas.microsoft.com/office/drawing/2014/main" id="{92094BE3-862E-43BE-873D-542D153A05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0480" y="1372897"/>
            <a:ext cx="746868" cy="746868"/>
          </a:xfrm>
          <a:prstGeom prst="rect">
            <a:avLst/>
          </a:prstGeom>
        </p:spPr>
      </p:pic>
      <p:sp>
        <p:nvSpPr>
          <p:cNvPr id="107" name="Rectangle 106">
            <a:extLst>
              <a:ext uri="{FF2B5EF4-FFF2-40B4-BE49-F238E27FC236}">
                <a16:creationId xmlns:a16="http://schemas.microsoft.com/office/drawing/2014/main" id="{074E6B43-C2CC-42FF-9925-83FEE9E393C5}"/>
              </a:ext>
              <a:ext uri="{C183D7F6-B498-43B3-948B-1728B52AA6E4}">
                <adec:decorative xmlns:adec="http://schemas.microsoft.com/office/drawing/2017/decorative" val="1"/>
              </a:ext>
            </a:extLst>
          </p:cNvPr>
          <p:cNvSpPr/>
          <p:nvPr/>
        </p:nvSpPr>
        <p:spPr>
          <a:xfrm>
            <a:off x="1819543" y="559336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10" name="TextBox 109">
            <a:extLst>
              <a:ext uri="{FF2B5EF4-FFF2-40B4-BE49-F238E27FC236}">
                <a16:creationId xmlns:a16="http://schemas.microsoft.com/office/drawing/2014/main" id="{A5FE0DD5-B17D-4E6D-A991-8DB85A1E4DBB}"/>
              </a:ext>
            </a:extLst>
          </p:cNvPr>
          <p:cNvSpPr txBox="1"/>
          <p:nvPr/>
        </p:nvSpPr>
        <p:spPr>
          <a:xfrm>
            <a:off x="1877318" y="5778238"/>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grpSp>
        <p:nvGrpSpPr>
          <p:cNvPr id="12" name="Group 11">
            <a:extLst>
              <a:ext uri="{FF2B5EF4-FFF2-40B4-BE49-F238E27FC236}">
                <a16:creationId xmlns:a16="http://schemas.microsoft.com/office/drawing/2014/main" id="{AF4CFA24-F492-434C-98EE-CE7F656BFD8D}"/>
              </a:ext>
              <a:ext uri="{C183D7F6-B498-43B3-948B-1728B52AA6E4}">
                <adec:decorative xmlns:adec="http://schemas.microsoft.com/office/drawing/2017/decorative" val="1"/>
              </a:ext>
            </a:extLst>
          </p:cNvPr>
          <p:cNvGrpSpPr/>
          <p:nvPr/>
        </p:nvGrpSpPr>
        <p:grpSpPr>
          <a:xfrm>
            <a:off x="2865701" y="5667281"/>
            <a:ext cx="1701763" cy="397241"/>
            <a:chOff x="2923163" y="5780424"/>
            <a:chExt cx="1735887" cy="405207"/>
          </a:xfrm>
        </p:grpSpPr>
        <p:pic>
          <p:nvPicPr>
            <p:cNvPr id="108" name="Graphic 107">
              <a:extLst>
                <a:ext uri="{FF2B5EF4-FFF2-40B4-BE49-F238E27FC236}">
                  <a16:creationId xmlns:a16="http://schemas.microsoft.com/office/drawing/2014/main" id="{5868E051-651F-4FCD-8318-E346EFA4FA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09" name="Graphic 108">
              <a:extLst>
                <a:ext uri="{FF2B5EF4-FFF2-40B4-BE49-F238E27FC236}">
                  <a16:creationId xmlns:a16="http://schemas.microsoft.com/office/drawing/2014/main" id="{A9DCD73A-C48B-41F2-8F84-95D3A83C50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11" name="Picture 110" descr="A close up of a sign&#10;&#10;Description automatically generated">
              <a:extLst>
                <a:ext uri="{FF2B5EF4-FFF2-40B4-BE49-F238E27FC236}">
                  <a16:creationId xmlns:a16="http://schemas.microsoft.com/office/drawing/2014/main" id="{ABF46091-782F-4485-90A1-F14BFBB006C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cxnSp>
        <p:nvCxnSpPr>
          <p:cNvPr id="101" name="Straight Arrow Connector 100">
            <a:extLst>
              <a:ext uri="{FF2B5EF4-FFF2-40B4-BE49-F238E27FC236}">
                <a16:creationId xmlns:a16="http://schemas.microsoft.com/office/drawing/2014/main" id="{E4D8F701-36B3-4008-9D21-EF3B61FED6C9}"/>
              </a:ext>
              <a:ext uri="{C183D7F6-B498-43B3-948B-1728B52AA6E4}">
                <adec:decorative xmlns:adec="http://schemas.microsoft.com/office/drawing/2017/decorative" val="1"/>
              </a:ext>
            </a:extLst>
          </p:cNvPr>
          <p:cNvCxnSpPr>
            <a:cxnSpLocks/>
          </p:cNvCxnSpPr>
          <p:nvPr/>
        </p:nvCxnSpPr>
        <p:spPr>
          <a:xfrm flipH="1">
            <a:off x="4184364" y="3867343"/>
            <a:ext cx="1" cy="1124177"/>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2" name="Straight Arrow Connector 101">
            <a:extLst>
              <a:ext uri="{FF2B5EF4-FFF2-40B4-BE49-F238E27FC236}">
                <a16:creationId xmlns:a16="http://schemas.microsoft.com/office/drawing/2014/main" id="{6D4B06BC-23F7-4103-B2BD-B639D2DCB85D}"/>
              </a:ext>
              <a:ext uri="{C183D7F6-B498-43B3-948B-1728B52AA6E4}">
                <adec:decorative xmlns:adec="http://schemas.microsoft.com/office/drawing/2017/decorative" val="1"/>
              </a:ext>
            </a:extLst>
          </p:cNvPr>
          <p:cNvCxnSpPr>
            <a:cxnSpLocks/>
          </p:cNvCxnSpPr>
          <p:nvPr/>
        </p:nvCxnSpPr>
        <p:spPr>
          <a:xfrm flipH="1">
            <a:off x="3801264" y="3867343"/>
            <a:ext cx="1" cy="503215"/>
          </a:xfrm>
          <a:prstGeom prst="straightConnector1">
            <a:avLst/>
          </a:prstGeom>
          <a:noFill/>
          <a:ln w="12700" cap="flat" cmpd="sng" algn="ctr">
            <a:solidFill>
              <a:schemeClr val="accent1"/>
            </a:solidFill>
            <a:prstDash val="solid"/>
            <a:headEnd type="triangle" w="med" len="sm"/>
            <a:tailEnd type="triangle" w="med" len="sm"/>
          </a:ln>
          <a:effectLst/>
        </p:spPr>
      </p:cxnSp>
      <p:cxnSp>
        <p:nvCxnSpPr>
          <p:cNvPr id="103" name="Straight Arrow Connector 102">
            <a:extLst>
              <a:ext uri="{FF2B5EF4-FFF2-40B4-BE49-F238E27FC236}">
                <a16:creationId xmlns:a16="http://schemas.microsoft.com/office/drawing/2014/main" id="{58802D74-DA9D-4962-BA75-F54849AED658}"/>
              </a:ext>
              <a:ext uri="{C183D7F6-B498-43B3-948B-1728B52AA6E4}">
                <adec:decorative xmlns:adec="http://schemas.microsoft.com/office/drawing/2017/decorative" val="1"/>
              </a:ext>
            </a:extLst>
          </p:cNvPr>
          <p:cNvCxnSpPr>
            <a:cxnSpLocks/>
          </p:cNvCxnSpPr>
          <p:nvPr/>
        </p:nvCxnSpPr>
        <p:spPr>
          <a:xfrm>
            <a:off x="4567463" y="3866319"/>
            <a:ext cx="0" cy="1713479"/>
          </a:xfrm>
          <a:prstGeom prst="straightConnector1">
            <a:avLst/>
          </a:prstGeom>
          <a:noFill/>
          <a:ln w="12700" cap="flat" cmpd="sng" algn="ctr">
            <a:solidFill>
              <a:schemeClr val="accent1"/>
            </a:solidFill>
            <a:prstDash val="solid"/>
            <a:headEnd type="triangle" w="med" len="sm"/>
            <a:tailEnd type="triangle" w="med" len="sm"/>
          </a:ln>
          <a:effectLst/>
        </p:spPr>
      </p:cxnSp>
      <p:sp>
        <p:nvSpPr>
          <p:cNvPr id="163" name="Rectangle 162">
            <a:extLst>
              <a:ext uri="{FF2B5EF4-FFF2-40B4-BE49-F238E27FC236}">
                <a16:creationId xmlns:a16="http://schemas.microsoft.com/office/drawing/2014/main" id="{FF17E02D-DEBD-4A11-A585-2A1036D14C6F}"/>
              </a:ext>
              <a:ext uri="{C183D7F6-B498-43B3-948B-1728B52AA6E4}">
                <adec:decorative xmlns:adec="http://schemas.microsoft.com/office/drawing/2017/decorative" val="1"/>
              </a:ext>
            </a:extLst>
          </p:cNvPr>
          <p:cNvSpPr/>
          <p:nvPr/>
        </p:nvSpPr>
        <p:spPr>
          <a:xfrm>
            <a:off x="1449038" y="4982574"/>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64" name="TextBox 163">
            <a:extLst>
              <a:ext uri="{FF2B5EF4-FFF2-40B4-BE49-F238E27FC236}">
                <a16:creationId xmlns:a16="http://schemas.microsoft.com/office/drawing/2014/main" id="{E996CA4F-7362-4B30-91C2-92FD5E4B24AB}"/>
              </a:ext>
            </a:extLst>
          </p:cNvPr>
          <p:cNvSpPr txBox="1"/>
          <p:nvPr/>
        </p:nvSpPr>
        <p:spPr>
          <a:xfrm>
            <a:off x="1506813"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grpSp>
        <p:nvGrpSpPr>
          <p:cNvPr id="183" name="Group 182">
            <a:extLst>
              <a:ext uri="{FF2B5EF4-FFF2-40B4-BE49-F238E27FC236}">
                <a16:creationId xmlns:a16="http://schemas.microsoft.com/office/drawing/2014/main" id="{2902C996-31A2-4D4A-A3A3-B33330B0FDBE}"/>
              </a:ext>
              <a:ext uri="{C183D7F6-B498-43B3-948B-1728B52AA6E4}">
                <adec:decorative xmlns:adec="http://schemas.microsoft.com/office/drawing/2017/decorative" val="1"/>
              </a:ext>
            </a:extLst>
          </p:cNvPr>
          <p:cNvGrpSpPr/>
          <p:nvPr/>
        </p:nvGrpSpPr>
        <p:grpSpPr>
          <a:xfrm>
            <a:off x="2495195" y="5056491"/>
            <a:ext cx="1701763" cy="397241"/>
            <a:chOff x="2923163" y="5780424"/>
            <a:chExt cx="1735887" cy="405207"/>
          </a:xfrm>
        </p:grpSpPr>
        <p:pic>
          <p:nvPicPr>
            <p:cNvPr id="187" name="Graphic 186">
              <a:extLst>
                <a:ext uri="{FF2B5EF4-FFF2-40B4-BE49-F238E27FC236}">
                  <a16:creationId xmlns:a16="http://schemas.microsoft.com/office/drawing/2014/main" id="{174032C9-F536-4FB8-BB44-23E97151A9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191" name="Graphic 190">
              <a:extLst>
                <a:ext uri="{FF2B5EF4-FFF2-40B4-BE49-F238E27FC236}">
                  <a16:creationId xmlns:a16="http://schemas.microsoft.com/office/drawing/2014/main" id="{B820F011-5892-47D2-8170-4BFDF05DA6C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192" name="Picture 191" descr="A close up of a sign&#10;&#10;Description automatically generated">
              <a:extLst>
                <a:ext uri="{FF2B5EF4-FFF2-40B4-BE49-F238E27FC236}">
                  <a16:creationId xmlns:a16="http://schemas.microsoft.com/office/drawing/2014/main" id="{380EF35D-CE1A-4001-9D98-4AD38E06515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201" name="Rectangle 200">
            <a:extLst>
              <a:ext uri="{FF2B5EF4-FFF2-40B4-BE49-F238E27FC236}">
                <a16:creationId xmlns:a16="http://schemas.microsoft.com/office/drawing/2014/main" id="{280F88C4-0CC9-42CE-BB29-9692890BD117}"/>
              </a:ext>
              <a:ext uri="{C183D7F6-B498-43B3-948B-1728B52AA6E4}">
                <adec:decorative xmlns:adec="http://schemas.microsoft.com/office/drawing/2017/decorative" val="1"/>
              </a:ext>
            </a:extLst>
          </p:cNvPr>
          <p:cNvSpPr/>
          <p:nvPr/>
        </p:nvSpPr>
        <p:spPr>
          <a:xfrm>
            <a:off x="1052705" y="4387143"/>
            <a:ext cx="2833327"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203" name="TextBox 202">
            <a:extLst>
              <a:ext uri="{FF2B5EF4-FFF2-40B4-BE49-F238E27FC236}">
                <a16:creationId xmlns:a16="http://schemas.microsoft.com/office/drawing/2014/main" id="{023D7CA0-BCFC-49B7-83E8-778C134A738C}"/>
              </a:ext>
            </a:extLst>
          </p:cNvPr>
          <p:cNvSpPr txBox="1"/>
          <p:nvPr/>
        </p:nvSpPr>
        <p:spPr>
          <a:xfrm>
            <a:off x="1110480" y="4572017"/>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206" name="Group 205">
            <a:extLst>
              <a:ext uri="{FF2B5EF4-FFF2-40B4-BE49-F238E27FC236}">
                <a16:creationId xmlns:a16="http://schemas.microsoft.com/office/drawing/2014/main" id="{7117338A-371F-4E23-9C17-6EB9EEDFF937}"/>
              </a:ext>
              <a:ext uri="{C183D7F6-B498-43B3-948B-1728B52AA6E4}">
                <adec:decorative xmlns:adec="http://schemas.microsoft.com/office/drawing/2017/decorative" val="1"/>
              </a:ext>
            </a:extLst>
          </p:cNvPr>
          <p:cNvGrpSpPr/>
          <p:nvPr/>
        </p:nvGrpSpPr>
        <p:grpSpPr>
          <a:xfrm>
            <a:off x="2098862" y="4461060"/>
            <a:ext cx="1701763" cy="397241"/>
            <a:chOff x="2923163" y="5780424"/>
            <a:chExt cx="1735887" cy="405207"/>
          </a:xfrm>
        </p:grpSpPr>
        <p:pic>
          <p:nvPicPr>
            <p:cNvPr id="209" name="Graphic 208">
              <a:extLst>
                <a:ext uri="{FF2B5EF4-FFF2-40B4-BE49-F238E27FC236}">
                  <a16:creationId xmlns:a16="http://schemas.microsoft.com/office/drawing/2014/main" id="{12598005-9EDE-43E5-A210-DDAF3F34C4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23163" y="5780424"/>
              <a:ext cx="405206" cy="405207"/>
            </a:xfrm>
            <a:prstGeom prst="rect">
              <a:avLst/>
            </a:prstGeom>
          </p:spPr>
        </p:pic>
        <p:pic>
          <p:nvPicPr>
            <p:cNvPr id="216" name="Graphic 215">
              <a:extLst>
                <a:ext uri="{FF2B5EF4-FFF2-40B4-BE49-F238E27FC236}">
                  <a16:creationId xmlns:a16="http://schemas.microsoft.com/office/drawing/2014/main" id="{315B1BA3-927A-435C-B425-FB88503D5B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53844" y="5780424"/>
              <a:ext cx="405206" cy="405207"/>
            </a:xfrm>
            <a:prstGeom prst="rect">
              <a:avLst/>
            </a:prstGeom>
          </p:spPr>
        </p:pic>
        <p:pic>
          <p:nvPicPr>
            <p:cNvPr id="218" name="Picture 217" descr="A close up of a sign&#10;&#10;Description automatically generated">
              <a:extLst>
                <a:ext uri="{FF2B5EF4-FFF2-40B4-BE49-F238E27FC236}">
                  <a16:creationId xmlns:a16="http://schemas.microsoft.com/office/drawing/2014/main" id="{C33CF45F-987D-4732-8E82-F2E086DC4E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82237" y="5780424"/>
              <a:ext cx="417738" cy="405207"/>
            </a:xfrm>
            <a:prstGeom prst="rect">
              <a:avLst/>
            </a:prstGeom>
          </p:spPr>
        </p:pic>
      </p:grpSp>
      <p:sp>
        <p:nvSpPr>
          <p:cNvPr id="5" name="Rectangle 4">
            <a:extLst>
              <a:ext uri="{FF2B5EF4-FFF2-40B4-BE49-F238E27FC236}">
                <a16:creationId xmlns:a16="http://schemas.microsoft.com/office/drawing/2014/main" id="{1216D328-CD45-4086-9C5D-3713D63A0CE4}"/>
              </a:ext>
            </a:extLst>
          </p:cNvPr>
          <p:cNvSpPr/>
          <p:nvPr/>
        </p:nvSpPr>
        <p:spPr>
          <a:xfrm>
            <a:off x="543854"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tx1"/>
                </a:solidFill>
                <a:latin typeface="Segoe UI Semibold"/>
                <a:ea typeface="+mj-ea"/>
                <a:cs typeface="+mj-cs"/>
              </a:rPr>
              <a:t>Azure Lighthouse</a:t>
            </a:r>
          </a:p>
        </p:txBody>
      </p:sp>
      <p:sp>
        <p:nvSpPr>
          <p:cNvPr id="6" name="Rectangle 5">
            <a:extLst>
              <a:ext uri="{FF2B5EF4-FFF2-40B4-BE49-F238E27FC236}">
                <a16:creationId xmlns:a16="http://schemas.microsoft.com/office/drawing/2014/main" id="{91AAFBD2-C9D7-4D41-BC3A-2C5FE138C5E5}"/>
              </a:ext>
            </a:extLst>
          </p:cNvPr>
          <p:cNvSpPr/>
          <p:nvPr/>
        </p:nvSpPr>
        <p:spPr>
          <a:xfrm>
            <a:off x="2700993" y="3265814"/>
            <a:ext cx="1921541"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tx1"/>
                </a:solidFill>
                <a:latin typeface="Segoe UI Semibold"/>
                <a:ea typeface="+mj-ea"/>
                <a:cs typeface="+mj-cs"/>
              </a:rPr>
              <a:t>Azure Management</a:t>
            </a:r>
          </a:p>
        </p:txBody>
      </p:sp>
      <p:cxnSp>
        <p:nvCxnSpPr>
          <p:cNvPr id="7" name="Straight Arrow Connector 6">
            <a:extLst>
              <a:ext uri="{FF2B5EF4-FFF2-40B4-BE49-F238E27FC236}">
                <a16:creationId xmlns:a16="http://schemas.microsoft.com/office/drawing/2014/main" id="{A822D54A-6781-48D2-B014-5DB08C076D5F}"/>
              </a:ext>
              <a:ext uri="{C183D7F6-B498-43B3-948B-1728B52AA6E4}">
                <adec:decorative xmlns:adec="http://schemas.microsoft.com/office/drawing/2017/decorative" val="1"/>
              </a:ext>
            </a:extLst>
          </p:cNvPr>
          <p:cNvCxnSpPr>
            <a:cxnSpLocks/>
            <a:stCxn id="5" idx="3"/>
            <a:endCxn id="6" idx="1"/>
          </p:cNvCxnSpPr>
          <p:nvPr/>
        </p:nvCxnSpPr>
        <p:spPr>
          <a:xfrm>
            <a:off x="2465395" y="3567132"/>
            <a:ext cx="23559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BD1B9F1-62AB-4DCD-967B-C9B54F64F552}"/>
              </a:ext>
            </a:extLst>
          </p:cNvPr>
          <p:cNvSpPr txBox="1"/>
          <p:nvPr/>
        </p:nvSpPr>
        <p:spPr>
          <a:xfrm>
            <a:off x="5331301" y="6294814"/>
            <a:ext cx="6096416" cy="3017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Windows Server | Linux | Kubernetes | SQL | Azure data services</a:t>
            </a:r>
          </a:p>
        </p:txBody>
      </p:sp>
      <p:grpSp>
        <p:nvGrpSpPr>
          <p:cNvPr id="16" name="Group 15" descr="Azure Arc Diagram">
            <a:extLst>
              <a:ext uri="{FF2B5EF4-FFF2-40B4-BE49-F238E27FC236}">
                <a16:creationId xmlns:a16="http://schemas.microsoft.com/office/drawing/2014/main" id="{A0DFC70D-C575-44E5-B213-B58CE306ADB7}"/>
              </a:ext>
            </a:extLst>
          </p:cNvPr>
          <p:cNvGrpSpPr/>
          <p:nvPr/>
        </p:nvGrpSpPr>
        <p:grpSpPr>
          <a:xfrm>
            <a:off x="4655611" y="1602453"/>
            <a:ext cx="6728302" cy="4527812"/>
            <a:chOff x="4655611" y="1602453"/>
            <a:chExt cx="6728302" cy="4527812"/>
          </a:xfrm>
        </p:grpSpPr>
        <p:grpSp>
          <p:nvGrpSpPr>
            <p:cNvPr id="97" name="Group 96">
              <a:extLst>
                <a:ext uri="{FF2B5EF4-FFF2-40B4-BE49-F238E27FC236}">
                  <a16:creationId xmlns:a16="http://schemas.microsoft.com/office/drawing/2014/main" id="{25D1E388-DA09-4EE1-991B-D5B3CA84A1C3}"/>
                </a:ext>
                <a:ext uri="{C183D7F6-B498-43B3-948B-1728B52AA6E4}">
                  <adec:decorative xmlns:adec="http://schemas.microsoft.com/office/drawing/2017/decorative" val="1"/>
                </a:ext>
              </a:extLst>
            </p:cNvPr>
            <p:cNvGrpSpPr/>
            <p:nvPr/>
          </p:nvGrpSpPr>
          <p:grpSpPr>
            <a:xfrm>
              <a:off x="4655611" y="1602453"/>
              <a:ext cx="6728302" cy="4527812"/>
              <a:chOff x="12403209" y="1602453"/>
              <a:chExt cx="6728302" cy="4527812"/>
            </a:xfrm>
          </p:grpSpPr>
          <p:sp>
            <p:nvSpPr>
              <p:cNvPr id="98" name="Rectangle 97">
                <a:extLst>
                  <a:ext uri="{FF2B5EF4-FFF2-40B4-BE49-F238E27FC236}">
                    <a16:creationId xmlns:a16="http://schemas.microsoft.com/office/drawing/2014/main" id="{26744B34-BBEF-4F10-AF21-F3D2F7F169A9}"/>
                  </a:ext>
                </a:extLst>
              </p:cNvPr>
              <p:cNvSpPr/>
              <p:nvPr/>
            </p:nvSpPr>
            <p:spPr>
              <a:xfrm>
                <a:off x="13001140" y="2243290"/>
                <a:ext cx="1135247" cy="307777"/>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sp>
            <p:nvSpPr>
              <p:cNvPr id="100" name="Rectangle 99">
                <a:extLst>
                  <a:ext uri="{FF2B5EF4-FFF2-40B4-BE49-F238E27FC236}">
                    <a16:creationId xmlns:a16="http://schemas.microsoft.com/office/drawing/2014/main" id="{19CAFBD2-956D-4090-9D40-F628EBC09A5B}"/>
                  </a:ext>
                </a:extLst>
              </p:cNvPr>
              <p:cNvSpPr/>
              <p:nvPr/>
            </p:nvSpPr>
            <p:spPr>
              <a:xfrm>
                <a:off x="12901225" y="3265814"/>
                <a:ext cx="6230286" cy="60263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solidFill>
                      <a:schemeClr val="tx1"/>
                    </a:solidFill>
                    <a:latin typeface="Segoe UI Semibold"/>
                    <a:ea typeface="+mj-ea"/>
                    <a:cs typeface="+mj-cs"/>
                  </a:rPr>
                  <a:t>Azure Arc</a:t>
                </a:r>
              </a:p>
            </p:txBody>
          </p:sp>
          <p:sp>
            <p:nvSpPr>
              <p:cNvPr id="104" name="Rectangle 103">
                <a:extLst>
                  <a:ext uri="{FF2B5EF4-FFF2-40B4-BE49-F238E27FC236}">
                    <a16:creationId xmlns:a16="http://schemas.microsoft.com/office/drawing/2014/main" id="{36359117-194D-4538-BDCE-7133340399AD}"/>
                  </a:ext>
                </a:extLst>
              </p:cNvPr>
              <p:cNvSpPr/>
              <p:nvPr/>
            </p:nvSpPr>
            <p:spPr>
              <a:xfrm>
                <a:off x="12901225" y="438599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05" name="Rectangle 104">
                <a:extLst>
                  <a:ext uri="{FF2B5EF4-FFF2-40B4-BE49-F238E27FC236}">
                    <a16:creationId xmlns:a16="http://schemas.microsoft.com/office/drawing/2014/main" id="{3E9F49A7-742A-430C-96DD-57CBFBA9BE0C}"/>
                  </a:ext>
                </a:extLst>
              </p:cNvPr>
              <p:cNvSpPr/>
              <p:nvPr/>
            </p:nvSpPr>
            <p:spPr>
              <a:xfrm>
                <a:off x="12901225" y="4989679"/>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06" name="Rectangle 105">
                <a:extLst>
                  <a:ext uri="{FF2B5EF4-FFF2-40B4-BE49-F238E27FC236}">
                    <a16:creationId xmlns:a16="http://schemas.microsoft.com/office/drawing/2014/main" id="{FEF01367-CBA3-4F15-89DC-982E67E0EE31}"/>
                  </a:ext>
                </a:extLst>
              </p:cNvPr>
              <p:cNvSpPr/>
              <p:nvPr/>
            </p:nvSpPr>
            <p:spPr>
              <a:xfrm>
                <a:off x="12901225" y="5593364"/>
                <a:ext cx="6230284" cy="53690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400">
                  <a:solidFill>
                    <a:schemeClr val="tx1"/>
                  </a:solidFill>
                  <a:latin typeface="Segoe UI Semibold"/>
                  <a:ea typeface="+mj-ea"/>
                  <a:cs typeface="+mj-cs"/>
                </a:endParaRPr>
              </a:p>
            </p:txBody>
          </p:sp>
          <p:sp>
            <p:nvSpPr>
              <p:cNvPr id="113" name="TextBox 112">
                <a:extLst>
                  <a:ext uri="{FF2B5EF4-FFF2-40B4-BE49-F238E27FC236}">
                    <a16:creationId xmlns:a16="http://schemas.microsoft.com/office/drawing/2014/main" id="{1AD03312-53CC-4774-ABE8-2D300FA455B6}"/>
                  </a:ext>
                </a:extLst>
              </p:cNvPr>
              <p:cNvSpPr txBox="1"/>
              <p:nvPr/>
            </p:nvSpPr>
            <p:spPr>
              <a:xfrm>
                <a:off x="13009209" y="5778239"/>
                <a:ext cx="750881" cy="153888"/>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3</a:t>
                </a:r>
              </a:p>
            </p:txBody>
          </p:sp>
          <p:sp>
            <p:nvSpPr>
              <p:cNvPr id="114" name="TextBox 113">
                <a:extLst>
                  <a:ext uri="{FF2B5EF4-FFF2-40B4-BE49-F238E27FC236}">
                    <a16:creationId xmlns:a16="http://schemas.microsoft.com/office/drawing/2014/main" id="{30028B9C-86A0-4652-944A-100B7C5103F0}"/>
                  </a:ext>
                </a:extLst>
              </p:cNvPr>
              <p:cNvSpPr txBox="1"/>
              <p:nvPr/>
            </p:nvSpPr>
            <p:spPr>
              <a:xfrm>
                <a:off x="13009209" y="5167449"/>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2</a:t>
                </a:r>
              </a:p>
            </p:txBody>
          </p:sp>
          <p:sp>
            <p:nvSpPr>
              <p:cNvPr id="115" name="TextBox 114">
                <a:extLst>
                  <a:ext uri="{FF2B5EF4-FFF2-40B4-BE49-F238E27FC236}">
                    <a16:creationId xmlns:a16="http://schemas.microsoft.com/office/drawing/2014/main" id="{63C94AFC-9A09-45D6-AB62-6E53A8C2D68B}"/>
                  </a:ext>
                </a:extLst>
              </p:cNvPr>
              <p:cNvSpPr txBox="1"/>
              <p:nvPr/>
            </p:nvSpPr>
            <p:spPr>
              <a:xfrm>
                <a:off x="13009209" y="4572018"/>
                <a:ext cx="750881" cy="153880"/>
              </a:xfrm>
              <a:prstGeom prst="rect">
                <a:avLst/>
              </a:prstGeom>
              <a:noFill/>
            </p:spPr>
            <p:txBody>
              <a:bodyPr wrap="square" lIns="0" tIns="0" rIns="0" bIns="0" rtlCol="0">
                <a:spAutoFit/>
              </a:bodyPr>
              <a:lstStyle>
                <a:defPPr>
                  <a:defRPr lang="en-US"/>
                </a:defPPr>
                <a:lvl1pPr algn="ctr">
                  <a:defRPr sz="1200">
                    <a:solidFill>
                      <a:srgbClr val="50E6FF"/>
                    </a:solidFill>
                    <a:latin typeface="Segoe UI Semibold"/>
                    <a:cs typeface="Segoe UI" pitchFamily="34" charset="0"/>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E6FF"/>
                    </a:solidFill>
                    <a:effectLst/>
                    <a:uLnTx/>
                    <a:uFillTx/>
                    <a:latin typeface="Segoe UI Semibold"/>
                    <a:ea typeface="+mn-ea"/>
                    <a:cs typeface="Segoe UI" pitchFamily="34" charset="0"/>
                  </a:rPr>
                  <a:t>Customer 1</a:t>
                </a:r>
              </a:p>
            </p:txBody>
          </p:sp>
          <p:grpSp>
            <p:nvGrpSpPr>
              <p:cNvPr id="160" name="!!Group 314">
                <a:extLst>
                  <a:ext uri="{FF2B5EF4-FFF2-40B4-BE49-F238E27FC236}">
                    <a16:creationId xmlns:a16="http://schemas.microsoft.com/office/drawing/2014/main" id="{9BD2060D-D4FF-4AE8-81C8-09E014E12680}"/>
                  </a:ext>
                </a:extLst>
              </p:cNvPr>
              <p:cNvGrpSpPr/>
              <p:nvPr/>
            </p:nvGrpSpPr>
            <p:grpSpPr>
              <a:xfrm>
                <a:off x="12403209" y="3567132"/>
                <a:ext cx="498016" cy="2294683"/>
                <a:chOff x="4746169" y="3638163"/>
                <a:chExt cx="508002" cy="2340696"/>
              </a:xfrm>
            </p:grpSpPr>
            <p:cxnSp>
              <p:nvCxnSpPr>
                <p:cNvPr id="175" name="Straight Arrow Connector 174">
                  <a:extLst>
                    <a:ext uri="{FF2B5EF4-FFF2-40B4-BE49-F238E27FC236}">
                      <a16:creationId xmlns:a16="http://schemas.microsoft.com/office/drawing/2014/main" id="{B67EA6E2-3E26-4378-BF90-F7BAE5F1FB23}"/>
                    </a:ext>
                  </a:extLst>
                </p:cNvPr>
                <p:cNvCxnSpPr>
                  <a:endCxn id="104" idx="1"/>
                </p:cNvCxnSpPr>
                <p:nvPr/>
              </p:nvCxnSpPr>
              <p:spPr>
                <a:xfrm flipV="1">
                  <a:off x="5009807" y="4747279"/>
                  <a:ext cx="244364" cy="1172"/>
                </a:xfrm>
                <a:prstGeom prst="straightConnector1">
                  <a:avLst/>
                </a:prstGeom>
                <a:noFill/>
                <a:ln w="12700" cap="flat" cmpd="sng" algn="ctr">
                  <a:solidFill>
                    <a:schemeClr val="tx1"/>
                  </a:solidFill>
                  <a:prstDash val="solid"/>
                  <a:headEnd type="none" w="med" len="sm"/>
                  <a:tailEnd type="triangle" w="med" len="sm"/>
                </a:ln>
                <a:effectLst/>
              </p:spPr>
            </p:cxnSp>
            <p:cxnSp>
              <p:nvCxnSpPr>
                <p:cNvPr id="176" name="Straight Arrow Connector 175">
                  <a:extLst>
                    <a:ext uri="{FF2B5EF4-FFF2-40B4-BE49-F238E27FC236}">
                      <a16:creationId xmlns:a16="http://schemas.microsoft.com/office/drawing/2014/main" id="{0CA110CD-9B81-4238-A645-22327E484CFE}"/>
                    </a:ext>
                  </a:extLst>
                </p:cNvPr>
                <p:cNvCxnSpPr>
                  <a:cxnSpLocks/>
                </p:cNvCxnSpPr>
                <p:nvPr/>
              </p:nvCxnSpPr>
              <p:spPr>
                <a:xfrm flipV="1">
                  <a:off x="5009807" y="5362483"/>
                  <a:ext cx="244364" cy="1171"/>
                </a:xfrm>
                <a:prstGeom prst="straightConnector1">
                  <a:avLst/>
                </a:prstGeom>
                <a:noFill/>
                <a:ln w="12700" cap="flat" cmpd="sng" algn="ctr">
                  <a:solidFill>
                    <a:schemeClr val="tx1"/>
                  </a:solidFill>
                  <a:prstDash val="solid"/>
                  <a:headEnd type="none" w="med" len="sm"/>
                  <a:tailEnd type="triangle" w="med" len="sm"/>
                </a:ln>
                <a:effectLst/>
              </p:spPr>
            </p:cxnSp>
            <p:grpSp>
              <p:nvGrpSpPr>
                <p:cNvPr id="177" name="Group 176">
                  <a:extLst>
                    <a:ext uri="{FF2B5EF4-FFF2-40B4-BE49-F238E27FC236}">
                      <a16:creationId xmlns:a16="http://schemas.microsoft.com/office/drawing/2014/main" id="{7C53B529-D3A7-4B3C-B6BE-AD841022750D}"/>
                    </a:ext>
                  </a:extLst>
                </p:cNvPr>
                <p:cNvGrpSpPr/>
                <p:nvPr/>
              </p:nvGrpSpPr>
              <p:grpSpPr>
                <a:xfrm>
                  <a:off x="4746169" y="3638163"/>
                  <a:ext cx="508000" cy="2340696"/>
                  <a:chOff x="12769293" y="3638163"/>
                  <a:chExt cx="508000" cy="2340696"/>
                </a:xfrm>
              </p:grpSpPr>
              <p:cxnSp>
                <p:nvCxnSpPr>
                  <p:cNvPr id="178" name="Straight Arrow Connector 177">
                    <a:extLst>
                      <a:ext uri="{FF2B5EF4-FFF2-40B4-BE49-F238E27FC236}">
                        <a16:creationId xmlns:a16="http://schemas.microsoft.com/office/drawing/2014/main" id="{486EA7D5-2CD1-4094-9A2E-C9C7C33F8ADF}"/>
                      </a:ext>
                    </a:extLst>
                  </p:cNvPr>
                  <p:cNvCxnSpPr>
                    <a:cxnSpLocks/>
                  </p:cNvCxnSpPr>
                  <p:nvPr/>
                </p:nvCxnSpPr>
                <p:spPr>
                  <a:xfrm>
                    <a:off x="13026924" y="5978859"/>
                    <a:ext cx="250369" cy="0"/>
                  </a:xfrm>
                  <a:prstGeom prst="straightConnector1">
                    <a:avLst/>
                  </a:prstGeom>
                  <a:noFill/>
                  <a:ln w="12700" cap="flat" cmpd="sng" algn="ctr">
                    <a:solidFill>
                      <a:schemeClr val="tx1"/>
                    </a:solidFill>
                    <a:prstDash val="solid"/>
                    <a:headEnd type="none" w="med" len="sm"/>
                    <a:tailEnd type="triangle" w="med" len="sm"/>
                  </a:ln>
                  <a:effectLst/>
                </p:spPr>
              </p:cxnSp>
              <p:cxnSp>
                <p:nvCxnSpPr>
                  <p:cNvPr id="179" name="Connector: Elbow 178">
                    <a:extLst>
                      <a:ext uri="{FF2B5EF4-FFF2-40B4-BE49-F238E27FC236}">
                        <a16:creationId xmlns:a16="http://schemas.microsoft.com/office/drawing/2014/main" id="{7AE152EE-77DD-4052-8332-CBD3010F81E2}"/>
                      </a:ext>
                    </a:extLst>
                  </p:cNvPr>
                  <p:cNvCxnSpPr>
                    <a:cxnSpLocks/>
                  </p:cNvCxnSpPr>
                  <p:nvPr/>
                </p:nvCxnSpPr>
                <p:spPr>
                  <a:xfrm rot="16200000" flipV="1">
                    <a:off x="11730765" y="4676691"/>
                    <a:ext cx="2340694" cy="263638"/>
                  </a:xfrm>
                  <a:prstGeom prst="bentConnector2">
                    <a:avLst/>
                  </a:prstGeom>
                  <a:noFill/>
                  <a:ln w="12700" cap="flat" cmpd="sng" algn="ctr">
                    <a:solidFill>
                      <a:schemeClr val="tx1"/>
                    </a:solidFill>
                    <a:prstDash val="solid"/>
                    <a:headEnd type="none" w="med" len="sm"/>
                    <a:tailEnd type="triangle" w="med" len="sm"/>
                  </a:ln>
                  <a:effectLst/>
                </p:spPr>
              </p:cxnSp>
              <p:cxnSp>
                <p:nvCxnSpPr>
                  <p:cNvPr id="180" name="Straight Connector 179">
                    <a:extLst>
                      <a:ext uri="{FF2B5EF4-FFF2-40B4-BE49-F238E27FC236}">
                        <a16:creationId xmlns:a16="http://schemas.microsoft.com/office/drawing/2014/main" id="{C388BA13-E344-4729-B870-3BCD2B876480}"/>
                      </a:ext>
                    </a:extLst>
                  </p:cNvPr>
                  <p:cNvCxnSpPr/>
                  <p:nvPr/>
                </p:nvCxnSpPr>
                <p:spPr>
                  <a:xfrm flipH="1">
                    <a:off x="13023293" y="3638163"/>
                    <a:ext cx="254000" cy="0"/>
                  </a:xfrm>
                  <a:prstGeom prst="line">
                    <a:avLst/>
                  </a:prstGeom>
                  <a:noFill/>
                  <a:ln w="12700" cap="flat" cmpd="sng" algn="ctr">
                    <a:solidFill>
                      <a:schemeClr val="tx1"/>
                    </a:solidFill>
                    <a:prstDash val="solid"/>
                    <a:headEnd type="none" w="med" len="sm"/>
                    <a:tailEnd type="none" w="med" len="sm"/>
                  </a:ln>
                  <a:effectLst/>
                </p:spPr>
              </p:cxnSp>
            </p:grpSp>
          </p:grpSp>
          <p:sp>
            <p:nvSpPr>
              <p:cNvPr id="161" name="Rectangle 160">
                <a:extLst>
                  <a:ext uri="{FF2B5EF4-FFF2-40B4-BE49-F238E27FC236}">
                    <a16:creationId xmlns:a16="http://schemas.microsoft.com/office/drawing/2014/main" id="{115DA948-E2A3-4C25-B8C0-D6CB977F0FFC}"/>
                  </a:ext>
                </a:extLst>
              </p:cNvPr>
              <p:cNvSpPr/>
              <p:nvPr/>
            </p:nvSpPr>
            <p:spPr>
              <a:xfrm>
                <a:off x="15458012" y="2243292"/>
                <a:ext cx="1073307" cy="307776"/>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Datacenter</a:t>
                </a:r>
              </a:p>
            </p:txBody>
          </p:sp>
          <p:sp>
            <p:nvSpPr>
              <p:cNvPr id="162" name="Rectangle 161">
                <a:extLst>
                  <a:ext uri="{FF2B5EF4-FFF2-40B4-BE49-F238E27FC236}">
                    <a16:creationId xmlns:a16="http://schemas.microsoft.com/office/drawing/2014/main" id="{B3974D18-B856-4AE7-B453-BE16E14B2992}"/>
                  </a:ext>
                </a:extLst>
              </p:cNvPr>
              <p:cNvSpPr/>
              <p:nvPr/>
            </p:nvSpPr>
            <p:spPr>
              <a:xfrm>
                <a:off x="18187178" y="2243291"/>
                <a:ext cx="598157" cy="312029"/>
              </a:xfrm>
              <a:prstGeom prst="rect">
                <a:avLst/>
              </a:prstGeom>
            </p:spPr>
            <p:txBody>
              <a:bodyPr wrap="none">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Edge</a:t>
                </a:r>
              </a:p>
            </p:txBody>
          </p:sp>
          <p:grpSp>
            <p:nvGrpSpPr>
              <p:cNvPr id="165" name="Group 164">
                <a:extLst>
                  <a:ext uri="{FF2B5EF4-FFF2-40B4-BE49-F238E27FC236}">
                    <a16:creationId xmlns:a16="http://schemas.microsoft.com/office/drawing/2014/main" id="{9274AF1F-4271-48A6-B1BC-EE52760896F3}"/>
                  </a:ext>
                </a:extLst>
              </p:cNvPr>
              <p:cNvGrpSpPr/>
              <p:nvPr/>
            </p:nvGrpSpPr>
            <p:grpSpPr>
              <a:xfrm>
                <a:off x="13312390" y="1621244"/>
                <a:ext cx="512747" cy="285527"/>
                <a:chOff x="8293891" y="5276034"/>
                <a:chExt cx="575789" cy="320633"/>
              </a:xfrm>
            </p:grpSpPr>
            <p:sp>
              <p:nvSpPr>
                <p:cNvPr id="173" name="Cloud">
                  <a:extLst>
                    <a:ext uri="{FF2B5EF4-FFF2-40B4-BE49-F238E27FC236}">
                      <a16:creationId xmlns:a16="http://schemas.microsoft.com/office/drawing/2014/main" id="{8EF87DC1-B660-4E9C-98E9-2FBE226C342D}"/>
                    </a:ext>
                  </a:extLst>
                </p:cNvPr>
                <p:cNvSpPr>
                  <a:spLocks noChangeAspect="1"/>
                </p:cNvSpPr>
                <p:nvPr/>
              </p:nvSpPr>
              <p:spPr bwMode="auto">
                <a:xfrm flipV="1">
                  <a:off x="8293891" y="527603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Cloud">
                  <a:extLst>
                    <a:ext uri="{FF2B5EF4-FFF2-40B4-BE49-F238E27FC236}">
                      <a16:creationId xmlns:a16="http://schemas.microsoft.com/office/drawing/2014/main" id="{428BB4A6-3BA6-495A-B26A-996D37376E9F}"/>
                    </a:ext>
                  </a:extLst>
                </p:cNvPr>
                <p:cNvSpPr>
                  <a:spLocks noChangeAspect="1"/>
                </p:cNvSpPr>
                <p:nvPr/>
              </p:nvSpPr>
              <p:spPr bwMode="auto">
                <a:xfrm flipV="1">
                  <a:off x="8453911" y="5367474"/>
                  <a:ext cx="415769" cy="22919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auto" latinLnBrk="0" hangingPunct="1">
                    <a:lnSpc>
                      <a:spcPct val="100000"/>
                    </a:lnSpc>
                    <a:spcBef>
                      <a:spcPts val="0"/>
                    </a:spcBef>
                    <a:spcAft>
                      <a:spcPts val="0"/>
                    </a:spcAft>
                    <a:buClrTx/>
                    <a:buSzTx/>
                    <a:buFontTx/>
                    <a:buNone/>
                    <a:tabLst/>
                    <a:defRPr/>
                  </a:pPr>
                  <a:endParaRPr kumimoji="0" lang="en-US" sz="2118" b="0" i="0" u="none" strike="noStrike" kern="0" cap="none" spc="0" normalizeH="0" baseline="0" noProof="0">
                    <a:ln>
                      <a:noFill/>
                    </a:ln>
                    <a:solidFill>
                      <a:srgbClr val="353535"/>
                    </a:solidFill>
                    <a:effectLst/>
                    <a:uLnTx/>
                    <a:uFillTx/>
                    <a:latin typeface="Segoe UI Semilight"/>
                    <a:ea typeface="+mn-ea"/>
                    <a:cs typeface="+mn-cs"/>
                  </a:endParaRPr>
                </a:p>
              </p:txBody>
            </p:sp>
          </p:grpSp>
          <p:pic>
            <p:nvPicPr>
              <p:cNvPr id="166" name="Picture 165">
                <a:extLst>
                  <a:ext uri="{FF2B5EF4-FFF2-40B4-BE49-F238E27FC236}">
                    <a16:creationId xmlns:a16="http://schemas.microsoft.com/office/drawing/2014/main" id="{67252E57-E6F8-47D0-AC50-A7FA48FF8CAA}"/>
                  </a:ext>
                </a:extLst>
              </p:cNvPr>
              <p:cNvPicPr>
                <a:picLocks noChangeAspect="1"/>
              </p:cNvPicPr>
              <p:nvPr/>
            </p:nvPicPr>
            <p:blipFill>
              <a:blip r:embed="rId13"/>
              <a:srcRect/>
              <a:stretch/>
            </p:blipFill>
            <p:spPr>
              <a:xfrm>
                <a:off x="15833111" y="1602453"/>
                <a:ext cx="323108" cy="323108"/>
              </a:xfrm>
              <a:prstGeom prst="rect">
                <a:avLst/>
              </a:prstGeom>
            </p:spPr>
          </p:pic>
          <p:grpSp>
            <p:nvGrpSpPr>
              <p:cNvPr id="167" name="Group 166" descr="factory, manufacturing">
                <a:extLst>
                  <a:ext uri="{FF2B5EF4-FFF2-40B4-BE49-F238E27FC236}">
                    <a16:creationId xmlns:a16="http://schemas.microsoft.com/office/drawing/2014/main" id="{DFECAB46-7A33-4CDB-B14B-A9019FDE4DA3}"/>
                  </a:ext>
                </a:extLst>
              </p:cNvPr>
              <p:cNvGrpSpPr/>
              <p:nvPr/>
            </p:nvGrpSpPr>
            <p:grpSpPr>
              <a:xfrm>
                <a:off x="18293683" y="1629114"/>
                <a:ext cx="385145" cy="269787"/>
                <a:chOff x="4298951" y="1169989"/>
                <a:chExt cx="328613" cy="230188"/>
              </a:xfrm>
            </p:grpSpPr>
            <p:sp>
              <p:nvSpPr>
                <p:cNvPr id="168" name="Rectangle 167">
                  <a:extLst>
                    <a:ext uri="{FF2B5EF4-FFF2-40B4-BE49-F238E27FC236}">
                      <a16:creationId xmlns:a16="http://schemas.microsoft.com/office/drawing/2014/main" id="{BB1D366C-38C9-4CCF-9349-DABFADD9F71B}"/>
                    </a:ext>
                  </a:extLst>
                </p:cNvPr>
                <p:cNvSpPr>
                  <a:spLocks noChangeArrowheads="1"/>
                </p:cNvSpPr>
                <p:nvPr/>
              </p:nvSpPr>
              <p:spPr bwMode="auto">
                <a:xfrm>
                  <a:off x="4298951" y="1255714"/>
                  <a:ext cx="328613" cy="1444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2F32A16F-D84B-4B5B-9597-3359F125C77D}"/>
                    </a:ext>
                  </a:extLst>
                </p:cNvPr>
                <p:cNvSpPr>
                  <a:spLocks noChangeArrowheads="1"/>
                </p:cNvSpPr>
                <p:nvPr/>
              </p:nvSpPr>
              <p:spPr bwMode="auto">
                <a:xfrm>
                  <a:off x="4473576" y="1169989"/>
                  <a:ext cx="38100"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F65B380A-FC3A-4CAE-BAC4-0F5C52A4E008}"/>
                    </a:ext>
                  </a:extLst>
                </p:cNvPr>
                <p:cNvSpPr>
                  <a:spLocks noChangeArrowheads="1"/>
                </p:cNvSpPr>
                <p:nvPr/>
              </p:nvSpPr>
              <p:spPr bwMode="auto">
                <a:xfrm>
                  <a:off x="4546601" y="1169989"/>
                  <a:ext cx="34925" cy="136525"/>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14183797-C20A-4371-8274-CFFD3581A280}"/>
                    </a:ext>
                  </a:extLst>
                </p:cNvPr>
                <p:cNvSpPr>
                  <a:spLocks noChangeArrowheads="1"/>
                </p:cNvSpPr>
                <p:nvPr/>
              </p:nvSpPr>
              <p:spPr bwMode="auto">
                <a:xfrm>
                  <a:off x="4403726" y="1270001"/>
                  <a:ext cx="34925"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00467410-D459-4DCD-9E58-6AC041126C09}"/>
                    </a:ext>
                  </a:extLst>
                </p:cNvPr>
                <p:cNvSpPr>
                  <a:spLocks noChangeArrowheads="1"/>
                </p:cNvSpPr>
                <p:nvPr/>
              </p:nvSpPr>
              <p:spPr bwMode="auto">
                <a:xfrm>
                  <a:off x="4332289" y="1270001"/>
                  <a:ext cx="36513" cy="36513"/>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2018AAD-C3D8-468C-9F94-E1969C8B1AC1}"/>
                </a:ext>
              </a:extLst>
            </p:cNvPr>
            <p:cNvGrpSpPr/>
            <p:nvPr/>
          </p:nvGrpSpPr>
          <p:grpSpPr>
            <a:xfrm>
              <a:off x="6139526" y="4526773"/>
              <a:ext cx="5044206" cy="1483241"/>
              <a:chOff x="6139526" y="4526773"/>
              <a:chExt cx="5044206" cy="1483241"/>
            </a:xfrm>
          </p:grpSpPr>
          <p:grpSp>
            <p:nvGrpSpPr>
              <p:cNvPr id="11" name="Group 10">
                <a:extLst>
                  <a:ext uri="{FF2B5EF4-FFF2-40B4-BE49-F238E27FC236}">
                    <a16:creationId xmlns:a16="http://schemas.microsoft.com/office/drawing/2014/main" id="{F44868C3-AB03-45AA-9FF6-FA5B702F8F80}"/>
                  </a:ext>
                </a:extLst>
              </p:cNvPr>
              <p:cNvGrpSpPr/>
              <p:nvPr/>
            </p:nvGrpSpPr>
            <p:grpSpPr>
              <a:xfrm>
                <a:off x="6139526" y="4526773"/>
                <a:ext cx="5044170" cy="281338"/>
                <a:chOff x="6139526" y="4526773"/>
                <a:chExt cx="5044170" cy="281338"/>
              </a:xfrm>
            </p:grpSpPr>
            <p:pic>
              <p:nvPicPr>
                <p:cNvPr id="3" name="Graphic 2">
                  <a:extLst>
                    <a:ext uri="{FF2B5EF4-FFF2-40B4-BE49-F238E27FC236}">
                      <a16:creationId xmlns:a16="http://schemas.microsoft.com/office/drawing/2014/main" id="{09A0C781-5FBC-4544-B007-4A6621E7FA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9526" y="4526773"/>
                  <a:ext cx="281337" cy="281338"/>
                </a:xfrm>
                <a:prstGeom prst="rect">
                  <a:avLst/>
                </a:prstGeom>
              </p:spPr>
            </p:pic>
            <p:pic>
              <p:nvPicPr>
                <p:cNvPr id="4" name="Graphic 3">
                  <a:extLst>
                    <a:ext uri="{FF2B5EF4-FFF2-40B4-BE49-F238E27FC236}">
                      <a16:creationId xmlns:a16="http://schemas.microsoft.com/office/drawing/2014/main" id="{8A211F5A-4DD7-4D94-A207-C07F5D1EF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4442" y="4526773"/>
                  <a:ext cx="281337" cy="281338"/>
                </a:xfrm>
                <a:prstGeom prst="rect">
                  <a:avLst/>
                </a:prstGeom>
              </p:spPr>
            </p:pic>
            <p:pic>
              <p:nvPicPr>
                <p:cNvPr id="8" name="Picture 7" descr="A close up of a sign&#10;&#10;Description automatically generated">
                  <a:extLst>
                    <a:ext uri="{FF2B5EF4-FFF2-40B4-BE49-F238E27FC236}">
                      <a16:creationId xmlns:a16="http://schemas.microsoft.com/office/drawing/2014/main" id="{AED20613-FA4E-472A-8FFF-A958434EB27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51202" y="4526774"/>
                  <a:ext cx="290038" cy="281337"/>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F8BE0A3B-91FE-4E1E-831E-FD5E010428E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537822" y="4526774"/>
                  <a:ext cx="290038" cy="281337"/>
                </a:xfrm>
                <a:prstGeom prst="rect">
                  <a:avLst/>
                </a:prstGeom>
              </p:spPr>
            </p:pic>
            <p:pic>
              <p:nvPicPr>
                <p:cNvPr id="130" name="Graphic 129">
                  <a:extLst>
                    <a:ext uri="{FF2B5EF4-FFF2-40B4-BE49-F238E27FC236}">
                      <a16:creationId xmlns:a16="http://schemas.microsoft.com/office/drawing/2014/main" id="{EB19EDCE-A9EC-4AD3-81FE-0DF93BB0D4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902359" y="4526773"/>
                  <a:ext cx="281337" cy="281338"/>
                </a:xfrm>
                <a:prstGeom prst="rect">
                  <a:avLst/>
                </a:prstGeom>
              </p:spPr>
            </p:pic>
            <p:pic>
              <p:nvPicPr>
                <p:cNvPr id="133" name="Graphic 132">
                  <a:extLst>
                    <a:ext uri="{FF2B5EF4-FFF2-40B4-BE49-F238E27FC236}">
                      <a16:creationId xmlns:a16="http://schemas.microsoft.com/office/drawing/2014/main" id="{6DC16CD1-71AF-4775-A726-9C72F8C467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7445" y="4526773"/>
                  <a:ext cx="281337" cy="281338"/>
                </a:xfrm>
                <a:prstGeom prst="rect">
                  <a:avLst/>
                </a:prstGeom>
              </p:spPr>
            </p:pic>
            <p:pic>
              <p:nvPicPr>
                <p:cNvPr id="134" name="Graphic 133">
                  <a:extLst>
                    <a:ext uri="{FF2B5EF4-FFF2-40B4-BE49-F238E27FC236}">
                      <a16:creationId xmlns:a16="http://schemas.microsoft.com/office/drawing/2014/main" id="{81B469CA-056F-4F29-9935-C40901EBEB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5364" y="4526773"/>
                  <a:ext cx="281337" cy="281338"/>
                </a:xfrm>
                <a:prstGeom prst="rect">
                  <a:avLst/>
                </a:prstGeom>
              </p:spPr>
            </p:pic>
            <p:pic>
              <p:nvPicPr>
                <p:cNvPr id="135" name="Graphic 134">
                  <a:extLst>
                    <a:ext uri="{FF2B5EF4-FFF2-40B4-BE49-F238E27FC236}">
                      <a16:creationId xmlns:a16="http://schemas.microsoft.com/office/drawing/2014/main" id="{195C123E-7941-4201-8233-9E60A83633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73283" y="4526773"/>
                  <a:ext cx="281337" cy="281338"/>
                </a:xfrm>
                <a:prstGeom prst="rect">
                  <a:avLst/>
                </a:prstGeom>
              </p:spPr>
            </p:pic>
          </p:grpSp>
          <p:grpSp>
            <p:nvGrpSpPr>
              <p:cNvPr id="10" name="Group 9">
                <a:extLst>
                  <a:ext uri="{FF2B5EF4-FFF2-40B4-BE49-F238E27FC236}">
                    <a16:creationId xmlns:a16="http://schemas.microsoft.com/office/drawing/2014/main" id="{6908E992-C2DE-4794-BDD8-B132841415BD}"/>
                  </a:ext>
                </a:extLst>
              </p:cNvPr>
              <p:cNvGrpSpPr/>
              <p:nvPr/>
            </p:nvGrpSpPr>
            <p:grpSpPr>
              <a:xfrm>
                <a:off x="6146773" y="5111254"/>
                <a:ext cx="5036887" cy="286971"/>
                <a:chOff x="6146773" y="5111254"/>
                <a:chExt cx="5036887" cy="286971"/>
              </a:xfrm>
            </p:grpSpPr>
            <p:pic>
              <p:nvPicPr>
                <p:cNvPr id="131" name="Graphic 130">
                  <a:extLst>
                    <a:ext uri="{FF2B5EF4-FFF2-40B4-BE49-F238E27FC236}">
                      <a16:creationId xmlns:a16="http://schemas.microsoft.com/office/drawing/2014/main" id="{14CFE519-6802-410B-A856-0CD69D5BCAF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5827" y="5111254"/>
                  <a:ext cx="281337" cy="281338"/>
                </a:xfrm>
                <a:prstGeom prst="rect">
                  <a:avLst/>
                </a:prstGeom>
              </p:spPr>
            </p:pic>
            <p:pic>
              <p:nvPicPr>
                <p:cNvPr id="132" name="Graphic 131">
                  <a:extLst>
                    <a:ext uri="{FF2B5EF4-FFF2-40B4-BE49-F238E27FC236}">
                      <a16:creationId xmlns:a16="http://schemas.microsoft.com/office/drawing/2014/main" id="{971456D9-6ADB-4CAD-9538-8B688EAB04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71300" y="5111254"/>
                  <a:ext cx="281337" cy="281338"/>
                </a:xfrm>
                <a:prstGeom prst="rect">
                  <a:avLst/>
                </a:prstGeom>
              </p:spPr>
            </p:pic>
            <p:pic>
              <p:nvPicPr>
                <p:cNvPr id="136" name="Graphic 135">
                  <a:extLst>
                    <a:ext uri="{FF2B5EF4-FFF2-40B4-BE49-F238E27FC236}">
                      <a16:creationId xmlns:a16="http://schemas.microsoft.com/office/drawing/2014/main" id="{CE990273-EEAD-4641-A917-F7EF4CE09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46773" y="5116887"/>
                  <a:ext cx="281337" cy="281338"/>
                </a:xfrm>
                <a:prstGeom prst="rect">
                  <a:avLst/>
                </a:prstGeom>
              </p:spPr>
            </p:pic>
            <p:pic>
              <p:nvPicPr>
                <p:cNvPr id="137" name="Graphic 136">
                  <a:extLst>
                    <a:ext uri="{FF2B5EF4-FFF2-40B4-BE49-F238E27FC236}">
                      <a16:creationId xmlns:a16="http://schemas.microsoft.com/office/drawing/2014/main" id="{5AD24415-70A0-4FE9-971E-0CD002B23B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354" y="5116887"/>
                  <a:ext cx="281337" cy="281338"/>
                </a:xfrm>
                <a:prstGeom prst="rect">
                  <a:avLst/>
                </a:prstGeom>
              </p:spPr>
            </p:pic>
            <p:pic>
              <p:nvPicPr>
                <p:cNvPr id="138" name="Graphic 137">
                  <a:extLst>
                    <a:ext uri="{FF2B5EF4-FFF2-40B4-BE49-F238E27FC236}">
                      <a16:creationId xmlns:a16="http://schemas.microsoft.com/office/drawing/2014/main" id="{558D8F35-2846-4B70-A64F-97E214D1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44881" y="5116887"/>
                  <a:ext cx="281337" cy="281338"/>
                </a:xfrm>
                <a:prstGeom prst="rect">
                  <a:avLst/>
                </a:prstGeom>
              </p:spPr>
            </p:pic>
            <p:pic>
              <p:nvPicPr>
                <p:cNvPr id="139" name="Graphic 138">
                  <a:extLst>
                    <a:ext uri="{FF2B5EF4-FFF2-40B4-BE49-F238E27FC236}">
                      <a16:creationId xmlns:a16="http://schemas.microsoft.com/office/drawing/2014/main" id="{E2BD76CF-7624-422E-8EA0-83EE89ED21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9408" y="5116887"/>
                  <a:ext cx="281337" cy="281338"/>
                </a:xfrm>
                <a:prstGeom prst="rect">
                  <a:avLst/>
                </a:prstGeom>
              </p:spPr>
            </p:pic>
            <p:pic>
              <p:nvPicPr>
                <p:cNvPr id="140" name="Picture 139" descr="A close up of a sign&#10;&#10;Description automatically generated">
                  <a:extLst>
                    <a:ext uri="{FF2B5EF4-FFF2-40B4-BE49-F238E27FC236}">
                      <a16:creationId xmlns:a16="http://schemas.microsoft.com/office/drawing/2014/main" id="{7B182DFA-F383-4745-B906-03EF9B88CD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293935" y="5111254"/>
                  <a:ext cx="290038" cy="281337"/>
                </a:xfrm>
                <a:prstGeom prst="rect">
                  <a:avLst/>
                </a:prstGeom>
              </p:spPr>
            </p:pic>
            <p:pic>
              <p:nvPicPr>
                <p:cNvPr id="141" name="Picture 140" descr="A close up of a sign&#10;&#10;Description automatically generated">
                  <a:extLst>
                    <a:ext uri="{FF2B5EF4-FFF2-40B4-BE49-F238E27FC236}">
                      <a16:creationId xmlns:a16="http://schemas.microsoft.com/office/drawing/2014/main" id="{7779DF48-D04C-4DD4-BB7E-4BE7B215A7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27163" y="5111254"/>
                  <a:ext cx="290038" cy="281337"/>
                </a:xfrm>
                <a:prstGeom prst="rect">
                  <a:avLst/>
                </a:prstGeom>
              </p:spPr>
            </p:pic>
            <p:pic>
              <p:nvPicPr>
                <p:cNvPr id="150" name="Picture 149" descr="A close up of a sign&#10;&#10;Description automatically generated">
                  <a:extLst>
                    <a:ext uri="{FF2B5EF4-FFF2-40B4-BE49-F238E27FC236}">
                      <a16:creationId xmlns:a16="http://schemas.microsoft.com/office/drawing/2014/main" id="{DD02E3D5-5E83-456C-A243-2ADB209D9F4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60391" y="5111254"/>
                  <a:ext cx="290038" cy="281337"/>
                </a:xfrm>
                <a:prstGeom prst="rect">
                  <a:avLst/>
                </a:prstGeom>
              </p:spPr>
            </p:pic>
            <p:pic>
              <p:nvPicPr>
                <p:cNvPr id="151" name="Picture 150" descr="A close up of a sign&#10;&#10;Description automatically generated">
                  <a:extLst>
                    <a:ext uri="{FF2B5EF4-FFF2-40B4-BE49-F238E27FC236}">
                      <a16:creationId xmlns:a16="http://schemas.microsoft.com/office/drawing/2014/main" id="{02FBAA71-24BE-4CFA-92FB-137797C3C2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93622" y="5111254"/>
                  <a:ext cx="290038" cy="281337"/>
                </a:xfrm>
                <a:prstGeom prst="rect">
                  <a:avLst/>
                </a:prstGeom>
              </p:spPr>
            </p:pic>
          </p:grpSp>
          <p:grpSp>
            <p:nvGrpSpPr>
              <p:cNvPr id="9" name="Group 8">
                <a:extLst>
                  <a:ext uri="{FF2B5EF4-FFF2-40B4-BE49-F238E27FC236}">
                    <a16:creationId xmlns:a16="http://schemas.microsoft.com/office/drawing/2014/main" id="{F9AD13C7-DAC3-4092-B4C2-B46775D07670}"/>
                  </a:ext>
                </a:extLst>
              </p:cNvPr>
              <p:cNvGrpSpPr/>
              <p:nvPr/>
            </p:nvGrpSpPr>
            <p:grpSpPr>
              <a:xfrm>
                <a:off x="6154019" y="5721144"/>
                <a:ext cx="5029713" cy="288870"/>
                <a:chOff x="6154019" y="5721144"/>
                <a:chExt cx="5029713" cy="288870"/>
              </a:xfrm>
            </p:grpSpPr>
            <p:pic>
              <p:nvPicPr>
                <p:cNvPr id="152" name="Graphic 151">
                  <a:extLst>
                    <a:ext uri="{FF2B5EF4-FFF2-40B4-BE49-F238E27FC236}">
                      <a16:creationId xmlns:a16="http://schemas.microsoft.com/office/drawing/2014/main" id="{C61C0AD0-BBC9-4E72-A381-437DDA4F7F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45391" y="5721144"/>
                  <a:ext cx="281337" cy="281338"/>
                </a:xfrm>
                <a:prstGeom prst="rect">
                  <a:avLst/>
                </a:prstGeom>
              </p:spPr>
            </p:pic>
            <p:pic>
              <p:nvPicPr>
                <p:cNvPr id="181" name="Graphic 180">
                  <a:extLst>
                    <a:ext uri="{FF2B5EF4-FFF2-40B4-BE49-F238E27FC236}">
                      <a16:creationId xmlns:a16="http://schemas.microsoft.com/office/drawing/2014/main" id="{CE39A498-4876-477D-A729-2AAAA67BB5E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154019" y="5721144"/>
                  <a:ext cx="281337" cy="281338"/>
                </a:xfrm>
                <a:prstGeom prst="rect">
                  <a:avLst/>
                </a:prstGeom>
              </p:spPr>
            </p:pic>
            <p:pic>
              <p:nvPicPr>
                <p:cNvPr id="182" name="Picture 181" descr="A close up of a sign&#10;&#10;Description automatically generated">
                  <a:extLst>
                    <a:ext uri="{FF2B5EF4-FFF2-40B4-BE49-F238E27FC236}">
                      <a16:creationId xmlns:a16="http://schemas.microsoft.com/office/drawing/2014/main" id="{68A5D93F-AF75-4E19-AAC6-0F267D37D9D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6763" y="5728677"/>
                  <a:ext cx="290038" cy="281337"/>
                </a:xfrm>
                <a:prstGeom prst="rect">
                  <a:avLst/>
                </a:prstGeom>
              </p:spPr>
            </p:pic>
            <p:pic>
              <p:nvPicPr>
                <p:cNvPr id="184" name="Picture 183" descr="A close up of a sign&#10;&#10;Description automatically generated">
                  <a:extLst>
                    <a:ext uri="{FF2B5EF4-FFF2-40B4-BE49-F238E27FC236}">
                      <a16:creationId xmlns:a16="http://schemas.microsoft.com/office/drawing/2014/main" id="{87998250-8989-4D8C-8D98-5CA919F6446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36836" y="5728677"/>
                  <a:ext cx="290038" cy="281337"/>
                </a:xfrm>
                <a:prstGeom prst="rect">
                  <a:avLst/>
                </a:prstGeom>
              </p:spPr>
            </p:pic>
            <p:pic>
              <p:nvPicPr>
                <p:cNvPr id="185" name="Graphic 184">
                  <a:extLst>
                    <a:ext uri="{FF2B5EF4-FFF2-40B4-BE49-F238E27FC236}">
                      <a16:creationId xmlns:a16="http://schemas.microsoft.com/office/drawing/2014/main" id="{CED372AC-C61C-4965-AB52-0C1B56F47E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36909" y="5728570"/>
                  <a:ext cx="281337" cy="281338"/>
                </a:xfrm>
                <a:prstGeom prst="rect">
                  <a:avLst/>
                </a:prstGeom>
              </p:spPr>
            </p:pic>
            <p:pic>
              <p:nvPicPr>
                <p:cNvPr id="186" name="Graphic 185">
                  <a:extLst>
                    <a:ext uri="{FF2B5EF4-FFF2-40B4-BE49-F238E27FC236}">
                      <a16:creationId xmlns:a16="http://schemas.microsoft.com/office/drawing/2014/main" id="{E273C9AF-28C2-4F3B-A1B4-BC9D81A68A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8281" y="5728570"/>
                  <a:ext cx="281337" cy="281338"/>
                </a:xfrm>
                <a:prstGeom prst="rect">
                  <a:avLst/>
                </a:prstGeom>
              </p:spPr>
            </p:pic>
            <p:pic>
              <p:nvPicPr>
                <p:cNvPr id="188" name="Graphic 187">
                  <a:extLst>
                    <a:ext uri="{FF2B5EF4-FFF2-40B4-BE49-F238E27FC236}">
                      <a16:creationId xmlns:a16="http://schemas.microsoft.com/office/drawing/2014/main" id="{26F63796-1961-4AC6-B479-9841F13228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19653" y="5728570"/>
                  <a:ext cx="281337" cy="281338"/>
                </a:xfrm>
                <a:prstGeom prst="rect">
                  <a:avLst/>
                </a:prstGeom>
              </p:spPr>
            </p:pic>
            <p:pic>
              <p:nvPicPr>
                <p:cNvPr id="194" name="Graphic 193">
                  <a:extLst>
                    <a:ext uri="{FF2B5EF4-FFF2-40B4-BE49-F238E27FC236}">
                      <a16:creationId xmlns:a16="http://schemas.microsoft.com/office/drawing/2014/main" id="{6AD78C5B-13ED-435B-B349-95F73846A1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11025" y="5728570"/>
                  <a:ext cx="281337" cy="281338"/>
                </a:xfrm>
                <a:prstGeom prst="rect">
                  <a:avLst/>
                </a:prstGeom>
              </p:spPr>
            </p:pic>
            <p:pic>
              <p:nvPicPr>
                <p:cNvPr id="195" name="Graphic 194">
                  <a:extLst>
                    <a:ext uri="{FF2B5EF4-FFF2-40B4-BE49-F238E27FC236}">
                      <a16:creationId xmlns:a16="http://schemas.microsoft.com/office/drawing/2014/main" id="{E0EBACF5-EA60-40BA-9D4E-9F07205277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02395" y="5728570"/>
                  <a:ext cx="281337" cy="281338"/>
                </a:xfrm>
                <a:prstGeom prst="rect">
                  <a:avLst/>
                </a:prstGeom>
              </p:spPr>
            </p:pic>
          </p:grpSp>
        </p:grpSp>
      </p:grpSp>
      <p:pic>
        <p:nvPicPr>
          <p:cNvPr id="17" name="Graphic 16" descr="Azure Arc logo">
            <a:extLst>
              <a:ext uri="{FF2B5EF4-FFF2-40B4-BE49-F238E27FC236}">
                <a16:creationId xmlns:a16="http://schemas.microsoft.com/office/drawing/2014/main" id="{7C798293-F4F7-448D-91B3-DDB7DAF145D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50160" y="3321927"/>
            <a:ext cx="490408" cy="490408"/>
          </a:xfrm>
          <a:prstGeom prst="rect">
            <a:avLst/>
          </a:prstGeom>
        </p:spPr>
      </p:pic>
    </p:spTree>
    <p:extLst>
      <p:ext uri="{BB962C8B-B14F-4D97-AF65-F5344CB8AC3E}">
        <p14:creationId xmlns:p14="http://schemas.microsoft.com/office/powerpoint/2010/main" val="25009298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9D0AC-5CE1-4D78-BCC4-DF804178E459}"/>
              </a:ext>
            </a:extLst>
          </p:cNvPr>
          <p:cNvSpPr>
            <a:spLocks noGrp="1"/>
          </p:cNvSpPr>
          <p:nvPr>
            <p:ph type="title"/>
          </p:nvPr>
        </p:nvSpPr>
        <p:spPr>
          <a:xfrm>
            <a:off x="588263" y="457200"/>
            <a:ext cx="11018520" cy="861774"/>
          </a:xfrm>
        </p:spPr>
        <p:txBody>
          <a:bodyPr/>
          <a:lstStyle/>
          <a:p>
            <a:pPr algn="ct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Lighthouse and Azure Arc</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2000" b="0" i="0" u="none" strike="noStrike" kern="1200" cap="none" spc="0" normalizeH="0" baseline="0" noProof="0">
                <a:ln w="3175">
                  <a:noFill/>
                </a:ln>
                <a:solidFill>
                  <a:srgbClr val="FFFFFF"/>
                </a:solidFill>
                <a:effectLst/>
                <a:uLnTx/>
                <a:uFillTx/>
                <a:latin typeface="Segoe UI"/>
                <a:ea typeface="+mn-ea"/>
                <a:cs typeface="Segoe UI" pitchFamily="34" charset="0"/>
              </a:rPr>
              <a:t>New opportunities for partners</a:t>
            </a:r>
            <a:endParaRPr lang="en-US"/>
          </a:p>
        </p:txBody>
      </p:sp>
      <p:sp>
        <p:nvSpPr>
          <p:cNvPr id="7" name="Rectangle 6">
            <a:extLst>
              <a:ext uri="{FF2B5EF4-FFF2-40B4-BE49-F238E27FC236}">
                <a16:creationId xmlns:a16="http://schemas.microsoft.com/office/drawing/2014/main" id="{05A5BA7A-DB4D-446A-B34A-3281126EDABA}"/>
              </a:ext>
            </a:extLst>
          </p:cNvPr>
          <p:cNvSpPr/>
          <p:nvPr/>
        </p:nvSpPr>
        <p:spPr bwMode="auto">
          <a:xfrm>
            <a:off x="864824"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a:ea typeface="+mn-ea"/>
                <a:cs typeface="Segoe UI Semibold"/>
              </a:rPr>
              <a:t>Expand your</a:t>
            </a:r>
            <a:br>
              <a:rPr kumimoji="0" lang="en-US" sz="1961" i="0" u="none" strike="noStrike" kern="1200" cap="none" spc="0" normalizeH="0" baseline="0" noProof="0">
                <a:ln>
                  <a:noFill/>
                </a:ln>
                <a:solidFill>
                  <a:schemeClr val="accent1"/>
                </a:solidFill>
                <a:uLnTx/>
                <a:uFillTx/>
                <a:latin typeface="Segoe UI Semibold"/>
                <a:ea typeface="+mn-ea"/>
                <a:cs typeface="Segoe UI Semibold"/>
              </a:rPr>
            </a:br>
            <a:r>
              <a:rPr kumimoji="0" lang="en-US" sz="1961" i="0" u="none" strike="noStrike" kern="1200" cap="none" spc="0" normalizeH="0" baseline="0" noProof="0">
                <a:ln>
                  <a:noFill/>
                </a:ln>
                <a:solidFill>
                  <a:schemeClr val="accent1"/>
                </a:solidFill>
                <a:uLnTx/>
                <a:uFillTx/>
                <a:latin typeface="Segoe UI Semibold"/>
                <a:ea typeface="+mn-ea"/>
                <a:cs typeface="Segoe UI Semibold"/>
              </a:rPr>
              <a:t>revenue opportunities</a:t>
            </a:r>
          </a:p>
        </p:txBody>
      </p:sp>
      <p:sp>
        <p:nvSpPr>
          <p:cNvPr id="11" name="TextBox 10">
            <a:extLst>
              <a:ext uri="{FF2B5EF4-FFF2-40B4-BE49-F238E27FC236}">
                <a16:creationId xmlns:a16="http://schemas.microsoft.com/office/drawing/2014/main" id="{655A8130-C8CA-4489-837B-0EBB7A50D516}"/>
              </a:ext>
            </a:extLst>
          </p:cNvPr>
          <p:cNvSpPr txBox="1"/>
          <p:nvPr/>
        </p:nvSpPr>
        <p:spPr>
          <a:xfrm>
            <a:off x="864824"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servers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Manage Kubernetes anywhere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Build hybrid cloud native apps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Resell and use Azure services</a:t>
            </a:r>
          </a:p>
        </p:txBody>
      </p:sp>
      <p:sp>
        <p:nvSpPr>
          <p:cNvPr id="16" name="Rectangle 15">
            <a:extLst>
              <a:ext uri="{FF2B5EF4-FFF2-40B4-BE49-F238E27FC236}">
                <a16:creationId xmlns:a16="http://schemas.microsoft.com/office/drawing/2014/main" id="{A6D7FAA6-0A9F-42AE-96F0-99146C5FCC85}"/>
              </a:ext>
            </a:extLst>
          </p:cNvPr>
          <p:cNvSpPr/>
          <p:nvPr/>
        </p:nvSpPr>
        <p:spPr bwMode="auto">
          <a:xfrm>
            <a:off x="4502403"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a:ea typeface="+mn-ea"/>
                <a:cs typeface="Segoe UI Semibold"/>
              </a:rPr>
              <a:t>Improve</a:t>
            </a:r>
            <a:br>
              <a:rPr kumimoji="0" lang="en-US" sz="1961" i="0" u="none" strike="noStrike" kern="1200" cap="none" spc="0" normalizeH="0" baseline="0" noProof="0">
                <a:ln>
                  <a:noFill/>
                </a:ln>
                <a:solidFill>
                  <a:schemeClr val="accent1"/>
                </a:solidFill>
                <a:uLnTx/>
                <a:uFillTx/>
                <a:latin typeface="Segoe UI Semibold"/>
                <a:ea typeface="+mn-ea"/>
                <a:cs typeface="Segoe UI Semibold"/>
              </a:rPr>
            </a:br>
            <a:r>
              <a:rPr kumimoji="0" lang="en-US" sz="1961" i="0" u="none" strike="noStrike" kern="1200" cap="none" spc="0" normalizeH="0" baseline="0" noProof="0">
                <a:ln>
                  <a:noFill/>
                </a:ln>
                <a:solidFill>
                  <a:schemeClr val="accent1"/>
                </a:solidFill>
                <a:uLnTx/>
                <a:uFillTx/>
                <a:latin typeface="Segoe UI Semibold"/>
                <a:ea typeface="+mn-ea"/>
                <a:cs typeface="Segoe UI Semibold"/>
              </a:rPr>
              <a:t>operational efficiency</a:t>
            </a:r>
          </a:p>
        </p:txBody>
      </p:sp>
      <p:sp>
        <p:nvSpPr>
          <p:cNvPr id="17" name="TextBox 16">
            <a:extLst>
              <a:ext uri="{FF2B5EF4-FFF2-40B4-BE49-F238E27FC236}">
                <a16:creationId xmlns:a16="http://schemas.microsoft.com/office/drawing/2014/main" id="{8D7FBC8D-7630-4B24-97CB-15988DA7E3B3}"/>
              </a:ext>
            </a:extLst>
          </p:cNvPr>
          <p:cNvSpPr txBox="1"/>
          <p:nvPr/>
        </p:nvSpPr>
        <p:spPr>
          <a:xfrm>
            <a:off x="4502403"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Standardize DC operations</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Consistent tooling</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Simplify and</a:t>
            </a:r>
            <a:br>
              <a:rPr kumimoji="0" lang="en-US" sz="1600" b="0" i="0" u="none" strike="noStrike" kern="1200" cap="none" spc="0" normalizeH="0" baseline="0" noProof="0">
                <a:ln>
                  <a:noFill/>
                </a:ln>
                <a:solidFill>
                  <a:srgbClr val="FFFFFF"/>
                </a:solidFill>
                <a:effectLst/>
                <a:uLnTx/>
                <a:uFillTx/>
                <a:ea typeface="+mn-ea"/>
                <a:cs typeface="+mn-cs"/>
              </a:rPr>
            </a:br>
            <a:r>
              <a:rPr kumimoji="0" lang="en-US" sz="1600" b="0" i="0" u="none" strike="noStrike" kern="1200" cap="none" spc="0" normalizeH="0" baseline="0" noProof="0">
                <a:ln>
                  <a:noFill/>
                </a:ln>
                <a:solidFill>
                  <a:srgbClr val="FFFFFF"/>
                </a:solidFill>
                <a:effectLst/>
                <a:uLnTx/>
                <a:uFillTx/>
                <a:ea typeface="+mn-ea"/>
                <a:cs typeface="+mn-cs"/>
              </a:rPr>
              <a:t>automate governance </a:t>
            </a:r>
          </a:p>
        </p:txBody>
      </p:sp>
      <p:sp>
        <p:nvSpPr>
          <p:cNvPr id="18" name="Rectangle 17">
            <a:extLst>
              <a:ext uri="{FF2B5EF4-FFF2-40B4-BE49-F238E27FC236}">
                <a16:creationId xmlns:a16="http://schemas.microsoft.com/office/drawing/2014/main" id="{D75B7EC5-04FD-4359-B913-D5E285F3B44F}"/>
              </a:ext>
            </a:extLst>
          </p:cNvPr>
          <p:cNvSpPr/>
          <p:nvPr/>
        </p:nvSpPr>
        <p:spPr bwMode="auto">
          <a:xfrm>
            <a:off x="8139982"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panose="020B0702040204020203" pitchFamily="34" charset="0"/>
                <a:ea typeface="+mn-ea"/>
                <a:cs typeface="Segoe UI Semibold" panose="020B0702040204020203" pitchFamily="34" charset="0"/>
              </a:rPr>
              <a:t>Overcome common customer objections</a:t>
            </a:r>
          </a:p>
        </p:txBody>
      </p:sp>
      <p:sp>
        <p:nvSpPr>
          <p:cNvPr id="19" name="TextBox 18">
            <a:extLst>
              <a:ext uri="{FF2B5EF4-FFF2-40B4-BE49-F238E27FC236}">
                <a16:creationId xmlns:a16="http://schemas.microsoft.com/office/drawing/2014/main" id="{1B677834-2C87-41DC-AFCD-2B5FC4969520}"/>
              </a:ext>
            </a:extLst>
          </p:cNvPr>
          <p:cNvSpPr txBox="1"/>
          <p:nvPr/>
        </p:nvSpPr>
        <p:spPr>
          <a:xfrm>
            <a:off x="8139982" y="3301434"/>
            <a:ext cx="3187195" cy="984885"/>
          </a:xfrm>
          <a:prstGeom prst="rect">
            <a:avLst/>
          </a:prstGeom>
        </p:spPr>
        <p:txBody>
          <a:bodyPr wrap="square" lIns="0" tIns="0" rIns="0" bIns="0">
            <a:noAutofit/>
          </a:bodyPr>
          <a:lstStyle/>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Enforce security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Ensure compliance</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Address latency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Develop visibility</a:t>
            </a:r>
          </a:p>
          <a:p>
            <a:pPr marL="231775" marR="0" lvl="0" indent="-23177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ea typeface="+mn-ea"/>
                <a:cs typeface="+mn-cs"/>
              </a:rPr>
              <a:t>Provide control</a:t>
            </a:r>
          </a:p>
        </p:txBody>
      </p:sp>
      <p:sp>
        <p:nvSpPr>
          <p:cNvPr id="14" name="TextBox 13">
            <a:extLst>
              <a:ext uri="{FF2B5EF4-FFF2-40B4-BE49-F238E27FC236}">
                <a16:creationId xmlns:a16="http://schemas.microsoft.com/office/drawing/2014/main" id="{8B168D7C-3818-4E8E-B893-F6FB38EFD9DE}"/>
              </a:ext>
            </a:extLst>
          </p:cNvPr>
          <p:cNvSpPr txBox="1"/>
          <p:nvPr/>
        </p:nvSpPr>
        <p:spPr>
          <a:xfrm>
            <a:off x="2290640" y="5205941"/>
            <a:ext cx="7965107" cy="336740"/>
          </a:xfrm>
          <a:prstGeom prst="rect">
            <a:avLst/>
          </a:prstGeom>
          <a:noFill/>
        </p:spPr>
        <p:txBody>
          <a:bodyPr wrap="square" lIns="0" tIns="0" rIns="0" bIns="0" rtlCol="0">
            <a:noAutofit/>
          </a:bodyPr>
          <a:lstStyle>
            <a:defPPr>
              <a:defRPr lang="en-US"/>
            </a:defPPr>
            <a:lvl1pPr algn="ctr" defTabSz="932597">
              <a:defRPr sz="1632">
                <a:solidFill>
                  <a:srgbClr val="FFFFFF"/>
                </a:solidFill>
                <a:latin typeface="Segoe UI Semibold"/>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 AWS | GCP | Kubernetes | Windows | Linux | Data</a:t>
            </a:r>
          </a:p>
        </p:txBody>
      </p:sp>
      <p:cxnSp>
        <p:nvCxnSpPr>
          <p:cNvPr id="15" name="Straight Connector 14">
            <a:extLst>
              <a:ext uri="{FF2B5EF4-FFF2-40B4-BE49-F238E27FC236}">
                <a16:creationId xmlns:a16="http://schemas.microsoft.com/office/drawing/2014/main" id="{49607BD0-CDDD-4C97-8D51-DAAD1DBB4513}"/>
              </a:ext>
              <a:ext uri="{C183D7F6-B498-43B3-948B-1728B52AA6E4}">
                <adec:decorative xmlns:adec="http://schemas.microsoft.com/office/drawing/2017/decorative" val="1"/>
              </a:ext>
            </a:extLst>
          </p:cNvPr>
          <p:cNvCxnSpPr>
            <a:cxnSpLocks/>
          </p:cNvCxnSpPr>
          <p:nvPr/>
        </p:nvCxnSpPr>
        <p:spPr>
          <a:xfrm>
            <a:off x="864824" y="4854406"/>
            <a:ext cx="10462353"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454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0ADA64-2E37-4E7B-8F00-93EE5231DEFD}"/>
              </a:ext>
            </a:extLst>
          </p:cNvPr>
          <p:cNvSpPr>
            <a:spLocks noGrp="1"/>
          </p:cNvSpPr>
          <p:nvPr>
            <p:ph type="title"/>
          </p:nvPr>
        </p:nvSpPr>
        <p:spPr>
          <a:xfrm>
            <a:off x="588263" y="457200"/>
            <a:ext cx="11018520" cy="861774"/>
          </a:xfrm>
        </p:spPr>
        <p:txBody>
          <a:bodyPr/>
          <a:lstStyle/>
          <a:p>
            <a:pPr algn="ctr"/>
            <a:r>
              <a:rPr lang="en-US"/>
              <a:t>Azure Lighthouse and Azure Arc</a:t>
            </a:r>
            <a:br>
              <a:rPr lang="en-US"/>
            </a:br>
            <a:r>
              <a:rPr lang="en-US" sz="2000" spc="0">
                <a:latin typeface="+mn-lt"/>
              </a:rPr>
              <a:t>What it means for partners</a:t>
            </a:r>
          </a:p>
        </p:txBody>
      </p:sp>
      <p:sp>
        <p:nvSpPr>
          <p:cNvPr id="9" name="Rectangle 8">
            <a:extLst>
              <a:ext uri="{FF2B5EF4-FFF2-40B4-BE49-F238E27FC236}">
                <a16:creationId xmlns:a16="http://schemas.microsoft.com/office/drawing/2014/main" id="{7423E43D-50A9-4488-A018-A724B59FBF11}"/>
              </a:ext>
            </a:extLst>
          </p:cNvPr>
          <p:cNvSpPr/>
          <p:nvPr/>
        </p:nvSpPr>
        <p:spPr bwMode="auto">
          <a:xfrm>
            <a:off x="864824"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a:ea typeface="+mn-ea"/>
                <a:cs typeface="Segoe UI Semibold"/>
              </a:rPr>
              <a:t>Expand your</a:t>
            </a:r>
            <a:br>
              <a:rPr kumimoji="0" lang="en-US" sz="1961" i="0" u="none" strike="noStrike" kern="1200" cap="none" spc="0" normalizeH="0" baseline="0" noProof="0">
                <a:ln>
                  <a:noFill/>
                </a:ln>
                <a:solidFill>
                  <a:schemeClr val="accent1"/>
                </a:solidFill>
                <a:uLnTx/>
                <a:uFillTx/>
                <a:latin typeface="Segoe UI Semibold"/>
                <a:ea typeface="+mn-ea"/>
                <a:cs typeface="Segoe UI Semibold"/>
              </a:rPr>
            </a:br>
            <a:r>
              <a:rPr kumimoji="0" lang="en-US" sz="1961" i="0" u="none" strike="noStrike" kern="1200" cap="none" spc="0" normalizeH="0" baseline="0" noProof="0">
                <a:ln>
                  <a:noFill/>
                </a:ln>
                <a:solidFill>
                  <a:schemeClr val="accent1"/>
                </a:solidFill>
                <a:uLnTx/>
                <a:uFillTx/>
                <a:latin typeface="Segoe UI Semibold"/>
                <a:ea typeface="+mn-ea"/>
                <a:cs typeface="Segoe UI Semibold"/>
              </a:rPr>
              <a:t>revenue opportunities</a:t>
            </a:r>
          </a:p>
        </p:txBody>
      </p:sp>
      <p:sp>
        <p:nvSpPr>
          <p:cNvPr id="13" name="TextBox 12">
            <a:extLst>
              <a:ext uri="{FF2B5EF4-FFF2-40B4-BE49-F238E27FC236}">
                <a16:creationId xmlns:a16="http://schemas.microsoft.com/office/drawing/2014/main" id="{A4E1FCB2-76A9-486A-AFE3-42976E4E4459}"/>
              </a:ext>
            </a:extLst>
          </p:cNvPr>
          <p:cNvSpPr txBox="1"/>
          <p:nvPr/>
        </p:nvSpPr>
        <p:spPr>
          <a:xfrm>
            <a:off x="864824" y="3301434"/>
            <a:ext cx="3187195" cy="1723549"/>
          </a:xfrm>
          <a:prstGeom prst="rect">
            <a:avLst/>
          </a:prstGeom>
        </p:spPr>
        <p:txBody>
          <a:bodyPr wrap="square" lIns="0" tIns="0" rIns="0" bIns="0">
            <a:noAutofit/>
          </a:bodyPr>
          <a:lstStyle/>
          <a:p>
            <a:pPr marL="58738" marR="0" lvl="0" indent="-58738" algn="l" defTabSz="914225"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FFFFFF"/>
                </a:solidFill>
                <a:effectLst/>
                <a:uLnTx/>
                <a:uFillTx/>
                <a:ea typeface="+mn-ea"/>
                <a:cs typeface="+mn-cs"/>
              </a:rPr>
              <a:t>“Azure Arc was the missing link that</a:t>
            </a:r>
            <a:br>
              <a:rPr kumimoji="0" lang="en-US" sz="1400" b="0" i="0" u="none" strike="noStrike" kern="1200" cap="none" spc="0" normalizeH="0" baseline="0" noProof="0">
                <a:ln>
                  <a:noFill/>
                </a:ln>
                <a:solidFill>
                  <a:srgbClr val="FFFFFF"/>
                </a:solidFill>
                <a:effectLst/>
                <a:uLnTx/>
                <a:uFillTx/>
                <a:ea typeface="+mn-ea"/>
                <a:cs typeface="+mn-cs"/>
              </a:rPr>
            </a:br>
            <a:r>
              <a:rPr kumimoji="0" lang="en-US" sz="1400" b="0" i="0" u="none" strike="noStrike" kern="1200" cap="none" spc="0" normalizeH="0" baseline="0" noProof="0">
                <a:ln>
                  <a:noFill/>
                </a:ln>
                <a:solidFill>
                  <a:srgbClr val="FFFFFF"/>
                </a:solidFill>
                <a:effectLst/>
                <a:uLnTx/>
                <a:uFillTx/>
                <a:ea typeface="+mn-ea"/>
                <a:cs typeface="+mn-cs"/>
              </a:rPr>
              <a:t>now enables us to offer a unified and comprehensive managed cloud service regardless of where the workloads</a:t>
            </a:r>
            <a:br>
              <a:rPr kumimoji="0" lang="en-US" sz="1400" b="0" i="0" u="none" strike="noStrike" kern="1200" cap="none" spc="0" normalizeH="0" baseline="0" noProof="0">
                <a:ln>
                  <a:noFill/>
                </a:ln>
                <a:solidFill>
                  <a:srgbClr val="FFFFFF"/>
                </a:solidFill>
                <a:effectLst/>
                <a:uLnTx/>
                <a:uFillTx/>
                <a:ea typeface="+mn-ea"/>
                <a:cs typeface="+mn-cs"/>
              </a:rPr>
            </a:br>
            <a:r>
              <a:rPr kumimoji="0" lang="en-US" sz="1400" b="0" i="0" u="none" strike="noStrike" kern="1200" cap="none" spc="0" normalizeH="0" baseline="0" noProof="0">
                <a:ln>
                  <a:noFill/>
                </a:ln>
                <a:solidFill>
                  <a:srgbClr val="FFFFFF"/>
                </a:solidFill>
                <a:effectLst/>
                <a:uLnTx/>
                <a:uFillTx/>
                <a:ea typeface="+mn-ea"/>
                <a:cs typeface="+mn-cs"/>
              </a:rPr>
              <a:t>are located—supporting us to </a:t>
            </a:r>
            <a:r>
              <a:rPr kumimoji="0" lang="en-US" sz="1400" b="0" i="0" u="none" strike="noStrike" kern="1200" cap="none" spc="0" normalizeH="0" baseline="0" noProof="0">
                <a:ln>
                  <a:noFill/>
                </a:ln>
                <a:solidFill>
                  <a:schemeClr val="accent1"/>
                </a:solidFill>
                <a:effectLst/>
                <a:uLnTx/>
                <a:uFillTx/>
                <a:ea typeface="+mn-ea"/>
                <a:cs typeface="+mn-cs"/>
              </a:rPr>
              <a:t>cover</a:t>
            </a:r>
            <a:br>
              <a:rPr kumimoji="0" lang="en-US" sz="1400" b="0" i="0" u="none" strike="noStrike" kern="1200" cap="none" spc="0" normalizeH="0" baseline="0" noProof="0">
                <a:ln>
                  <a:noFill/>
                </a:ln>
                <a:solidFill>
                  <a:schemeClr val="accent1"/>
                </a:solidFill>
                <a:effectLst/>
                <a:uLnTx/>
                <a:uFillTx/>
                <a:ea typeface="+mn-ea"/>
                <a:cs typeface="+mn-cs"/>
              </a:rPr>
            </a:br>
            <a:r>
              <a:rPr kumimoji="0" lang="en-US" sz="1400" b="0" i="0" u="none" strike="noStrike" kern="1200" cap="none" spc="0" normalizeH="0" baseline="0" noProof="0">
                <a:ln>
                  <a:noFill/>
                </a:ln>
                <a:solidFill>
                  <a:schemeClr val="accent1"/>
                </a:solidFill>
                <a:effectLst/>
                <a:uLnTx/>
                <a:uFillTx/>
                <a:ea typeface="+mn-ea"/>
                <a:cs typeface="+mn-cs"/>
              </a:rPr>
              <a:t>a wider range of customer use cases</a:t>
            </a:r>
            <a:r>
              <a:rPr kumimoji="0" lang="en-US" sz="1400" b="0" i="0" u="none" strike="noStrike" kern="1200" cap="none" spc="0" normalizeH="0" baseline="0" noProof="0">
                <a:ln>
                  <a:noFill/>
                </a:ln>
                <a:effectLst/>
                <a:uLnTx/>
                <a:uFillTx/>
                <a:ea typeface="+mn-ea"/>
                <a:cs typeface="+mn-cs"/>
              </a:rPr>
              <a:t>.</a:t>
            </a:r>
            <a:r>
              <a:rPr kumimoji="0" lang="en-US" sz="1400" b="0" i="0" u="none" strike="noStrike" kern="1200" cap="none" spc="0" normalizeH="0" baseline="0" noProof="0">
                <a:ln>
                  <a:noFill/>
                </a:ln>
                <a:solidFill>
                  <a:srgbClr val="FFFFFF"/>
                </a:solidFill>
                <a:effectLst/>
                <a:uLnTx/>
                <a:uFillTx/>
                <a:ea typeface="+mn-ea"/>
                <a:cs typeface="+mn-cs"/>
              </a:rPr>
              <a:t>”</a:t>
            </a:r>
          </a:p>
        </p:txBody>
      </p:sp>
      <p:sp>
        <p:nvSpPr>
          <p:cNvPr id="31" name="TextBox 30">
            <a:extLst>
              <a:ext uri="{FF2B5EF4-FFF2-40B4-BE49-F238E27FC236}">
                <a16:creationId xmlns:a16="http://schemas.microsoft.com/office/drawing/2014/main" id="{8DFE459A-6E08-46F5-8DA6-5ACB0EB4103E}"/>
              </a:ext>
            </a:extLst>
          </p:cNvPr>
          <p:cNvSpPr txBox="1"/>
          <p:nvPr/>
        </p:nvSpPr>
        <p:spPr>
          <a:xfrm>
            <a:off x="864824" y="5024983"/>
            <a:ext cx="3187195" cy="523220"/>
          </a:xfrm>
          <a:prstGeom prst="rect">
            <a:avLst/>
          </a:prstGeom>
        </p:spPr>
        <p:txBody>
          <a:bodyPr wrap="square" lIns="0" tIns="0" rIns="0" bIns="0">
            <a:noAutofit/>
          </a:bodyPr>
          <a:lstStyle/>
          <a:p>
            <a:pPr marL="58738" marR="0" lvl="0" indent="-58738" algn="r" defTabSz="914225" rtl="0" eaLnBrk="1" fontAlgn="auto" latinLnBrk="0" hangingPunct="1">
              <a:lnSpc>
                <a:spcPct val="100000"/>
              </a:lnSpc>
              <a:spcBef>
                <a:spcPts val="0"/>
              </a:spcBef>
              <a:spcAft>
                <a:spcPts val="0"/>
              </a:spcAft>
              <a:buClrTx/>
              <a:buSzTx/>
              <a:tabLst/>
              <a:defRPr/>
            </a:pPr>
            <a:r>
              <a:rPr kumimoji="0" lang="de-DE" sz="1200" b="0" i="0" u="none" strike="noStrike" kern="1200" cap="none" spc="0" normalizeH="0" baseline="0" noProof="0">
                <a:ln>
                  <a:noFill/>
                </a:ln>
                <a:solidFill>
                  <a:schemeClr val="accent1"/>
                </a:solidFill>
                <a:effectLst/>
                <a:uLnTx/>
                <a:uFillTx/>
                <a:latin typeface="+mj-lt"/>
                <a:ea typeface="+mn-ea"/>
                <a:cs typeface="+mn-cs"/>
              </a:rPr>
              <a:t>Stephan Baumann</a:t>
            </a:r>
            <a:br>
              <a:rPr kumimoji="0" lang="de-DE" sz="1200" b="0" i="0" u="none" strike="noStrike" kern="1200" cap="none" spc="0" normalizeH="0" baseline="0" noProof="0">
                <a:ln>
                  <a:noFill/>
                </a:ln>
                <a:solidFill>
                  <a:schemeClr val="accent1"/>
                </a:solidFill>
                <a:effectLst/>
                <a:uLnTx/>
                <a:uFillTx/>
                <a:latin typeface="+mj-lt"/>
                <a:ea typeface="+mn-ea"/>
                <a:cs typeface="+mn-cs"/>
              </a:rPr>
            </a:br>
            <a:r>
              <a:rPr kumimoji="0" lang="de-DE" sz="1100" b="0" i="0" u="none" strike="noStrike" kern="1200" cap="none" spc="0" normalizeH="0" baseline="0" noProof="0">
                <a:ln>
                  <a:noFill/>
                </a:ln>
                <a:solidFill>
                  <a:srgbClr val="FFFFFF"/>
                </a:solidFill>
                <a:effectLst/>
                <a:uLnTx/>
                <a:uFillTx/>
                <a:ea typeface="+mn-ea"/>
                <a:cs typeface="+mn-cs"/>
              </a:rPr>
              <a:t>Deutsche Telekom AG Lead Partner Manager</a:t>
            </a:r>
            <a:br>
              <a:rPr kumimoji="0" lang="de-DE" sz="1100" b="0" i="0" u="none" strike="noStrike" kern="1200" cap="none" spc="0" normalizeH="0" baseline="0" noProof="0">
                <a:ln>
                  <a:noFill/>
                </a:ln>
                <a:solidFill>
                  <a:srgbClr val="FFFFFF"/>
                </a:solidFill>
                <a:effectLst/>
                <a:uLnTx/>
                <a:uFillTx/>
                <a:ea typeface="+mn-ea"/>
                <a:cs typeface="+mn-cs"/>
              </a:rPr>
            </a:br>
            <a:r>
              <a:rPr kumimoji="0" lang="de-DE" sz="1100" b="0" i="0" u="none" strike="noStrike" kern="1200" cap="none" spc="0" normalizeH="0" baseline="0" noProof="0">
                <a:ln>
                  <a:noFill/>
                </a:ln>
                <a:solidFill>
                  <a:srgbClr val="FFFFFF"/>
                </a:solidFill>
                <a:effectLst/>
                <a:uLnTx/>
                <a:uFillTx/>
                <a:ea typeface="+mn-ea"/>
                <a:cs typeface="+mn-cs"/>
              </a:rPr>
              <a:t>Microsoft and T-Systems</a:t>
            </a:r>
            <a:endParaRPr kumimoji="0" lang="en-US" sz="1200" b="0" i="0" u="none" strike="noStrike" kern="1200" cap="none" spc="0" normalizeH="0" baseline="0" noProof="0">
              <a:ln>
                <a:noFill/>
              </a:ln>
              <a:solidFill>
                <a:srgbClr val="FFFFFF"/>
              </a:solidFill>
              <a:effectLst/>
              <a:uLnTx/>
              <a:uFillTx/>
              <a:ea typeface="+mn-ea"/>
              <a:cs typeface="+mn-cs"/>
            </a:endParaRPr>
          </a:p>
        </p:txBody>
      </p:sp>
      <p:pic>
        <p:nvPicPr>
          <p:cNvPr id="41" name="Picture 40" descr="T-systems logo&#10;">
            <a:extLst>
              <a:ext uri="{FF2B5EF4-FFF2-40B4-BE49-F238E27FC236}">
                <a16:creationId xmlns:a16="http://schemas.microsoft.com/office/drawing/2014/main" id="{CE892E6A-859E-4CB5-9A1C-0586BDB24B9C}"/>
              </a:ext>
            </a:extLst>
          </p:cNvPr>
          <p:cNvPicPr>
            <a:picLocks noChangeAspect="1"/>
          </p:cNvPicPr>
          <p:nvPr/>
        </p:nvPicPr>
        <p:blipFill>
          <a:blip r:embed="rId3"/>
          <a:stretch>
            <a:fillRect/>
          </a:stretch>
        </p:blipFill>
        <p:spPr>
          <a:xfrm>
            <a:off x="2698043" y="5683854"/>
            <a:ext cx="1353976" cy="219022"/>
          </a:xfrm>
          <a:prstGeom prst="rect">
            <a:avLst/>
          </a:prstGeom>
        </p:spPr>
      </p:pic>
      <p:cxnSp>
        <p:nvCxnSpPr>
          <p:cNvPr id="12" name="Straight Connector 11">
            <a:extLst>
              <a:ext uri="{FF2B5EF4-FFF2-40B4-BE49-F238E27FC236}">
                <a16:creationId xmlns:a16="http://schemas.microsoft.com/office/drawing/2014/main" id="{9D809D49-16D7-4B66-A627-8D20EA483CEE}"/>
              </a:ext>
              <a:ext uri="{C183D7F6-B498-43B3-948B-1728B52AA6E4}">
                <adec:decorative xmlns:adec="http://schemas.microsoft.com/office/drawing/2017/decorative" val="1"/>
              </a:ext>
            </a:extLst>
          </p:cNvPr>
          <p:cNvCxnSpPr>
            <a:cxnSpLocks/>
          </p:cNvCxnSpPr>
          <p:nvPr/>
        </p:nvCxnSpPr>
        <p:spPr>
          <a:xfrm>
            <a:off x="4277211" y="2468101"/>
            <a:ext cx="0" cy="34347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F8A04D-8406-4290-82E2-06A09F959B8D}"/>
              </a:ext>
            </a:extLst>
          </p:cNvPr>
          <p:cNvSpPr/>
          <p:nvPr/>
        </p:nvSpPr>
        <p:spPr bwMode="auto">
          <a:xfrm>
            <a:off x="4502403"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a:ea typeface="+mn-ea"/>
                <a:cs typeface="Segoe UI Semibold"/>
              </a:rPr>
              <a:t>Improve</a:t>
            </a:r>
            <a:br>
              <a:rPr kumimoji="0" lang="en-US" sz="1961" i="0" u="none" strike="noStrike" kern="1200" cap="none" spc="0" normalizeH="0" baseline="0" noProof="0">
                <a:ln>
                  <a:noFill/>
                </a:ln>
                <a:solidFill>
                  <a:schemeClr val="accent1"/>
                </a:solidFill>
                <a:uLnTx/>
                <a:uFillTx/>
                <a:latin typeface="Segoe UI Semibold"/>
                <a:ea typeface="+mn-ea"/>
                <a:cs typeface="Segoe UI Semibold"/>
              </a:rPr>
            </a:br>
            <a:r>
              <a:rPr kumimoji="0" lang="en-US" sz="1961" i="0" u="none" strike="noStrike" kern="1200" cap="none" spc="0" normalizeH="0" baseline="0" noProof="0">
                <a:ln>
                  <a:noFill/>
                </a:ln>
                <a:solidFill>
                  <a:schemeClr val="accent1"/>
                </a:solidFill>
                <a:uLnTx/>
                <a:uFillTx/>
                <a:latin typeface="Segoe UI Semibold"/>
                <a:ea typeface="+mn-ea"/>
                <a:cs typeface="Segoe UI Semibold"/>
              </a:rPr>
              <a:t>operational efficiency</a:t>
            </a:r>
          </a:p>
        </p:txBody>
      </p:sp>
      <p:sp>
        <p:nvSpPr>
          <p:cNvPr id="15" name="TextBox 14">
            <a:extLst>
              <a:ext uri="{FF2B5EF4-FFF2-40B4-BE49-F238E27FC236}">
                <a16:creationId xmlns:a16="http://schemas.microsoft.com/office/drawing/2014/main" id="{9CDE2B68-2D48-4F9E-A723-91DB8B260A2D}"/>
              </a:ext>
            </a:extLst>
          </p:cNvPr>
          <p:cNvSpPr txBox="1"/>
          <p:nvPr/>
        </p:nvSpPr>
        <p:spPr>
          <a:xfrm>
            <a:off x="4502403" y="3301434"/>
            <a:ext cx="3187195" cy="1477328"/>
          </a:xfrm>
          <a:prstGeom prst="rect">
            <a:avLst/>
          </a:prstGeom>
        </p:spPr>
        <p:txBody>
          <a:bodyPr wrap="square" lIns="0" tIns="0" rIns="0" bIns="0">
            <a:noAutofit/>
          </a:bodyPr>
          <a:lstStyle/>
          <a:p>
            <a:pPr marL="58738" marR="0" lvl="0" indent="-58738" algn="l" defTabSz="914225"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FFFFFF"/>
                </a:solidFill>
                <a:effectLst/>
                <a:uLnTx/>
                <a:uFillTx/>
                <a:ea typeface="+mn-ea"/>
                <a:cs typeface="+mn-cs"/>
              </a:rPr>
              <a:t>“With Azure Arc, automation that supports a single environment can</a:t>
            </a:r>
            <a:br>
              <a:rPr kumimoji="0" lang="en-US" sz="1400" b="0" i="0" u="none" strike="noStrike" kern="1200" cap="none" spc="0" normalizeH="0" baseline="0" noProof="0">
                <a:ln>
                  <a:noFill/>
                </a:ln>
                <a:solidFill>
                  <a:srgbClr val="FFFFFF"/>
                </a:solidFill>
                <a:effectLst/>
                <a:uLnTx/>
                <a:uFillTx/>
                <a:ea typeface="+mn-ea"/>
                <a:cs typeface="+mn-cs"/>
              </a:rPr>
            </a:br>
            <a:r>
              <a:rPr kumimoji="0" lang="en-US" sz="1400" b="0" i="0" u="none" strike="noStrike" kern="1200" cap="none" spc="0" normalizeH="0" baseline="0" noProof="0">
                <a:ln>
                  <a:noFill/>
                </a:ln>
                <a:solidFill>
                  <a:srgbClr val="FFFFFF"/>
                </a:solidFill>
                <a:effectLst/>
                <a:uLnTx/>
                <a:uFillTx/>
                <a:ea typeface="+mn-ea"/>
                <a:cs typeface="+mn-cs"/>
              </a:rPr>
              <a:t>be leveraged to support an entire footprint; Actions can be </a:t>
            </a:r>
            <a:r>
              <a:rPr kumimoji="0" lang="en-US" sz="1400" b="0" i="0" u="none" strike="noStrike" kern="1200" cap="none" spc="0" normalizeH="0" baseline="0" noProof="0">
                <a:ln>
                  <a:noFill/>
                </a:ln>
                <a:solidFill>
                  <a:schemeClr val="accent1"/>
                </a:solidFill>
                <a:effectLst/>
                <a:uLnTx/>
                <a:uFillTx/>
                <a:ea typeface="+mn-ea"/>
                <a:cs typeface="+mn-cs"/>
              </a:rPr>
              <a:t>uniformly maintained and applied across an entire fleet</a:t>
            </a:r>
            <a:r>
              <a:rPr kumimoji="0" lang="en-US" sz="1400" b="0" i="0" u="none" strike="noStrike" kern="1200" cap="none" spc="0" normalizeH="0" baseline="0" noProof="0">
                <a:ln>
                  <a:noFill/>
                </a:ln>
                <a:solidFill>
                  <a:srgbClr val="FFFFFF"/>
                </a:solidFill>
                <a:effectLst/>
                <a:uLnTx/>
                <a:uFillTx/>
                <a:ea typeface="+mn-ea"/>
                <a:cs typeface="+mn-cs"/>
              </a:rPr>
              <a:t>.” </a:t>
            </a:r>
          </a:p>
        </p:txBody>
      </p:sp>
      <p:sp>
        <p:nvSpPr>
          <p:cNvPr id="32" name="TextBox 31">
            <a:extLst>
              <a:ext uri="{FF2B5EF4-FFF2-40B4-BE49-F238E27FC236}">
                <a16:creationId xmlns:a16="http://schemas.microsoft.com/office/drawing/2014/main" id="{FAD3E1F4-67F6-4EA1-B194-36439C1A155F}"/>
              </a:ext>
            </a:extLst>
          </p:cNvPr>
          <p:cNvSpPr txBox="1"/>
          <p:nvPr/>
        </p:nvSpPr>
        <p:spPr>
          <a:xfrm>
            <a:off x="4502403" y="5024983"/>
            <a:ext cx="3187195" cy="523220"/>
          </a:xfrm>
          <a:prstGeom prst="rect">
            <a:avLst/>
          </a:prstGeom>
        </p:spPr>
        <p:txBody>
          <a:bodyPr wrap="square" lIns="0" tIns="0" rIns="0" bIns="0">
            <a:noAutofit/>
          </a:bodyPr>
          <a:lstStyle/>
          <a:p>
            <a:pPr marL="58738" marR="0" lvl="0" indent="-58738" algn="r" defTabSz="914225" rtl="0" eaLnBrk="1" fontAlgn="auto" latinLnBrk="0" hangingPunct="1">
              <a:lnSpc>
                <a:spcPct val="100000"/>
              </a:lnSpc>
              <a:spcBef>
                <a:spcPts val="0"/>
              </a:spcBef>
              <a:spcAft>
                <a:spcPts val="0"/>
              </a:spcAft>
              <a:buClrTx/>
              <a:buSzTx/>
              <a:tabLst/>
              <a:defRPr/>
            </a:pPr>
            <a:r>
              <a:rPr kumimoji="0" lang="de-DE" sz="1200" b="0" i="0" u="none" strike="noStrike" kern="1200" cap="none" spc="0" normalizeH="0" baseline="0" noProof="0">
                <a:ln>
                  <a:noFill/>
                </a:ln>
                <a:solidFill>
                  <a:schemeClr val="accent1"/>
                </a:solidFill>
                <a:effectLst/>
                <a:uLnTx/>
                <a:uFillTx/>
                <a:latin typeface="+mj-lt"/>
                <a:ea typeface="+mn-ea"/>
                <a:cs typeface="+mn-cs"/>
              </a:rPr>
              <a:t>Scott Harvey </a:t>
            </a:r>
          </a:p>
          <a:p>
            <a:pPr marL="58738" marR="0" lvl="0" indent="-58738" algn="r" defTabSz="914225" rtl="0" eaLnBrk="1" fontAlgn="auto" latinLnBrk="0" hangingPunct="1">
              <a:lnSpc>
                <a:spcPct val="100000"/>
              </a:lnSpc>
              <a:spcBef>
                <a:spcPts val="0"/>
              </a:spcBef>
              <a:spcAft>
                <a:spcPts val="0"/>
              </a:spcAft>
              <a:buClrTx/>
              <a:buSzTx/>
              <a:tabLst/>
              <a:defRPr/>
            </a:pPr>
            <a:r>
              <a:rPr kumimoji="0" lang="de-DE" sz="1100" b="0" i="0" u="none" strike="noStrike" kern="1200" cap="none" spc="0" normalizeH="0" baseline="0" noProof="0">
                <a:ln>
                  <a:noFill/>
                </a:ln>
                <a:solidFill>
                  <a:srgbClr val="FFFFFF"/>
                </a:solidFill>
                <a:effectLst/>
                <a:uLnTx/>
                <a:uFillTx/>
                <a:ea typeface="+mn-ea"/>
                <a:cs typeface="+mn-cs"/>
              </a:rPr>
              <a:t>CTO</a:t>
            </a:r>
            <a:br>
              <a:rPr kumimoji="0" lang="de-DE" sz="1100" b="0" i="0" u="none" strike="noStrike" kern="1200" cap="none" spc="0" normalizeH="0" baseline="0" noProof="0">
                <a:ln>
                  <a:noFill/>
                </a:ln>
                <a:solidFill>
                  <a:srgbClr val="FFFFFF"/>
                </a:solidFill>
                <a:effectLst/>
                <a:uLnTx/>
                <a:uFillTx/>
                <a:ea typeface="+mn-ea"/>
                <a:cs typeface="+mn-cs"/>
              </a:rPr>
            </a:br>
            <a:r>
              <a:rPr kumimoji="0" lang="de-DE" sz="1100" b="0" i="0" u="none" strike="noStrike" kern="1200" cap="none" spc="0" normalizeH="0" baseline="0" noProof="0">
                <a:ln>
                  <a:noFill/>
                </a:ln>
                <a:solidFill>
                  <a:srgbClr val="FFFFFF"/>
                </a:solidFill>
                <a:effectLst/>
                <a:uLnTx/>
                <a:uFillTx/>
                <a:ea typeface="+mn-ea"/>
                <a:cs typeface="+mn-cs"/>
              </a:rPr>
              <a:t>Atmosera</a:t>
            </a:r>
            <a:endParaRPr kumimoji="0" lang="en-US" sz="1200" b="0" i="0" u="none" strike="noStrike" kern="1200" cap="none" spc="0" normalizeH="0" baseline="0" noProof="0">
              <a:ln>
                <a:noFill/>
              </a:ln>
              <a:solidFill>
                <a:srgbClr val="FFFFFF"/>
              </a:solidFill>
              <a:effectLst/>
              <a:uLnTx/>
              <a:uFillTx/>
              <a:ea typeface="+mn-ea"/>
              <a:cs typeface="+mn-cs"/>
            </a:endParaRPr>
          </a:p>
        </p:txBody>
      </p:sp>
      <p:pic>
        <p:nvPicPr>
          <p:cNvPr id="37" name="Picture 36" descr="Atmosera logo">
            <a:extLst>
              <a:ext uri="{FF2B5EF4-FFF2-40B4-BE49-F238E27FC236}">
                <a16:creationId xmlns:a16="http://schemas.microsoft.com/office/drawing/2014/main" id="{8401466F-05BA-41CD-B5F1-5704C935B3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2444" y="5717146"/>
            <a:ext cx="1347154" cy="185730"/>
          </a:xfrm>
          <a:prstGeom prst="rect">
            <a:avLst/>
          </a:prstGeom>
        </p:spPr>
      </p:pic>
      <p:cxnSp>
        <p:nvCxnSpPr>
          <p:cNvPr id="39" name="Straight Connector 38">
            <a:extLst>
              <a:ext uri="{FF2B5EF4-FFF2-40B4-BE49-F238E27FC236}">
                <a16:creationId xmlns:a16="http://schemas.microsoft.com/office/drawing/2014/main" id="{10780704-20BB-4144-BD39-20BEFE8A6F75}"/>
              </a:ext>
              <a:ext uri="{C183D7F6-B498-43B3-948B-1728B52AA6E4}">
                <adec:decorative xmlns:adec="http://schemas.microsoft.com/office/drawing/2017/decorative" val="1"/>
              </a:ext>
            </a:extLst>
          </p:cNvPr>
          <p:cNvCxnSpPr>
            <a:cxnSpLocks/>
          </p:cNvCxnSpPr>
          <p:nvPr/>
        </p:nvCxnSpPr>
        <p:spPr>
          <a:xfrm>
            <a:off x="7914790" y="2468101"/>
            <a:ext cx="0" cy="34347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4130AA1-57EE-415F-8F74-B9E64D9FBCD5}"/>
              </a:ext>
            </a:extLst>
          </p:cNvPr>
          <p:cNvSpPr/>
          <p:nvPr/>
        </p:nvSpPr>
        <p:spPr bwMode="auto">
          <a:xfrm>
            <a:off x="8139982" y="2468101"/>
            <a:ext cx="3187195" cy="6303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14102" rtl="0" eaLnBrk="1" fontAlgn="base" latinLnBrk="0" hangingPunct="1">
              <a:lnSpc>
                <a:spcPct val="100000"/>
              </a:lnSpc>
              <a:spcBef>
                <a:spcPct val="0"/>
              </a:spcBef>
              <a:spcAft>
                <a:spcPct val="0"/>
              </a:spcAft>
              <a:buClrTx/>
              <a:buSzTx/>
              <a:buFontTx/>
              <a:buNone/>
              <a:tabLst/>
              <a:defRPr/>
            </a:pPr>
            <a:r>
              <a:rPr kumimoji="0" lang="en-US" sz="1961" i="0" u="none" strike="noStrike" kern="1200" cap="none" spc="0" normalizeH="0" baseline="0" noProof="0">
                <a:ln>
                  <a:noFill/>
                </a:ln>
                <a:solidFill>
                  <a:schemeClr val="accent1"/>
                </a:solidFill>
                <a:uLnTx/>
                <a:uFillTx/>
                <a:latin typeface="Segoe UI Semibold" panose="020B0702040204020203" pitchFamily="34" charset="0"/>
                <a:ea typeface="+mn-ea"/>
                <a:cs typeface="Segoe UI Semibold" panose="020B0702040204020203" pitchFamily="34" charset="0"/>
              </a:rPr>
              <a:t>Overcome common customer objections</a:t>
            </a:r>
          </a:p>
        </p:txBody>
      </p:sp>
      <p:sp>
        <p:nvSpPr>
          <p:cNvPr id="29" name="TextBox 28">
            <a:extLst>
              <a:ext uri="{FF2B5EF4-FFF2-40B4-BE49-F238E27FC236}">
                <a16:creationId xmlns:a16="http://schemas.microsoft.com/office/drawing/2014/main" id="{AC7A8B1D-69F2-493A-90DB-9414656B1F18}"/>
              </a:ext>
            </a:extLst>
          </p:cNvPr>
          <p:cNvSpPr txBox="1"/>
          <p:nvPr/>
        </p:nvSpPr>
        <p:spPr>
          <a:xfrm>
            <a:off x="8139982" y="3301434"/>
            <a:ext cx="3187195" cy="1231106"/>
          </a:xfrm>
          <a:prstGeom prst="rect">
            <a:avLst/>
          </a:prstGeom>
        </p:spPr>
        <p:txBody>
          <a:bodyPr wrap="square" lIns="0" tIns="0" rIns="0" bIns="0">
            <a:noAutofit/>
          </a:bodyPr>
          <a:lstStyle/>
          <a:p>
            <a:pPr marL="58738" marR="0" lvl="0" indent="-58738" algn="l" defTabSz="914225"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FFFFFF"/>
                </a:solidFill>
                <a:effectLst/>
                <a:uLnTx/>
                <a:uFillTx/>
                <a:ea typeface="+mn-ea"/>
                <a:cs typeface="+mn-cs"/>
              </a:rPr>
              <a:t>“With Arc, we can </a:t>
            </a:r>
            <a:r>
              <a:rPr kumimoji="0" lang="en-US" sz="1400" b="0" i="0" u="none" strike="noStrike" kern="1200" cap="none" spc="0" normalizeH="0" baseline="0" noProof="0">
                <a:ln>
                  <a:noFill/>
                </a:ln>
                <a:solidFill>
                  <a:schemeClr val="accent1"/>
                </a:solidFill>
                <a:effectLst/>
                <a:uLnTx/>
                <a:uFillTx/>
                <a:ea typeface="+mn-ea"/>
                <a:cs typeface="+mn-cs"/>
              </a:rPr>
              <a:t>meet customers wherever they are</a:t>
            </a:r>
            <a:r>
              <a:rPr kumimoji="0" lang="en-US" sz="1400" b="0" i="0" u="none" strike="noStrike" kern="1200" cap="none" spc="0" normalizeH="0" baseline="0" noProof="0">
                <a:ln>
                  <a:noFill/>
                </a:ln>
                <a:solidFill>
                  <a:srgbClr val="FFFFFF"/>
                </a:solidFill>
                <a:effectLst/>
                <a:uLnTx/>
                <a:uFillTx/>
                <a:ea typeface="+mn-ea"/>
                <a:cs typeface="+mn-cs"/>
              </a:rPr>
              <a:t> and offer them proximity and flexibility with their workloads, while helping them set</a:t>
            </a:r>
            <a:br>
              <a:rPr kumimoji="0" lang="en-US" sz="1400" b="0" i="0" u="none" strike="noStrike" kern="1200" cap="none" spc="0" normalizeH="0" baseline="0" noProof="0">
                <a:ln>
                  <a:noFill/>
                </a:ln>
                <a:solidFill>
                  <a:srgbClr val="FFFFFF"/>
                </a:solidFill>
                <a:effectLst/>
                <a:uLnTx/>
                <a:uFillTx/>
                <a:ea typeface="+mn-ea"/>
                <a:cs typeface="+mn-cs"/>
              </a:rPr>
            </a:br>
            <a:r>
              <a:rPr kumimoji="0" lang="en-US" sz="1400" b="0" i="0" u="none" strike="noStrike" kern="1200" cap="none" spc="0" normalizeH="0" baseline="0" noProof="0">
                <a:ln>
                  <a:noFill/>
                </a:ln>
                <a:solidFill>
                  <a:srgbClr val="FFFFFF"/>
                </a:solidFill>
                <a:effectLst/>
                <a:uLnTx/>
                <a:uFillTx/>
                <a:ea typeface="+mn-ea"/>
                <a:cs typeface="+mn-cs"/>
              </a:rPr>
              <a:t>of a digital modernization path.”</a:t>
            </a:r>
          </a:p>
        </p:txBody>
      </p:sp>
      <p:sp>
        <p:nvSpPr>
          <p:cNvPr id="33" name="TextBox 32">
            <a:extLst>
              <a:ext uri="{FF2B5EF4-FFF2-40B4-BE49-F238E27FC236}">
                <a16:creationId xmlns:a16="http://schemas.microsoft.com/office/drawing/2014/main" id="{48B3CFD1-89BD-4D5A-8942-84F05B4F206D}"/>
              </a:ext>
            </a:extLst>
          </p:cNvPr>
          <p:cNvSpPr txBox="1"/>
          <p:nvPr/>
        </p:nvSpPr>
        <p:spPr>
          <a:xfrm>
            <a:off x="8139982" y="5024983"/>
            <a:ext cx="3187195" cy="523220"/>
          </a:xfrm>
          <a:prstGeom prst="rect">
            <a:avLst/>
          </a:prstGeom>
        </p:spPr>
        <p:txBody>
          <a:bodyPr wrap="square" lIns="0" tIns="0" rIns="0" bIns="0">
            <a:noAutofit/>
          </a:bodyPr>
          <a:lstStyle/>
          <a:p>
            <a:pPr marL="58738" marR="0" lvl="0" indent="-58738" algn="r" defTabSz="914225" rtl="0" eaLnBrk="1" fontAlgn="auto" latinLnBrk="0" hangingPunct="1">
              <a:lnSpc>
                <a:spcPct val="100000"/>
              </a:lnSpc>
              <a:spcBef>
                <a:spcPts val="0"/>
              </a:spcBef>
              <a:spcAft>
                <a:spcPts val="0"/>
              </a:spcAft>
              <a:buClrTx/>
              <a:buSzTx/>
              <a:tabLst/>
              <a:defRPr/>
            </a:pPr>
            <a:r>
              <a:rPr kumimoji="0" lang="de-DE" sz="1200" b="0" i="0" u="none" strike="noStrike" kern="1200" cap="none" spc="0" normalizeH="0" baseline="0" noProof="0">
                <a:ln>
                  <a:noFill/>
                </a:ln>
                <a:solidFill>
                  <a:schemeClr val="accent1"/>
                </a:solidFill>
                <a:effectLst/>
                <a:uLnTx/>
                <a:uFillTx/>
                <a:latin typeface="+mj-lt"/>
                <a:ea typeface="+mn-ea"/>
                <a:cs typeface="+mn-cs"/>
              </a:rPr>
              <a:t>Mike DeLuca</a:t>
            </a:r>
          </a:p>
          <a:p>
            <a:pPr marL="58738" marR="0" lvl="0" indent="-58738" algn="r" defTabSz="914225" rtl="0" eaLnBrk="1" fontAlgn="auto" latinLnBrk="0" hangingPunct="1">
              <a:lnSpc>
                <a:spcPct val="100000"/>
              </a:lnSpc>
              <a:spcBef>
                <a:spcPts val="0"/>
              </a:spcBef>
              <a:spcAft>
                <a:spcPts val="0"/>
              </a:spcAft>
              <a:buClrTx/>
              <a:buSzTx/>
              <a:tabLst/>
              <a:defRPr/>
            </a:pPr>
            <a:r>
              <a:rPr kumimoji="0" lang="en-US" sz="1100" b="0" i="0" u="none" strike="noStrike" kern="1200" cap="none" spc="0" normalizeH="0" baseline="0" noProof="0">
                <a:ln>
                  <a:noFill/>
                </a:ln>
                <a:solidFill>
                  <a:srgbClr val="FFFFFF"/>
                </a:solidFill>
                <a:effectLst/>
                <a:uLnTx/>
                <a:uFillTx/>
                <a:ea typeface="+mn-ea"/>
                <a:cs typeface="+mn-cs"/>
              </a:rPr>
              <a:t>Global Lead, Hybrid and Edge</a:t>
            </a:r>
          </a:p>
          <a:p>
            <a:pPr marL="58738" marR="0" lvl="0" indent="-58738" algn="r" defTabSz="914225" rtl="0" eaLnBrk="1" fontAlgn="auto" latinLnBrk="0" hangingPunct="1">
              <a:lnSpc>
                <a:spcPct val="100000"/>
              </a:lnSpc>
              <a:spcBef>
                <a:spcPts val="0"/>
              </a:spcBef>
              <a:spcAft>
                <a:spcPts val="0"/>
              </a:spcAft>
              <a:buClrTx/>
              <a:buSzTx/>
              <a:tabLst/>
              <a:defRPr/>
            </a:pPr>
            <a:r>
              <a:rPr lang="en-US" sz="1100">
                <a:solidFill>
                  <a:srgbClr val="FFFFFF"/>
                </a:solidFill>
              </a:rPr>
              <a:t>Avanade</a:t>
            </a:r>
            <a:endParaRPr kumimoji="0" lang="en-US" sz="1100" b="0" i="0" u="none" strike="noStrike" kern="1200" cap="none" spc="0" normalizeH="0" baseline="0" noProof="0">
              <a:ln>
                <a:noFill/>
              </a:ln>
              <a:solidFill>
                <a:srgbClr val="FFFFFF"/>
              </a:solidFill>
              <a:effectLst/>
              <a:uLnTx/>
              <a:uFillTx/>
              <a:ea typeface="+mn-ea"/>
              <a:cs typeface="+mn-cs"/>
            </a:endParaRPr>
          </a:p>
          <a:p>
            <a:pPr marL="58738" marR="0" lvl="0" indent="-58738" algn="r" defTabSz="914225"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a:ln>
                <a:noFill/>
              </a:ln>
              <a:solidFill>
                <a:srgbClr val="FFFFFF"/>
              </a:solidFill>
              <a:effectLst/>
              <a:uLnTx/>
              <a:uFillTx/>
              <a:ea typeface="+mn-ea"/>
              <a:cs typeface="+mn-cs"/>
            </a:endParaRPr>
          </a:p>
        </p:txBody>
      </p:sp>
      <p:pic>
        <p:nvPicPr>
          <p:cNvPr id="20" name="Picture 19" descr="Avanade logo">
            <a:extLst>
              <a:ext uri="{FF2B5EF4-FFF2-40B4-BE49-F238E27FC236}">
                <a16:creationId xmlns:a16="http://schemas.microsoft.com/office/drawing/2014/main" id="{8A37E636-D905-4C14-9E0F-F243566E843D}"/>
              </a:ext>
            </a:extLst>
          </p:cNvPr>
          <p:cNvPicPr>
            <a:picLocks noChangeAspect="1"/>
          </p:cNvPicPr>
          <p:nvPr/>
        </p:nvPicPr>
        <p:blipFill>
          <a:blip r:embed="rId5"/>
          <a:stretch>
            <a:fillRect/>
          </a:stretch>
        </p:blipFill>
        <p:spPr>
          <a:xfrm>
            <a:off x="10135316" y="5596552"/>
            <a:ext cx="1191860" cy="306324"/>
          </a:xfrm>
          <a:prstGeom prst="rect">
            <a:avLst/>
          </a:prstGeom>
        </p:spPr>
      </p:pic>
    </p:spTree>
    <p:extLst>
      <p:ext uri="{BB962C8B-B14F-4D97-AF65-F5344CB8AC3E}">
        <p14:creationId xmlns:p14="http://schemas.microsoft.com/office/powerpoint/2010/main" val="2311808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220E8-EE1A-409B-8144-706AF061C6BA}"/>
              </a:ext>
            </a:extLst>
          </p:cNvPr>
          <p:cNvSpPr>
            <a:spLocks noGrp="1"/>
          </p:cNvSpPr>
          <p:nvPr>
            <p:ph type="title"/>
          </p:nvPr>
        </p:nvSpPr>
        <p:spPr>
          <a:xfrm>
            <a:off x="588263" y="457200"/>
            <a:ext cx="11018520" cy="553998"/>
          </a:xfrm>
        </p:spPr>
        <p:txBody>
          <a:bodyPr/>
          <a:lstStyle/>
          <a:p>
            <a:pPr algn="ctr"/>
            <a:r>
              <a:rPr lang="en-US"/>
              <a:t>Azure Arc launch partners</a:t>
            </a:r>
          </a:p>
        </p:txBody>
      </p:sp>
      <p:sp>
        <p:nvSpPr>
          <p:cNvPr id="41" name="Rectangle 40">
            <a:extLst>
              <a:ext uri="{FF2B5EF4-FFF2-40B4-BE49-F238E27FC236}">
                <a16:creationId xmlns:a16="http://schemas.microsoft.com/office/drawing/2014/main" id="{F54D0B41-59A0-4848-ACAC-9FB3E3C76435}"/>
              </a:ext>
            </a:extLst>
          </p:cNvPr>
          <p:cNvSpPr/>
          <p:nvPr/>
        </p:nvSpPr>
        <p:spPr bwMode="auto">
          <a:xfrm>
            <a:off x="1807300" y="1443474"/>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2"/>
              </a:rPr>
              <a:t>CloudAssured@smartronix.com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5" name="Picture 4" descr="Smartronix logo">
            <a:extLst>
              <a:ext uri="{FF2B5EF4-FFF2-40B4-BE49-F238E27FC236}">
                <a16:creationId xmlns:a16="http://schemas.microsoft.com/office/drawing/2014/main" id="{9379FF7F-607C-41E3-A20B-300AF6957FE0}"/>
              </a:ext>
            </a:extLst>
          </p:cNvPr>
          <p:cNvPicPr>
            <a:picLocks noChangeAspect="1"/>
          </p:cNvPicPr>
          <p:nvPr/>
        </p:nvPicPr>
        <p:blipFill rotWithShape="1">
          <a:blip r:embed="rId3"/>
          <a:srcRect l="3347" t="6564" r="54986" b="6564"/>
          <a:stretch/>
        </p:blipFill>
        <p:spPr>
          <a:xfrm>
            <a:off x="2283301" y="1804635"/>
            <a:ext cx="1143001" cy="611041"/>
          </a:xfrm>
          <a:prstGeom prst="rect">
            <a:avLst/>
          </a:prstGeom>
        </p:spPr>
      </p:pic>
      <p:sp>
        <p:nvSpPr>
          <p:cNvPr id="44" name="Rectangle 43">
            <a:extLst>
              <a:ext uri="{FF2B5EF4-FFF2-40B4-BE49-F238E27FC236}">
                <a16:creationId xmlns:a16="http://schemas.microsoft.com/office/drawing/2014/main" id="{B0B0245E-1D0C-4C88-95CC-70024056D8F8}"/>
              </a:ext>
            </a:extLst>
          </p:cNvPr>
          <p:cNvSpPr/>
          <p:nvPr/>
        </p:nvSpPr>
        <p:spPr bwMode="auto">
          <a:xfrm>
            <a:off x="3968099" y="1443474"/>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4"/>
              </a:rPr>
              <a:t>AskAzure@fujitsu.com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100" name="Picture 99" descr="Fujitsu logo">
            <a:extLst>
              <a:ext uri="{FF2B5EF4-FFF2-40B4-BE49-F238E27FC236}">
                <a16:creationId xmlns:a16="http://schemas.microsoft.com/office/drawing/2014/main" id="{CD477BB0-930B-43F4-82A1-014DE8586C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498" t="16111" r="8498" b="16111"/>
          <a:stretch/>
        </p:blipFill>
        <p:spPr>
          <a:xfrm>
            <a:off x="4506700" y="1877365"/>
            <a:ext cx="1017800" cy="457290"/>
          </a:xfrm>
          <a:prstGeom prst="rect">
            <a:avLst/>
          </a:prstGeom>
        </p:spPr>
      </p:pic>
      <p:sp>
        <p:nvSpPr>
          <p:cNvPr id="46" name="Rectangle 45">
            <a:extLst>
              <a:ext uri="{FF2B5EF4-FFF2-40B4-BE49-F238E27FC236}">
                <a16:creationId xmlns:a16="http://schemas.microsoft.com/office/drawing/2014/main" id="{C7264C1D-6246-4E51-A72A-2EAC54E6E8F7}"/>
              </a:ext>
            </a:extLst>
          </p:cNvPr>
          <p:cNvSpPr/>
          <p:nvPr/>
        </p:nvSpPr>
        <p:spPr bwMode="auto">
          <a:xfrm>
            <a:off x="6128898" y="1443474"/>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6"/>
              </a:rPr>
              <a:t>solutions@dexmach.com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7" name="Picture 6" descr="Dexmach logo">
            <a:extLst>
              <a:ext uri="{FF2B5EF4-FFF2-40B4-BE49-F238E27FC236}">
                <a16:creationId xmlns:a16="http://schemas.microsoft.com/office/drawing/2014/main" id="{50BB08F5-D027-431A-B3AE-127DF6B1107C}"/>
              </a:ext>
            </a:extLst>
          </p:cNvPr>
          <p:cNvPicPr>
            <a:picLocks noChangeAspect="1"/>
          </p:cNvPicPr>
          <p:nvPr/>
        </p:nvPicPr>
        <p:blipFill>
          <a:blip r:embed="rId7">
            <a:clrChange>
              <a:clrFrom>
                <a:srgbClr val="0C0C0C"/>
              </a:clrFrom>
              <a:clrTo>
                <a:srgbClr val="0C0C0C">
                  <a:alpha val="0"/>
                </a:srgbClr>
              </a:clrTo>
            </a:clrChange>
          </a:blip>
          <a:stretch>
            <a:fillRect/>
          </a:stretch>
        </p:blipFill>
        <p:spPr>
          <a:xfrm>
            <a:off x="6444473" y="1938247"/>
            <a:ext cx="1463850" cy="421590"/>
          </a:xfrm>
          <a:prstGeom prst="rect">
            <a:avLst/>
          </a:prstGeom>
        </p:spPr>
      </p:pic>
      <p:sp>
        <p:nvSpPr>
          <p:cNvPr id="48" name="Rectangle 47">
            <a:extLst>
              <a:ext uri="{FF2B5EF4-FFF2-40B4-BE49-F238E27FC236}">
                <a16:creationId xmlns:a16="http://schemas.microsoft.com/office/drawing/2014/main" id="{3743ADF7-6F46-4AA7-9736-529EBA4D2A32}"/>
              </a:ext>
            </a:extLst>
          </p:cNvPr>
          <p:cNvSpPr/>
          <p:nvPr/>
        </p:nvSpPr>
        <p:spPr bwMode="auto">
          <a:xfrm>
            <a:off x="8289697" y="1443474"/>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8"/>
              </a:rPr>
              <a:t>AzureArc.Info@avanade.com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43" name="Picture 42" descr="Avanade logo">
            <a:extLst>
              <a:ext uri="{FF2B5EF4-FFF2-40B4-BE49-F238E27FC236}">
                <a16:creationId xmlns:a16="http://schemas.microsoft.com/office/drawing/2014/main" id="{0440EFEB-9B5E-44EA-B63C-E71115F2900F}"/>
              </a:ext>
            </a:extLst>
          </p:cNvPr>
          <p:cNvPicPr>
            <a:picLocks noChangeAspect="1"/>
          </p:cNvPicPr>
          <p:nvPr/>
        </p:nvPicPr>
        <p:blipFill>
          <a:blip r:embed="rId9"/>
          <a:stretch>
            <a:fillRect/>
          </a:stretch>
        </p:blipFill>
        <p:spPr>
          <a:xfrm>
            <a:off x="8625521" y="1954439"/>
            <a:ext cx="1423354" cy="324658"/>
          </a:xfrm>
          <a:prstGeom prst="rect">
            <a:avLst/>
          </a:prstGeom>
        </p:spPr>
      </p:pic>
      <p:sp>
        <p:nvSpPr>
          <p:cNvPr id="52" name="Rectangle 51">
            <a:extLst>
              <a:ext uri="{FF2B5EF4-FFF2-40B4-BE49-F238E27FC236}">
                <a16:creationId xmlns:a16="http://schemas.microsoft.com/office/drawing/2014/main" id="{C23458A9-D8EE-4F7D-B253-ADCE800F194F}"/>
              </a:ext>
            </a:extLst>
          </p:cNvPr>
          <p:cNvSpPr/>
          <p:nvPr/>
        </p:nvSpPr>
        <p:spPr bwMode="auto">
          <a:xfrm>
            <a:off x="1807300" y="3064347"/>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10"/>
              </a:rPr>
              <a:t>Arcformsp@t-systems.com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65" name="Picture 64" descr="T-systems logo&#10;">
            <a:extLst>
              <a:ext uri="{FF2B5EF4-FFF2-40B4-BE49-F238E27FC236}">
                <a16:creationId xmlns:a16="http://schemas.microsoft.com/office/drawing/2014/main" id="{54268EBE-024D-475E-B62A-9B6BC0C424F3}"/>
              </a:ext>
            </a:extLst>
          </p:cNvPr>
          <p:cNvPicPr>
            <a:picLocks noChangeAspect="1"/>
          </p:cNvPicPr>
          <p:nvPr/>
        </p:nvPicPr>
        <p:blipFill>
          <a:blip r:embed="rId11"/>
          <a:stretch>
            <a:fillRect/>
          </a:stretch>
        </p:blipFill>
        <p:spPr>
          <a:xfrm>
            <a:off x="2198849" y="3662634"/>
            <a:ext cx="1353976" cy="219022"/>
          </a:xfrm>
          <a:prstGeom prst="rect">
            <a:avLst/>
          </a:prstGeom>
        </p:spPr>
      </p:pic>
      <p:sp>
        <p:nvSpPr>
          <p:cNvPr id="54" name="Rectangle 53">
            <a:extLst>
              <a:ext uri="{FF2B5EF4-FFF2-40B4-BE49-F238E27FC236}">
                <a16:creationId xmlns:a16="http://schemas.microsoft.com/office/drawing/2014/main" id="{7A463BFB-8B76-44C0-8329-ED7C612B7DAA}"/>
              </a:ext>
            </a:extLst>
          </p:cNvPr>
          <p:cNvSpPr/>
          <p:nvPr/>
        </p:nvSpPr>
        <p:spPr bwMode="auto">
          <a:xfrm>
            <a:off x="3968099" y="3064347"/>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12"/>
              </a:rPr>
              <a:t>arc@cleardata.com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9" name="Picture 8" descr="Clear Data logo">
            <a:extLst>
              <a:ext uri="{FF2B5EF4-FFF2-40B4-BE49-F238E27FC236}">
                <a16:creationId xmlns:a16="http://schemas.microsoft.com/office/drawing/2014/main" id="{27A300FA-0BE9-438A-B1A7-8D72C7D92C7D}"/>
              </a:ext>
            </a:extLst>
          </p:cNvPr>
          <p:cNvPicPr>
            <a:picLocks noChangeAspect="1"/>
          </p:cNvPicPr>
          <p:nvPr/>
        </p:nvPicPr>
        <p:blipFill>
          <a:blip r:embed="rId13"/>
          <a:stretch>
            <a:fillRect/>
          </a:stretch>
        </p:blipFill>
        <p:spPr>
          <a:xfrm>
            <a:off x="4266300" y="3636688"/>
            <a:ext cx="1498600" cy="270914"/>
          </a:xfrm>
          <a:prstGeom prst="rect">
            <a:avLst/>
          </a:prstGeom>
        </p:spPr>
      </p:pic>
      <p:sp>
        <p:nvSpPr>
          <p:cNvPr id="56" name="Rectangle 55">
            <a:extLst>
              <a:ext uri="{FF2B5EF4-FFF2-40B4-BE49-F238E27FC236}">
                <a16:creationId xmlns:a16="http://schemas.microsoft.com/office/drawing/2014/main" id="{046188D1-2DE3-4175-855D-20F6CC0DAEDA}"/>
              </a:ext>
            </a:extLst>
          </p:cNvPr>
          <p:cNvSpPr/>
          <p:nvPr/>
        </p:nvSpPr>
        <p:spPr bwMode="auto">
          <a:xfrm>
            <a:off x="6128898" y="3064347"/>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14"/>
              </a:rPr>
              <a:t>AzureArc@acuutech.com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11" name="Picture 10" descr="Acuutech logo">
            <a:extLst>
              <a:ext uri="{FF2B5EF4-FFF2-40B4-BE49-F238E27FC236}">
                <a16:creationId xmlns:a16="http://schemas.microsoft.com/office/drawing/2014/main" id="{238C4CE4-4E13-4911-B89E-65934191D93D}"/>
              </a:ext>
            </a:extLst>
          </p:cNvPr>
          <p:cNvPicPr>
            <a:picLocks noChangeAspect="1"/>
          </p:cNvPicPr>
          <p:nvPr/>
        </p:nvPicPr>
        <p:blipFill>
          <a:blip r:embed="rId15"/>
          <a:stretch>
            <a:fillRect/>
          </a:stretch>
        </p:blipFill>
        <p:spPr>
          <a:xfrm>
            <a:off x="6584578" y="3672119"/>
            <a:ext cx="1183642" cy="200052"/>
          </a:xfrm>
          <a:prstGeom prst="rect">
            <a:avLst/>
          </a:prstGeom>
        </p:spPr>
      </p:pic>
      <p:sp>
        <p:nvSpPr>
          <p:cNvPr id="58" name="Rectangle 57">
            <a:extLst>
              <a:ext uri="{FF2B5EF4-FFF2-40B4-BE49-F238E27FC236}">
                <a16:creationId xmlns:a16="http://schemas.microsoft.com/office/drawing/2014/main" id="{76080116-1455-4194-BB86-5BB899210F4F}"/>
              </a:ext>
            </a:extLst>
          </p:cNvPr>
          <p:cNvSpPr/>
          <p:nvPr/>
        </p:nvSpPr>
        <p:spPr bwMode="auto">
          <a:xfrm>
            <a:off x="8289697" y="3064347"/>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16"/>
              </a:rPr>
              <a:t>connect@atmosera.com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63" name="Picture 62" descr="Atmosera logo">
            <a:extLst>
              <a:ext uri="{FF2B5EF4-FFF2-40B4-BE49-F238E27FC236}">
                <a16:creationId xmlns:a16="http://schemas.microsoft.com/office/drawing/2014/main" id="{E3D37A31-30F3-4D2A-8D09-F43488AFF8C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663621" y="3679280"/>
            <a:ext cx="1347154" cy="185730"/>
          </a:xfrm>
          <a:prstGeom prst="rect">
            <a:avLst/>
          </a:prstGeom>
        </p:spPr>
      </p:pic>
      <p:sp>
        <p:nvSpPr>
          <p:cNvPr id="62" name="Rectangle 61">
            <a:extLst>
              <a:ext uri="{FF2B5EF4-FFF2-40B4-BE49-F238E27FC236}">
                <a16:creationId xmlns:a16="http://schemas.microsoft.com/office/drawing/2014/main" id="{1BE2AAE9-58AF-49D4-931B-C3FF2C83ECFA}"/>
              </a:ext>
            </a:extLst>
          </p:cNvPr>
          <p:cNvSpPr/>
          <p:nvPr/>
        </p:nvSpPr>
        <p:spPr bwMode="auto">
          <a:xfrm>
            <a:off x="1807300" y="4685220"/>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18"/>
              </a:rPr>
              <a:t>Alliances@insight.com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14" name="Picture 13" descr="Insight logo">
            <a:extLst>
              <a:ext uri="{FF2B5EF4-FFF2-40B4-BE49-F238E27FC236}">
                <a16:creationId xmlns:a16="http://schemas.microsoft.com/office/drawing/2014/main" id="{D3C593A6-CC02-4D60-915E-77D065B67E7F}"/>
              </a:ext>
            </a:extLst>
          </p:cNvPr>
          <p:cNvPicPr>
            <a:picLocks noChangeAspect="1"/>
          </p:cNvPicPr>
          <p:nvPr/>
        </p:nvPicPr>
        <p:blipFill>
          <a:blip r:embed="rId19"/>
          <a:stretch>
            <a:fillRect/>
          </a:stretch>
        </p:blipFill>
        <p:spPr>
          <a:xfrm>
            <a:off x="2283300" y="5255549"/>
            <a:ext cx="1143002" cy="294802"/>
          </a:xfrm>
          <a:prstGeom prst="rect">
            <a:avLst/>
          </a:prstGeom>
        </p:spPr>
      </p:pic>
      <p:sp>
        <p:nvSpPr>
          <p:cNvPr id="64" name="Rectangle 63">
            <a:extLst>
              <a:ext uri="{FF2B5EF4-FFF2-40B4-BE49-F238E27FC236}">
                <a16:creationId xmlns:a16="http://schemas.microsoft.com/office/drawing/2014/main" id="{EE7B6892-CE3A-4D10-ADFA-634C5385F6D5}"/>
              </a:ext>
            </a:extLst>
          </p:cNvPr>
          <p:cNvSpPr/>
          <p:nvPr/>
        </p:nvSpPr>
        <p:spPr bwMode="auto">
          <a:xfrm>
            <a:off x="3968099" y="4685220"/>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20"/>
              </a:rPr>
              <a:t>CISCloudOfferingUp@cognizant.com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16" name="Graphic 15" descr="Cognizant logo">
            <a:extLst>
              <a:ext uri="{FF2B5EF4-FFF2-40B4-BE49-F238E27FC236}">
                <a16:creationId xmlns:a16="http://schemas.microsoft.com/office/drawing/2014/main" id="{3EE6ECDA-EBE2-444B-849E-1212CB6C3D4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15708" y="5264506"/>
            <a:ext cx="1199784" cy="255372"/>
          </a:xfrm>
          <a:prstGeom prst="rect">
            <a:avLst/>
          </a:prstGeom>
        </p:spPr>
      </p:pic>
      <p:sp>
        <p:nvSpPr>
          <p:cNvPr id="66" name="Rectangle 65">
            <a:extLst>
              <a:ext uri="{FF2B5EF4-FFF2-40B4-BE49-F238E27FC236}">
                <a16:creationId xmlns:a16="http://schemas.microsoft.com/office/drawing/2014/main" id="{B8A6AFD6-FC0E-46C4-8400-A65CE5F0B8B0}"/>
              </a:ext>
            </a:extLst>
          </p:cNvPr>
          <p:cNvSpPr/>
          <p:nvPr/>
        </p:nvSpPr>
        <p:spPr bwMode="auto">
          <a:xfrm>
            <a:off x="6128898" y="4685220"/>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23"/>
              </a:rPr>
              <a:t>sales@snp.com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pic>
        <p:nvPicPr>
          <p:cNvPr id="79" name="Picture 78" descr="SNP technologies logo">
            <a:extLst>
              <a:ext uri="{FF2B5EF4-FFF2-40B4-BE49-F238E27FC236}">
                <a16:creationId xmlns:a16="http://schemas.microsoft.com/office/drawing/2014/main" id="{00B3EAA0-021E-4B6E-9922-508F949E4473}"/>
              </a:ext>
            </a:extLst>
          </p:cNvPr>
          <p:cNvPicPr>
            <a:picLocks noChangeAspect="1"/>
          </p:cNvPicPr>
          <p:nvPr/>
        </p:nvPicPr>
        <p:blipFill>
          <a:blip r:embed="rId24" cstate="print">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439469" y="5256225"/>
            <a:ext cx="1473862" cy="228902"/>
          </a:xfrm>
          <a:prstGeom prst="rect">
            <a:avLst/>
          </a:prstGeom>
        </p:spPr>
      </p:pic>
      <p:sp>
        <p:nvSpPr>
          <p:cNvPr id="68" name="Rectangle 67">
            <a:extLst>
              <a:ext uri="{FF2B5EF4-FFF2-40B4-BE49-F238E27FC236}">
                <a16:creationId xmlns:a16="http://schemas.microsoft.com/office/drawing/2014/main" id="{C4FAF95D-AD0E-4751-A1AD-A22A8D456CEA}"/>
              </a:ext>
            </a:extLst>
          </p:cNvPr>
          <p:cNvSpPr/>
          <p:nvPr/>
        </p:nvSpPr>
        <p:spPr bwMode="auto">
          <a:xfrm>
            <a:off x="8289697" y="4685220"/>
            <a:ext cx="2095003" cy="1551264"/>
          </a:xfrm>
          <a:prstGeom prst="rect">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3428" rIns="45720"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hlinkClick r:id="rId26"/>
              </a:rPr>
              <a:t>contact@us.brainscale.com</a:t>
            </a:r>
            <a:endParaRPr kumimoji="0" lang="en-IN" sz="900" b="0" i="0" u="none" strike="noStrike" kern="1200" cap="none" spc="0" normalizeH="0" baseline="0" noProof="0">
              <a:ln>
                <a:noFill/>
              </a:ln>
              <a:solidFill>
                <a:schemeClr val="accent1"/>
              </a:solidFill>
              <a:effectLst/>
              <a:uLnTx/>
              <a:uFillTx/>
              <a:latin typeface="+mj-lt"/>
              <a:ea typeface="Segoe UI" pitchFamily="34" charset="0"/>
              <a:cs typeface="Segoe UI" pitchFamily="34" charset="0"/>
            </a:endParaRPr>
          </a:p>
        </p:txBody>
      </p:sp>
      <p:grpSp>
        <p:nvGrpSpPr>
          <p:cNvPr id="20" name="Graphic 18" descr="BrainScale logo">
            <a:extLst>
              <a:ext uri="{FF2B5EF4-FFF2-40B4-BE49-F238E27FC236}">
                <a16:creationId xmlns:a16="http://schemas.microsoft.com/office/drawing/2014/main" id="{789968B1-6147-416F-B287-EDB15181522F}"/>
              </a:ext>
            </a:extLst>
          </p:cNvPr>
          <p:cNvGrpSpPr/>
          <p:nvPr/>
        </p:nvGrpSpPr>
        <p:grpSpPr>
          <a:xfrm>
            <a:off x="8729255" y="5176889"/>
            <a:ext cx="1216810" cy="269912"/>
            <a:chOff x="8625522" y="5121605"/>
            <a:chExt cx="1424275" cy="315931"/>
          </a:xfrm>
        </p:grpSpPr>
        <p:grpSp>
          <p:nvGrpSpPr>
            <p:cNvPr id="22" name="Graphic 18">
              <a:extLst>
                <a:ext uri="{FF2B5EF4-FFF2-40B4-BE49-F238E27FC236}">
                  <a16:creationId xmlns:a16="http://schemas.microsoft.com/office/drawing/2014/main" id="{789968B1-6147-416F-B287-EDB15181522F}"/>
                </a:ext>
              </a:extLst>
            </p:cNvPr>
            <p:cNvGrpSpPr/>
            <p:nvPr/>
          </p:nvGrpSpPr>
          <p:grpSpPr>
            <a:xfrm>
              <a:off x="8931944" y="5250126"/>
              <a:ext cx="1117852" cy="185056"/>
              <a:chOff x="8931944" y="5250126"/>
              <a:chExt cx="1117852" cy="185056"/>
            </a:xfrm>
            <a:solidFill>
              <a:srgbClr val="003764"/>
            </a:solidFill>
          </p:grpSpPr>
          <p:sp>
            <p:nvSpPr>
              <p:cNvPr id="23" name="Freeform: Shape 22">
                <a:extLst>
                  <a:ext uri="{FF2B5EF4-FFF2-40B4-BE49-F238E27FC236}">
                    <a16:creationId xmlns:a16="http://schemas.microsoft.com/office/drawing/2014/main" id="{40BF32DF-E852-4F90-8951-350FEDA6A80B}"/>
                  </a:ext>
                </a:extLst>
              </p:cNvPr>
              <p:cNvSpPr/>
              <p:nvPr/>
            </p:nvSpPr>
            <p:spPr>
              <a:xfrm>
                <a:off x="8931944" y="5262251"/>
                <a:ext cx="117741" cy="170012"/>
              </a:xfrm>
              <a:custGeom>
                <a:avLst/>
                <a:gdLst>
                  <a:gd name="connsiteX0" fmla="*/ 44667 w 117741"/>
                  <a:gd name="connsiteY0" fmla="*/ -6 h 170012"/>
                  <a:gd name="connsiteX1" fmla="*/ 90791 w 117741"/>
                  <a:gd name="connsiteY1" fmla="*/ 10909 h 170012"/>
                  <a:gd name="connsiteX2" fmla="*/ 110696 w 117741"/>
                  <a:gd name="connsiteY2" fmla="*/ 48056 h 170012"/>
                  <a:gd name="connsiteX3" fmla="*/ 89332 w 117741"/>
                  <a:gd name="connsiteY3" fmla="*/ 80828 h 170012"/>
                  <a:gd name="connsiteX4" fmla="*/ 117734 w 117741"/>
                  <a:gd name="connsiteY4" fmla="*/ 119434 h 170012"/>
                  <a:gd name="connsiteX5" fmla="*/ 87389 w 117741"/>
                  <a:gd name="connsiteY5" fmla="*/ 163134 h 170012"/>
                  <a:gd name="connsiteX6" fmla="*/ 42720 w 117741"/>
                  <a:gd name="connsiteY6" fmla="*/ 169928 h 170012"/>
                  <a:gd name="connsiteX7" fmla="*/ -7 w 117741"/>
                  <a:gd name="connsiteY7" fmla="*/ 169928 h 170012"/>
                  <a:gd name="connsiteX8" fmla="*/ -7 w 117741"/>
                  <a:gd name="connsiteY8" fmla="*/ -6 h 170012"/>
                  <a:gd name="connsiteX9" fmla="*/ 34708 w 117741"/>
                  <a:gd name="connsiteY9" fmla="*/ 69184 h 170012"/>
                  <a:gd name="connsiteX10" fmla="*/ 44422 w 117741"/>
                  <a:gd name="connsiteY10" fmla="*/ 69184 h 170012"/>
                  <a:gd name="connsiteX11" fmla="*/ 75985 w 117741"/>
                  <a:gd name="connsiteY11" fmla="*/ 49279 h 170012"/>
                  <a:gd name="connsiteX12" fmla="*/ 68681 w 117741"/>
                  <a:gd name="connsiteY12" fmla="*/ 33500 h 170012"/>
                  <a:gd name="connsiteX13" fmla="*/ 41488 w 117741"/>
                  <a:gd name="connsiteY13" fmla="*/ 29134 h 170012"/>
                  <a:gd name="connsiteX14" fmla="*/ 34708 w 117741"/>
                  <a:gd name="connsiteY14" fmla="*/ 29134 h 170012"/>
                  <a:gd name="connsiteX15" fmla="*/ 34708 w 117741"/>
                  <a:gd name="connsiteY15" fmla="*/ 140810 h 170012"/>
                  <a:gd name="connsiteX16" fmla="*/ 42724 w 117741"/>
                  <a:gd name="connsiteY16" fmla="*/ 140810 h 170012"/>
                  <a:gd name="connsiteX17" fmla="*/ 70885 w 117741"/>
                  <a:gd name="connsiteY17" fmla="*/ 137164 h 170012"/>
                  <a:gd name="connsiteX18" fmla="*/ 80591 w 117741"/>
                  <a:gd name="connsiteY18" fmla="*/ 120171 h 170012"/>
                  <a:gd name="connsiteX19" fmla="*/ 54133 w 117741"/>
                  <a:gd name="connsiteY19" fmla="*/ 97345 h 170012"/>
                  <a:gd name="connsiteX20" fmla="*/ 34708 w 117741"/>
                  <a:gd name="connsiteY20" fmla="*/ 97345 h 1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7741" h="170012">
                    <a:moveTo>
                      <a:pt x="44667" y="-6"/>
                    </a:moveTo>
                    <a:cubicBezTo>
                      <a:pt x="60935" y="-6"/>
                      <a:pt x="78164" y="2666"/>
                      <a:pt x="90791" y="10909"/>
                    </a:cubicBezTo>
                    <a:cubicBezTo>
                      <a:pt x="103476" y="18949"/>
                      <a:pt x="111028" y="33042"/>
                      <a:pt x="110696" y="48056"/>
                    </a:cubicBezTo>
                    <a:cubicBezTo>
                      <a:pt x="110969" y="62328"/>
                      <a:pt x="102500" y="75319"/>
                      <a:pt x="89332" y="80828"/>
                    </a:cubicBezTo>
                    <a:cubicBezTo>
                      <a:pt x="106260" y="86050"/>
                      <a:pt x="117787" y="101719"/>
                      <a:pt x="117734" y="119434"/>
                    </a:cubicBezTo>
                    <a:cubicBezTo>
                      <a:pt x="117733" y="138906"/>
                      <a:pt x="105635" y="156329"/>
                      <a:pt x="87389" y="163134"/>
                    </a:cubicBezTo>
                    <a:cubicBezTo>
                      <a:pt x="73055" y="168169"/>
                      <a:pt x="57903" y="170474"/>
                      <a:pt x="42720" y="169928"/>
                    </a:cubicBezTo>
                    <a:lnTo>
                      <a:pt x="-7" y="169928"/>
                    </a:lnTo>
                    <a:lnTo>
                      <a:pt x="-7" y="-6"/>
                    </a:lnTo>
                    <a:close/>
                    <a:moveTo>
                      <a:pt x="34708" y="69184"/>
                    </a:moveTo>
                    <a:lnTo>
                      <a:pt x="44422" y="69184"/>
                    </a:lnTo>
                    <a:cubicBezTo>
                      <a:pt x="64328" y="69184"/>
                      <a:pt x="75985" y="62635"/>
                      <a:pt x="75985" y="49279"/>
                    </a:cubicBezTo>
                    <a:cubicBezTo>
                      <a:pt x="76308" y="43135"/>
                      <a:pt x="73574" y="37229"/>
                      <a:pt x="68681" y="33500"/>
                    </a:cubicBezTo>
                    <a:cubicBezTo>
                      <a:pt x="62131" y="29134"/>
                      <a:pt x="52412" y="29134"/>
                      <a:pt x="41488" y="29134"/>
                    </a:cubicBezTo>
                    <a:lnTo>
                      <a:pt x="34708" y="29134"/>
                    </a:lnTo>
                    <a:close/>
                    <a:moveTo>
                      <a:pt x="34708" y="140810"/>
                    </a:moveTo>
                    <a:lnTo>
                      <a:pt x="42724" y="140810"/>
                    </a:lnTo>
                    <a:cubicBezTo>
                      <a:pt x="52919" y="140810"/>
                      <a:pt x="63603" y="140810"/>
                      <a:pt x="70885" y="137164"/>
                    </a:cubicBezTo>
                    <a:cubicBezTo>
                      <a:pt x="77316" y="134044"/>
                      <a:pt x="81170" y="127295"/>
                      <a:pt x="80591" y="120171"/>
                    </a:cubicBezTo>
                    <a:cubicBezTo>
                      <a:pt x="80591" y="106086"/>
                      <a:pt x="71370" y="97345"/>
                      <a:pt x="54133" y="97345"/>
                    </a:cubicBezTo>
                    <a:lnTo>
                      <a:pt x="34708" y="97345"/>
                    </a:lnTo>
                    <a:close/>
                  </a:path>
                </a:pathLst>
              </a:custGeom>
              <a:solidFill>
                <a:schemeClr val="tx1"/>
              </a:solidFill>
              <a:ln w="43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01F0E0C-7082-403E-A818-61261C272742}"/>
                  </a:ext>
                </a:extLst>
              </p:cNvPr>
              <p:cNvSpPr/>
              <p:nvPr/>
            </p:nvSpPr>
            <p:spPr>
              <a:xfrm>
                <a:off x="9067355" y="5301581"/>
                <a:ext cx="78943" cy="130612"/>
              </a:xfrm>
              <a:custGeom>
                <a:avLst/>
                <a:gdLst>
                  <a:gd name="connsiteX0" fmla="*/ 32568 w 78943"/>
                  <a:gd name="connsiteY0" fmla="*/ 19901 h 130612"/>
                  <a:gd name="connsiteX1" fmla="*/ 62428 w 78943"/>
                  <a:gd name="connsiteY1" fmla="*/ -5 h 130612"/>
                  <a:gd name="connsiteX2" fmla="*/ 78941 w 78943"/>
                  <a:gd name="connsiteY2" fmla="*/ 2908 h 130612"/>
                  <a:gd name="connsiteX3" fmla="*/ 70667 w 78943"/>
                  <a:gd name="connsiteY3" fmla="*/ 33012 h 130612"/>
                  <a:gd name="connsiteX4" fmla="*/ 58525 w 78943"/>
                  <a:gd name="connsiteY4" fmla="*/ 30100 h 130612"/>
                  <a:gd name="connsiteX5" fmla="*/ 34489 w 78943"/>
                  <a:gd name="connsiteY5" fmla="*/ 44185 h 130612"/>
                  <a:gd name="connsiteX6" fmla="*/ 34489 w 78943"/>
                  <a:gd name="connsiteY6" fmla="*/ 130608 h 130612"/>
                  <a:gd name="connsiteX7" fmla="*/ -3 w 78943"/>
                  <a:gd name="connsiteY7" fmla="*/ 130608 h 130612"/>
                  <a:gd name="connsiteX8" fmla="*/ -3 w 78943"/>
                  <a:gd name="connsiteY8" fmla="*/ 2908 h 130612"/>
                  <a:gd name="connsiteX9" fmla="*/ 29861 w 78943"/>
                  <a:gd name="connsiteY9" fmla="*/ 2908 h 13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43" h="130612">
                    <a:moveTo>
                      <a:pt x="32568" y="19901"/>
                    </a:moveTo>
                    <a:cubicBezTo>
                      <a:pt x="39851" y="8007"/>
                      <a:pt x="49805" y="-5"/>
                      <a:pt x="62428" y="-5"/>
                    </a:cubicBezTo>
                    <a:cubicBezTo>
                      <a:pt x="68061" y="-16"/>
                      <a:pt x="73651" y="970"/>
                      <a:pt x="78941" y="2908"/>
                    </a:cubicBezTo>
                    <a:lnTo>
                      <a:pt x="70667" y="33012"/>
                    </a:lnTo>
                    <a:cubicBezTo>
                      <a:pt x="66921" y="31055"/>
                      <a:pt x="62750" y="30054"/>
                      <a:pt x="58525" y="30100"/>
                    </a:cubicBezTo>
                    <a:cubicBezTo>
                      <a:pt x="48595" y="30247"/>
                      <a:pt x="39471" y="35594"/>
                      <a:pt x="34489" y="44185"/>
                    </a:cubicBezTo>
                    <a:lnTo>
                      <a:pt x="34489" y="130608"/>
                    </a:lnTo>
                    <a:lnTo>
                      <a:pt x="-3" y="130608"/>
                    </a:lnTo>
                    <a:lnTo>
                      <a:pt x="-3" y="2908"/>
                    </a:lnTo>
                    <a:lnTo>
                      <a:pt x="29861" y="2908"/>
                    </a:lnTo>
                    <a:close/>
                  </a:path>
                </a:pathLst>
              </a:custGeom>
              <a:solidFill>
                <a:schemeClr val="tx1"/>
              </a:solidFill>
              <a:ln w="43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F209253-CE4E-412C-982A-60EBF37A522A}"/>
                  </a:ext>
                </a:extLst>
              </p:cNvPr>
              <p:cNvSpPr/>
              <p:nvPr/>
            </p:nvSpPr>
            <p:spPr>
              <a:xfrm>
                <a:off x="9145076" y="5301598"/>
                <a:ext cx="113130" cy="133515"/>
              </a:xfrm>
              <a:custGeom>
                <a:avLst/>
                <a:gdLst>
                  <a:gd name="connsiteX0" fmla="*/ 83270 w 113130"/>
                  <a:gd name="connsiteY0" fmla="*/ 130590 h 133515"/>
                  <a:gd name="connsiteX1" fmla="*/ 80598 w 113130"/>
                  <a:gd name="connsiteY1" fmla="*/ 119675 h 133515"/>
                  <a:gd name="connsiteX2" fmla="*/ 45883 w 113130"/>
                  <a:gd name="connsiteY2" fmla="*/ 133511 h 133515"/>
                  <a:gd name="connsiteX3" fmla="*/ -1 w 113130"/>
                  <a:gd name="connsiteY3" fmla="*/ 92967 h 133515"/>
                  <a:gd name="connsiteX4" fmla="*/ 55597 w 113130"/>
                  <a:gd name="connsiteY4" fmla="*/ 51694 h 133515"/>
                  <a:gd name="connsiteX5" fmla="*/ 78659 w 113130"/>
                  <a:gd name="connsiteY5" fmla="*/ 54362 h 133515"/>
                  <a:gd name="connsiteX6" fmla="*/ 78659 w 113130"/>
                  <a:gd name="connsiteY6" fmla="*/ 52419 h 133515"/>
                  <a:gd name="connsiteX7" fmla="*/ 53410 w 113130"/>
                  <a:gd name="connsiteY7" fmla="*/ 26685 h 133515"/>
                  <a:gd name="connsiteX8" fmla="*/ 14809 w 113130"/>
                  <a:gd name="connsiteY8" fmla="*/ 37854 h 133515"/>
                  <a:gd name="connsiteX9" fmla="*/ 5583 w 113130"/>
                  <a:gd name="connsiteY9" fmla="*/ 13094 h 133515"/>
                  <a:gd name="connsiteX10" fmla="*/ 60448 w 113130"/>
                  <a:gd name="connsiteY10" fmla="*/ -5 h 133515"/>
                  <a:gd name="connsiteX11" fmla="*/ 113130 w 113130"/>
                  <a:gd name="connsiteY11" fmla="*/ 53891 h 133515"/>
                  <a:gd name="connsiteX12" fmla="*/ 113130 w 113130"/>
                  <a:gd name="connsiteY12" fmla="*/ 130590 h 133515"/>
                  <a:gd name="connsiteX13" fmla="*/ 78655 w 113130"/>
                  <a:gd name="connsiteY13" fmla="*/ 74992 h 133515"/>
                  <a:gd name="connsiteX14" fmla="*/ 61190 w 113130"/>
                  <a:gd name="connsiteY14" fmla="*/ 72809 h 133515"/>
                  <a:gd name="connsiteX15" fmla="*/ 33753 w 113130"/>
                  <a:gd name="connsiteY15" fmla="*/ 92456 h 133515"/>
                  <a:gd name="connsiteX16" fmla="*/ 53174 w 113130"/>
                  <a:gd name="connsiteY16" fmla="*/ 109449 h 133515"/>
                  <a:gd name="connsiteX17" fmla="*/ 78668 w 113130"/>
                  <a:gd name="connsiteY17" fmla="*/ 98534 h 13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130" h="133515">
                    <a:moveTo>
                      <a:pt x="83270" y="130590"/>
                    </a:moveTo>
                    <a:lnTo>
                      <a:pt x="80598" y="119675"/>
                    </a:lnTo>
                    <a:cubicBezTo>
                      <a:pt x="72341" y="129870"/>
                      <a:pt x="59474" y="133511"/>
                      <a:pt x="45883" y="133511"/>
                    </a:cubicBezTo>
                    <a:cubicBezTo>
                      <a:pt x="22087" y="133511"/>
                      <a:pt x="-1" y="119186"/>
                      <a:pt x="-1" y="92967"/>
                    </a:cubicBezTo>
                    <a:cubicBezTo>
                      <a:pt x="-1" y="61645"/>
                      <a:pt x="29125" y="51694"/>
                      <a:pt x="55597" y="51694"/>
                    </a:cubicBezTo>
                    <a:cubicBezTo>
                      <a:pt x="63355" y="51799"/>
                      <a:pt x="71082" y="52692"/>
                      <a:pt x="78659" y="54362"/>
                    </a:cubicBezTo>
                    <a:lnTo>
                      <a:pt x="78659" y="52419"/>
                    </a:lnTo>
                    <a:cubicBezTo>
                      <a:pt x="78659" y="36400"/>
                      <a:pt x="72110" y="26685"/>
                      <a:pt x="53410" y="26685"/>
                    </a:cubicBezTo>
                    <a:cubicBezTo>
                      <a:pt x="39825" y="27208"/>
                      <a:pt x="26574" y="31042"/>
                      <a:pt x="14809" y="37854"/>
                    </a:cubicBezTo>
                    <a:lnTo>
                      <a:pt x="5583" y="13094"/>
                    </a:lnTo>
                    <a:cubicBezTo>
                      <a:pt x="22665" y="4689"/>
                      <a:pt x="41412" y="214"/>
                      <a:pt x="60448" y="-5"/>
                    </a:cubicBezTo>
                    <a:cubicBezTo>
                      <a:pt x="95892" y="-5"/>
                      <a:pt x="113130" y="20634"/>
                      <a:pt x="113130" y="53891"/>
                    </a:cubicBezTo>
                    <a:lnTo>
                      <a:pt x="113130" y="130590"/>
                    </a:lnTo>
                    <a:close/>
                    <a:moveTo>
                      <a:pt x="78655" y="74992"/>
                    </a:moveTo>
                    <a:cubicBezTo>
                      <a:pt x="72931" y="73623"/>
                      <a:pt x="67074" y="72891"/>
                      <a:pt x="61190" y="72809"/>
                    </a:cubicBezTo>
                    <a:cubicBezTo>
                      <a:pt x="48563" y="72809"/>
                      <a:pt x="33753" y="77424"/>
                      <a:pt x="33753" y="92456"/>
                    </a:cubicBezTo>
                    <a:cubicBezTo>
                      <a:pt x="33753" y="103621"/>
                      <a:pt x="42979" y="109449"/>
                      <a:pt x="53174" y="109449"/>
                    </a:cubicBezTo>
                    <a:cubicBezTo>
                      <a:pt x="62753" y="109195"/>
                      <a:pt x="71872" y="105290"/>
                      <a:pt x="78668" y="98534"/>
                    </a:cubicBezTo>
                    <a:close/>
                  </a:path>
                </a:pathLst>
              </a:custGeom>
              <a:solidFill>
                <a:schemeClr val="tx1"/>
              </a:solidFill>
              <a:ln w="43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FE2C291-8DEB-4BA8-B3CB-DCEDB87E4543}"/>
                  </a:ext>
                </a:extLst>
              </p:cNvPr>
              <p:cNvSpPr/>
              <p:nvPr/>
            </p:nvSpPr>
            <p:spPr>
              <a:xfrm>
                <a:off x="9283194" y="5257392"/>
                <a:ext cx="34492" cy="174801"/>
              </a:xfrm>
              <a:custGeom>
                <a:avLst/>
                <a:gdLst>
                  <a:gd name="connsiteX0" fmla="*/ 3 w 34492"/>
                  <a:gd name="connsiteY0" fmla="*/ 29374 h 174801"/>
                  <a:gd name="connsiteX1" fmla="*/ 3 w 34492"/>
                  <a:gd name="connsiteY1" fmla="*/ -6 h 174801"/>
                  <a:gd name="connsiteX2" fmla="*/ 34495 w 34492"/>
                  <a:gd name="connsiteY2" fmla="*/ -6 h 174801"/>
                  <a:gd name="connsiteX3" fmla="*/ 34495 w 34492"/>
                  <a:gd name="connsiteY3" fmla="*/ 29374 h 174801"/>
                  <a:gd name="connsiteX4" fmla="*/ 3 w 34492"/>
                  <a:gd name="connsiteY4" fmla="*/ 174796 h 174801"/>
                  <a:gd name="connsiteX5" fmla="*/ 3 w 34492"/>
                  <a:gd name="connsiteY5" fmla="*/ 47096 h 174801"/>
                  <a:gd name="connsiteX6" fmla="*/ 34495 w 34492"/>
                  <a:gd name="connsiteY6" fmla="*/ 47096 h 174801"/>
                  <a:gd name="connsiteX7" fmla="*/ 34495 w 34492"/>
                  <a:gd name="connsiteY7" fmla="*/ 174796 h 17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92" h="174801">
                    <a:moveTo>
                      <a:pt x="3" y="29374"/>
                    </a:moveTo>
                    <a:lnTo>
                      <a:pt x="3" y="-6"/>
                    </a:lnTo>
                    <a:lnTo>
                      <a:pt x="34495" y="-6"/>
                    </a:lnTo>
                    <a:lnTo>
                      <a:pt x="34495" y="29374"/>
                    </a:lnTo>
                    <a:close/>
                    <a:moveTo>
                      <a:pt x="3" y="174796"/>
                    </a:moveTo>
                    <a:lnTo>
                      <a:pt x="3" y="47096"/>
                    </a:lnTo>
                    <a:lnTo>
                      <a:pt x="34495" y="47096"/>
                    </a:lnTo>
                    <a:lnTo>
                      <a:pt x="34495" y="174796"/>
                    </a:lnTo>
                    <a:close/>
                  </a:path>
                </a:pathLst>
              </a:custGeom>
              <a:solidFill>
                <a:schemeClr val="tx1"/>
              </a:solidFill>
              <a:ln w="4353"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158E35F-3CA1-4653-936A-E4A25931B21D}"/>
                  </a:ext>
                </a:extLst>
              </p:cNvPr>
              <p:cNvSpPr/>
              <p:nvPr/>
            </p:nvSpPr>
            <p:spPr>
              <a:xfrm>
                <a:off x="9343874" y="5301567"/>
                <a:ext cx="117505" cy="130625"/>
              </a:xfrm>
              <a:custGeom>
                <a:avLst/>
                <a:gdLst>
                  <a:gd name="connsiteX0" fmla="*/ 29869 w 117505"/>
                  <a:gd name="connsiteY0" fmla="*/ 2921 h 130625"/>
                  <a:gd name="connsiteX1" fmla="*/ 32541 w 117505"/>
                  <a:gd name="connsiteY1" fmla="*/ 20386 h 130625"/>
                  <a:gd name="connsiteX2" fmla="*/ 72111 w 117505"/>
                  <a:gd name="connsiteY2" fmla="*/ -4 h 130625"/>
                  <a:gd name="connsiteX3" fmla="*/ 106102 w 117505"/>
                  <a:gd name="connsiteY3" fmla="*/ 16749 h 130625"/>
                  <a:gd name="connsiteX4" fmla="*/ 117510 w 117505"/>
                  <a:gd name="connsiteY4" fmla="*/ 64339 h 130625"/>
                  <a:gd name="connsiteX5" fmla="*/ 117510 w 117505"/>
                  <a:gd name="connsiteY5" fmla="*/ 130617 h 130625"/>
                  <a:gd name="connsiteX6" fmla="*/ 83040 w 117505"/>
                  <a:gd name="connsiteY6" fmla="*/ 130617 h 130625"/>
                  <a:gd name="connsiteX7" fmla="*/ 83040 w 117505"/>
                  <a:gd name="connsiteY7" fmla="*/ 66046 h 130625"/>
                  <a:gd name="connsiteX8" fmla="*/ 79149 w 117505"/>
                  <a:gd name="connsiteY8" fmla="*/ 38614 h 130625"/>
                  <a:gd name="connsiteX9" fmla="*/ 62157 w 117505"/>
                  <a:gd name="connsiteY9" fmla="*/ 29629 h 130625"/>
                  <a:gd name="connsiteX10" fmla="*/ 34475 w 117505"/>
                  <a:gd name="connsiteY10" fmla="*/ 45897 h 130625"/>
                  <a:gd name="connsiteX11" fmla="*/ 34475 w 117505"/>
                  <a:gd name="connsiteY11" fmla="*/ 130621 h 130625"/>
                  <a:gd name="connsiteX12" fmla="*/ 5 w 117505"/>
                  <a:gd name="connsiteY12" fmla="*/ 130621 h 130625"/>
                  <a:gd name="connsiteX13" fmla="*/ 5 w 117505"/>
                  <a:gd name="connsiteY13" fmla="*/ 2921 h 13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05" h="130625">
                    <a:moveTo>
                      <a:pt x="29869" y="2921"/>
                    </a:moveTo>
                    <a:lnTo>
                      <a:pt x="32541" y="20386"/>
                    </a:lnTo>
                    <a:cubicBezTo>
                      <a:pt x="41607" y="7531"/>
                      <a:pt x="56382" y="-82"/>
                      <a:pt x="72111" y="-4"/>
                    </a:cubicBezTo>
                    <a:cubicBezTo>
                      <a:pt x="85423" y="20"/>
                      <a:pt x="97974" y="6206"/>
                      <a:pt x="106102" y="16749"/>
                    </a:cubicBezTo>
                    <a:cubicBezTo>
                      <a:pt x="116056" y="29616"/>
                      <a:pt x="117510" y="46124"/>
                      <a:pt x="117510" y="64339"/>
                    </a:cubicBezTo>
                    <a:lnTo>
                      <a:pt x="117510" y="130617"/>
                    </a:lnTo>
                    <a:lnTo>
                      <a:pt x="83040" y="130617"/>
                    </a:lnTo>
                    <a:lnTo>
                      <a:pt x="83040" y="66046"/>
                    </a:lnTo>
                    <a:cubicBezTo>
                      <a:pt x="83040" y="56581"/>
                      <a:pt x="82795" y="45897"/>
                      <a:pt x="79149" y="38614"/>
                    </a:cubicBezTo>
                    <a:cubicBezTo>
                      <a:pt x="75774" y="32508"/>
                      <a:pt x="69103" y="28980"/>
                      <a:pt x="62157" y="29629"/>
                    </a:cubicBezTo>
                    <a:cubicBezTo>
                      <a:pt x="50754" y="29958"/>
                      <a:pt x="40311" y="36095"/>
                      <a:pt x="34475" y="45897"/>
                    </a:cubicBezTo>
                    <a:lnTo>
                      <a:pt x="34475" y="130621"/>
                    </a:lnTo>
                    <a:lnTo>
                      <a:pt x="5" y="130621"/>
                    </a:lnTo>
                    <a:lnTo>
                      <a:pt x="5" y="2921"/>
                    </a:lnTo>
                    <a:close/>
                  </a:path>
                </a:pathLst>
              </a:custGeom>
              <a:solidFill>
                <a:schemeClr val="tx1"/>
              </a:solidFill>
              <a:ln w="4353"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D6FF34A-8058-42F9-ABD5-0F1D00E15245}"/>
                  </a:ext>
                </a:extLst>
              </p:cNvPr>
              <p:cNvSpPr/>
              <p:nvPr/>
            </p:nvSpPr>
            <p:spPr>
              <a:xfrm>
                <a:off x="9473993" y="5259330"/>
                <a:ext cx="129394" cy="175779"/>
              </a:xfrm>
              <a:custGeom>
                <a:avLst/>
                <a:gdLst>
                  <a:gd name="connsiteX0" fmla="*/ 69434 w 129394"/>
                  <a:gd name="connsiteY0" fmla="*/ 29623 h 175779"/>
                  <a:gd name="connsiteX1" fmla="*/ 47342 w 129394"/>
                  <a:gd name="connsiteY1" fmla="*/ 46616 h 175779"/>
                  <a:gd name="connsiteX2" fmla="*/ 76472 w 129394"/>
                  <a:gd name="connsiteY2" fmla="*/ 67979 h 175779"/>
                  <a:gd name="connsiteX3" fmla="*/ 129403 w 129394"/>
                  <a:gd name="connsiteY3" fmla="*/ 123097 h 175779"/>
                  <a:gd name="connsiteX4" fmla="*/ 65064 w 129394"/>
                  <a:gd name="connsiteY4" fmla="*/ 175774 h 175779"/>
                  <a:gd name="connsiteX5" fmla="*/ 9 w 129394"/>
                  <a:gd name="connsiteY5" fmla="*/ 147368 h 175779"/>
                  <a:gd name="connsiteX6" fmla="*/ 23075 w 129394"/>
                  <a:gd name="connsiteY6" fmla="*/ 124791 h 175779"/>
                  <a:gd name="connsiteX7" fmla="*/ 65321 w 129394"/>
                  <a:gd name="connsiteY7" fmla="*/ 146159 h 175779"/>
                  <a:gd name="connsiteX8" fmla="*/ 92273 w 129394"/>
                  <a:gd name="connsiteY8" fmla="*/ 124555 h 175779"/>
                  <a:gd name="connsiteX9" fmla="*/ 59497 w 129394"/>
                  <a:gd name="connsiteY9" fmla="*/ 98088 h 175779"/>
                  <a:gd name="connsiteX10" fmla="*/ 12622 w 129394"/>
                  <a:gd name="connsiteY10" fmla="*/ 47585 h 175779"/>
                  <a:gd name="connsiteX11" fmla="*/ 68225 w 129394"/>
                  <a:gd name="connsiteY11" fmla="*/ -6 h 175779"/>
                  <a:gd name="connsiteX12" fmla="*/ 124548 w 129394"/>
                  <a:gd name="connsiteY12" fmla="*/ 20144 h 175779"/>
                  <a:gd name="connsiteX13" fmla="*/ 104638 w 129394"/>
                  <a:gd name="connsiteY13" fmla="*/ 44904 h 175779"/>
                  <a:gd name="connsiteX14" fmla="*/ 69434 w 129394"/>
                  <a:gd name="connsiteY14" fmla="*/ 29623 h 175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394" h="175779">
                    <a:moveTo>
                      <a:pt x="69434" y="29623"/>
                    </a:moveTo>
                    <a:cubicBezTo>
                      <a:pt x="57781" y="29623"/>
                      <a:pt x="47342" y="35447"/>
                      <a:pt x="47342" y="46616"/>
                    </a:cubicBezTo>
                    <a:cubicBezTo>
                      <a:pt x="47342" y="59714"/>
                      <a:pt x="63365" y="63368"/>
                      <a:pt x="76472" y="67979"/>
                    </a:cubicBezTo>
                    <a:cubicBezTo>
                      <a:pt x="100508" y="76235"/>
                      <a:pt x="129403" y="87404"/>
                      <a:pt x="129403" y="123097"/>
                    </a:cubicBezTo>
                    <a:cubicBezTo>
                      <a:pt x="129403" y="159995"/>
                      <a:pt x="94684" y="175774"/>
                      <a:pt x="65064" y="175774"/>
                    </a:cubicBezTo>
                    <a:cubicBezTo>
                      <a:pt x="38845" y="175774"/>
                      <a:pt x="18447" y="165819"/>
                      <a:pt x="9" y="147368"/>
                    </a:cubicBezTo>
                    <a:lnTo>
                      <a:pt x="23075" y="124791"/>
                    </a:lnTo>
                    <a:cubicBezTo>
                      <a:pt x="36911" y="138142"/>
                      <a:pt x="47595" y="146159"/>
                      <a:pt x="65321" y="146159"/>
                    </a:cubicBezTo>
                    <a:cubicBezTo>
                      <a:pt x="78918" y="146159"/>
                      <a:pt x="92273" y="139609"/>
                      <a:pt x="92273" y="124555"/>
                    </a:cubicBezTo>
                    <a:cubicBezTo>
                      <a:pt x="92273" y="109981"/>
                      <a:pt x="76734" y="104401"/>
                      <a:pt x="59497" y="98088"/>
                    </a:cubicBezTo>
                    <a:cubicBezTo>
                      <a:pt x="37391" y="89831"/>
                      <a:pt x="12622" y="80117"/>
                      <a:pt x="12622" y="47585"/>
                    </a:cubicBezTo>
                    <a:cubicBezTo>
                      <a:pt x="12622" y="15276"/>
                      <a:pt x="40063" y="-6"/>
                      <a:pt x="68225" y="-6"/>
                    </a:cubicBezTo>
                    <a:cubicBezTo>
                      <a:pt x="88769" y="-33"/>
                      <a:pt x="108683" y="7091"/>
                      <a:pt x="124548" y="20144"/>
                    </a:cubicBezTo>
                    <a:lnTo>
                      <a:pt x="104638" y="44904"/>
                    </a:lnTo>
                    <a:cubicBezTo>
                      <a:pt x="95173" y="36901"/>
                      <a:pt x="82541" y="29623"/>
                      <a:pt x="69434" y="29623"/>
                    </a:cubicBezTo>
                    <a:close/>
                  </a:path>
                </a:pathLst>
              </a:custGeom>
              <a:solidFill>
                <a:schemeClr val="tx1"/>
              </a:solidFill>
              <a:ln w="4353"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1A54855-1D3B-497C-BDAB-70E56C29C4FD}"/>
                  </a:ext>
                </a:extLst>
              </p:cNvPr>
              <p:cNvSpPr/>
              <p:nvPr/>
            </p:nvSpPr>
            <p:spPr>
              <a:xfrm>
                <a:off x="9613569" y="5301568"/>
                <a:ext cx="110702" cy="133614"/>
              </a:xfrm>
              <a:custGeom>
                <a:avLst/>
                <a:gdLst>
                  <a:gd name="connsiteX0" fmla="*/ 110716 w 110702"/>
                  <a:gd name="connsiteY0" fmla="*/ 117758 h 133614"/>
                  <a:gd name="connsiteX1" fmla="*/ 64832 w 110702"/>
                  <a:gd name="connsiteY1" fmla="*/ 133537 h 133614"/>
                  <a:gd name="connsiteX2" fmla="*/ 13 w 110702"/>
                  <a:gd name="connsiteY2" fmla="*/ 66775 h 133614"/>
                  <a:gd name="connsiteX3" fmla="*/ 65801 w 110702"/>
                  <a:gd name="connsiteY3" fmla="*/ 8 h 133614"/>
                  <a:gd name="connsiteX4" fmla="*/ 110716 w 110702"/>
                  <a:gd name="connsiteY4" fmla="*/ 15787 h 133614"/>
                  <a:gd name="connsiteX5" fmla="*/ 92994 w 110702"/>
                  <a:gd name="connsiteY5" fmla="*/ 39823 h 133614"/>
                  <a:gd name="connsiteX6" fmla="*/ 68233 w 110702"/>
                  <a:gd name="connsiteY6" fmla="*/ 29624 h 133614"/>
                  <a:gd name="connsiteX7" fmla="*/ 35217 w 110702"/>
                  <a:gd name="connsiteY7" fmla="*/ 66771 h 133614"/>
                  <a:gd name="connsiteX8" fmla="*/ 67749 w 110702"/>
                  <a:gd name="connsiteY8" fmla="*/ 103913 h 133614"/>
                  <a:gd name="connsiteX9" fmla="*/ 92264 w 110702"/>
                  <a:gd name="connsiteY9" fmla="*/ 94198 h 13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702" h="133614">
                    <a:moveTo>
                      <a:pt x="110716" y="117758"/>
                    </a:moveTo>
                    <a:cubicBezTo>
                      <a:pt x="97996" y="128681"/>
                      <a:pt x="81580" y="134327"/>
                      <a:pt x="64832" y="133537"/>
                    </a:cubicBezTo>
                    <a:cubicBezTo>
                      <a:pt x="27196" y="133537"/>
                      <a:pt x="13" y="106345"/>
                      <a:pt x="13" y="66775"/>
                    </a:cubicBezTo>
                    <a:cubicBezTo>
                      <a:pt x="13" y="29628"/>
                      <a:pt x="26956" y="8"/>
                      <a:pt x="65801" y="8"/>
                    </a:cubicBezTo>
                    <a:cubicBezTo>
                      <a:pt x="82184" y="-311"/>
                      <a:pt x="98132" y="5291"/>
                      <a:pt x="110716" y="15787"/>
                    </a:cubicBezTo>
                    <a:lnTo>
                      <a:pt x="92994" y="39823"/>
                    </a:lnTo>
                    <a:cubicBezTo>
                      <a:pt x="86438" y="33246"/>
                      <a:pt x="77519" y="29572"/>
                      <a:pt x="68233" y="29624"/>
                    </a:cubicBezTo>
                    <a:cubicBezTo>
                      <a:pt x="48813" y="29624"/>
                      <a:pt x="35217" y="46376"/>
                      <a:pt x="35217" y="66771"/>
                    </a:cubicBezTo>
                    <a:cubicBezTo>
                      <a:pt x="35217" y="88134"/>
                      <a:pt x="49542" y="103913"/>
                      <a:pt x="67749" y="103913"/>
                    </a:cubicBezTo>
                    <a:cubicBezTo>
                      <a:pt x="76918" y="104235"/>
                      <a:pt x="85805" y="100714"/>
                      <a:pt x="92264" y="94198"/>
                    </a:cubicBezTo>
                    <a:close/>
                  </a:path>
                </a:pathLst>
              </a:custGeom>
              <a:solidFill>
                <a:schemeClr val="tx1"/>
              </a:solidFill>
              <a:ln w="435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78FB915-B4EA-4A20-AA44-EC8E0888408F}"/>
                  </a:ext>
                </a:extLst>
              </p:cNvPr>
              <p:cNvSpPr/>
              <p:nvPr/>
            </p:nvSpPr>
            <p:spPr>
              <a:xfrm>
                <a:off x="9733249" y="5301594"/>
                <a:ext cx="113130" cy="133520"/>
              </a:xfrm>
              <a:custGeom>
                <a:avLst/>
                <a:gdLst>
                  <a:gd name="connsiteX0" fmla="*/ 83287 w 113130"/>
                  <a:gd name="connsiteY0" fmla="*/ 130594 h 133520"/>
                  <a:gd name="connsiteX1" fmla="*/ 80615 w 113130"/>
                  <a:gd name="connsiteY1" fmla="*/ 119679 h 133520"/>
                  <a:gd name="connsiteX2" fmla="*/ 45900 w 113130"/>
                  <a:gd name="connsiteY2" fmla="*/ 133515 h 133520"/>
                  <a:gd name="connsiteX3" fmla="*/ 16 w 113130"/>
                  <a:gd name="connsiteY3" fmla="*/ 92972 h 133520"/>
                  <a:gd name="connsiteX4" fmla="*/ 55614 w 113130"/>
                  <a:gd name="connsiteY4" fmla="*/ 51699 h 133520"/>
                  <a:gd name="connsiteX5" fmla="*/ 78676 w 113130"/>
                  <a:gd name="connsiteY5" fmla="*/ 54367 h 133520"/>
                  <a:gd name="connsiteX6" fmla="*/ 78676 w 113130"/>
                  <a:gd name="connsiteY6" fmla="*/ 52424 h 133520"/>
                  <a:gd name="connsiteX7" fmla="*/ 53427 w 113130"/>
                  <a:gd name="connsiteY7" fmla="*/ 26690 h 133520"/>
                  <a:gd name="connsiteX8" fmla="*/ 14826 w 113130"/>
                  <a:gd name="connsiteY8" fmla="*/ 37858 h 133520"/>
                  <a:gd name="connsiteX9" fmla="*/ 5601 w 113130"/>
                  <a:gd name="connsiteY9" fmla="*/ 13094 h 133520"/>
                  <a:gd name="connsiteX10" fmla="*/ 60465 w 113130"/>
                  <a:gd name="connsiteY10" fmla="*/ -5 h 133520"/>
                  <a:gd name="connsiteX11" fmla="*/ 113147 w 113130"/>
                  <a:gd name="connsiteY11" fmla="*/ 53891 h 133520"/>
                  <a:gd name="connsiteX12" fmla="*/ 113147 w 113130"/>
                  <a:gd name="connsiteY12" fmla="*/ 130594 h 133520"/>
                  <a:gd name="connsiteX13" fmla="*/ 78672 w 113130"/>
                  <a:gd name="connsiteY13" fmla="*/ 74996 h 133520"/>
                  <a:gd name="connsiteX14" fmla="*/ 61207 w 113130"/>
                  <a:gd name="connsiteY14" fmla="*/ 72813 h 133520"/>
                  <a:gd name="connsiteX15" fmla="*/ 33771 w 113130"/>
                  <a:gd name="connsiteY15" fmla="*/ 92461 h 133520"/>
                  <a:gd name="connsiteX16" fmla="*/ 53191 w 113130"/>
                  <a:gd name="connsiteY16" fmla="*/ 109454 h 133520"/>
                  <a:gd name="connsiteX17" fmla="*/ 78685 w 113130"/>
                  <a:gd name="connsiteY17" fmla="*/ 98538 h 13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130" h="133520">
                    <a:moveTo>
                      <a:pt x="83287" y="130594"/>
                    </a:moveTo>
                    <a:lnTo>
                      <a:pt x="80615" y="119679"/>
                    </a:lnTo>
                    <a:cubicBezTo>
                      <a:pt x="72358" y="129874"/>
                      <a:pt x="59492" y="133515"/>
                      <a:pt x="45900" y="133515"/>
                    </a:cubicBezTo>
                    <a:cubicBezTo>
                      <a:pt x="22104" y="133515"/>
                      <a:pt x="16" y="119190"/>
                      <a:pt x="16" y="92972"/>
                    </a:cubicBezTo>
                    <a:cubicBezTo>
                      <a:pt x="16" y="61649"/>
                      <a:pt x="29143" y="51699"/>
                      <a:pt x="55614" y="51699"/>
                    </a:cubicBezTo>
                    <a:cubicBezTo>
                      <a:pt x="63372" y="51803"/>
                      <a:pt x="71099" y="52697"/>
                      <a:pt x="78676" y="54367"/>
                    </a:cubicBezTo>
                    <a:lnTo>
                      <a:pt x="78676" y="52424"/>
                    </a:lnTo>
                    <a:cubicBezTo>
                      <a:pt x="78676" y="36404"/>
                      <a:pt x="72127" y="26690"/>
                      <a:pt x="53427" y="26690"/>
                    </a:cubicBezTo>
                    <a:cubicBezTo>
                      <a:pt x="39842" y="27212"/>
                      <a:pt x="26591" y="31046"/>
                      <a:pt x="14826" y="37858"/>
                    </a:cubicBezTo>
                    <a:lnTo>
                      <a:pt x="5601" y="13094"/>
                    </a:lnTo>
                    <a:cubicBezTo>
                      <a:pt x="22683" y="4690"/>
                      <a:pt x="41429" y="214"/>
                      <a:pt x="60465" y="-5"/>
                    </a:cubicBezTo>
                    <a:cubicBezTo>
                      <a:pt x="95909" y="-5"/>
                      <a:pt x="113147" y="20634"/>
                      <a:pt x="113147" y="53891"/>
                    </a:cubicBezTo>
                    <a:lnTo>
                      <a:pt x="113147" y="130594"/>
                    </a:lnTo>
                    <a:close/>
                    <a:moveTo>
                      <a:pt x="78672" y="74996"/>
                    </a:moveTo>
                    <a:cubicBezTo>
                      <a:pt x="72949" y="73628"/>
                      <a:pt x="67092" y="72895"/>
                      <a:pt x="61207" y="72813"/>
                    </a:cubicBezTo>
                    <a:cubicBezTo>
                      <a:pt x="48581" y="72813"/>
                      <a:pt x="33771" y="77428"/>
                      <a:pt x="33771" y="92461"/>
                    </a:cubicBezTo>
                    <a:cubicBezTo>
                      <a:pt x="33771" y="103625"/>
                      <a:pt x="42996" y="109454"/>
                      <a:pt x="53191" y="109454"/>
                    </a:cubicBezTo>
                    <a:cubicBezTo>
                      <a:pt x="62770" y="109198"/>
                      <a:pt x="71889" y="105293"/>
                      <a:pt x="78685" y="98538"/>
                    </a:cubicBezTo>
                    <a:close/>
                  </a:path>
                </a:pathLst>
              </a:custGeom>
              <a:solidFill>
                <a:schemeClr val="tx1"/>
              </a:solidFill>
              <a:ln w="4353"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57EEBD3-E020-472D-B533-3D81695DD5F0}"/>
                  </a:ext>
                </a:extLst>
              </p:cNvPr>
              <p:cNvSpPr/>
              <p:nvPr/>
            </p:nvSpPr>
            <p:spPr>
              <a:xfrm>
                <a:off x="9871327" y="5250126"/>
                <a:ext cx="34492" cy="182066"/>
              </a:xfrm>
              <a:custGeom>
                <a:avLst/>
                <a:gdLst>
                  <a:gd name="connsiteX0" fmla="*/ 34513 w 34492"/>
                  <a:gd name="connsiteY0" fmla="*/ 182061 h 182066"/>
                  <a:gd name="connsiteX1" fmla="*/ 20 w 34492"/>
                  <a:gd name="connsiteY1" fmla="*/ 182061 h 182066"/>
                  <a:gd name="connsiteX2" fmla="*/ 20 w 34492"/>
                  <a:gd name="connsiteY2" fmla="*/ -6 h 182066"/>
                  <a:gd name="connsiteX3" fmla="*/ 34513 w 34492"/>
                  <a:gd name="connsiteY3" fmla="*/ -6 h 182066"/>
                </a:gdLst>
                <a:ahLst/>
                <a:cxnLst>
                  <a:cxn ang="0">
                    <a:pos x="connsiteX0" y="connsiteY0"/>
                  </a:cxn>
                  <a:cxn ang="0">
                    <a:pos x="connsiteX1" y="connsiteY1"/>
                  </a:cxn>
                  <a:cxn ang="0">
                    <a:pos x="connsiteX2" y="connsiteY2"/>
                  </a:cxn>
                  <a:cxn ang="0">
                    <a:pos x="connsiteX3" y="connsiteY3"/>
                  </a:cxn>
                </a:cxnLst>
                <a:rect l="l" t="t" r="r" b="b"/>
                <a:pathLst>
                  <a:path w="34492" h="182066">
                    <a:moveTo>
                      <a:pt x="34513" y="182061"/>
                    </a:moveTo>
                    <a:lnTo>
                      <a:pt x="20" y="182061"/>
                    </a:lnTo>
                    <a:lnTo>
                      <a:pt x="20" y="-6"/>
                    </a:lnTo>
                    <a:lnTo>
                      <a:pt x="34513" y="-6"/>
                    </a:lnTo>
                    <a:close/>
                  </a:path>
                </a:pathLst>
              </a:custGeom>
              <a:solidFill>
                <a:schemeClr val="tx1"/>
              </a:solidFill>
              <a:ln w="4353"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7C050EC-9213-42F4-B0BF-1B2A27201B93}"/>
                  </a:ext>
                </a:extLst>
              </p:cNvPr>
              <p:cNvSpPr/>
              <p:nvPr/>
            </p:nvSpPr>
            <p:spPr>
              <a:xfrm>
                <a:off x="9923306" y="5301564"/>
                <a:ext cx="126490" cy="133528"/>
              </a:xfrm>
              <a:custGeom>
                <a:avLst/>
                <a:gdLst>
                  <a:gd name="connsiteX0" fmla="*/ 34981 w 126490"/>
                  <a:gd name="connsiteY0" fmla="*/ 75271 h 133528"/>
                  <a:gd name="connsiteX1" fmla="*/ 67033 w 126490"/>
                  <a:gd name="connsiteY1" fmla="*/ 105860 h 133528"/>
                  <a:gd name="connsiteX2" fmla="*/ 100290 w 126490"/>
                  <a:gd name="connsiteY2" fmla="*/ 86920 h 133528"/>
                  <a:gd name="connsiteX3" fmla="*/ 122867 w 126490"/>
                  <a:gd name="connsiteY3" fmla="*/ 102202 h 133528"/>
                  <a:gd name="connsiteX4" fmla="*/ 64597 w 126490"/>
                  <a:gd name="connsiteY4" fmla="*/ 133524 h 133528"/>
                  <a:gd name="connsiteX5" fmla="*/ 22 w 126490"/>
                  <a:gd name="connsiteY5" fmla="*/ 68220 h 133528"/>
                  <a:gd name="connsiteX6" fmla="*/ 64841 w 126490"/>
                  <a:gd name="connsiteY6" fmla="*/ -5 h 133528"/>
                  <a:gd name="connsiteX7" fmla="*/ 126513 w 126490"/>
                  <a:gd name="connsiteY7" fmla="*/ 58990 h 133528"/>
                  <a:gd name="connsiteX8" fmla="*/ 124810 w 126490"/>
                  <a:gd name="connsiteY8" fmla="*/ 75258 h 133528"/>
                  <a:gd name="connsiteX9" fmla="*/ 91304 w 126490"/>
                  <a:gd name="connsiteY9" fmla="*/ 51721 h 133528"/>
                  <a:gd name="connsiteX10" fmla="*/ 66982 w 126490"/>
                  <a:gd name="connsiteY10" fmla="*/ 26944 h 133528"/>
                  <a:gd name="connsiteX11" fmla="*/ 65815 w 126490"/>
                  <a:gd name="connsiteY11" fmla="*/ 26960 h 133528"/>
                  <a:gd name="connsiteX12" fmla="*/ 36684 w 126490"/>
                  <a:gd name="connsiteY12" fmla="*/ 51721 h 133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90" h="133528">
                    <a:moveTo>
                      <a:pt x="34981" y="75271"/>
                    </a:moveTo>
                    <a:cubicBezTo>
                      <a:pt x="37413" y="92736"/>
                      <a:pt x="48826" y="105860"/>
                      <a:pt x="67033" y="105860"/>
                    </a:cubicBezTo>
                    <a:cubicBezTo>
                      <a:pt x="83541" y="105860"/>
                      <a:pt x="92033" y="99062"/>
                      <a:pt x="100290" y="86920"/>
                    </a:cubicBezTo>
                    <a:lnTo>
                      <a:pt x="122867" y="102202"/>
                    </a:lnTo>
                    <a:cubicBezTo>
                      <a:pt x="108297" y="123329"/>
                      <a:pt x="92033" y="133524"/>
                      <a:pt x="64597" y="133524"/>
                    </a:cubicBezTo>
                    <a:cubicBezTo>
                      <a:pt x="25996" y="133524"/>
                      <a:pt x="22" y="106572"/>
                      <a:pt x="22" y="68220"/>
                    </a:cubicBezTo>
                    <a:cubicBezTo>
                      <a:pt x="22" y="29615"/>
                      <a:pt x="28183" y="-5"/>
                      <a:pt x="64841" y="-5"/>
                    </a:cubicBezTo>
                    <a:cubicBezTo>
                      <a:pt x="100285" y="-5"/>
                      <a:pt x="126513" y="25004"/>
                      <a:pt x="126513" y="58990"/>
                    </a:cubicBezTo>
                    <a:cubicBezTo>
                      <a:pt x="126427" y="64453"/>
                      <a:pt x="125857" y="69897"/>
                      <a:pt x="124810" y="75258"/>
                    </a:cubicBezTo>
                    <a:close/>
                    <a:moveTo>
                      <a:pt x="91304" y="51721"/>
                    </a:moveTo>
                    <a:cubicBezTo>
                      <a:pt x="91430" y="38162"/>
                      <a:pt x="80541" y="27069"/>
                      <a:pt x="66982" y="26944"/>
                    </a:cubicBezTo>
                    <a:cubicBezTo>
                      <a:pt x="66593" y="26940"/>
                      <a:pt x="66204" y="26946"/>
                      <a:pt x="65815" y="26960"/>
                    </a:cubicBezTo>
                    <a:cubicBezTo>
                      <a:pt x="49307" y="26960"/>
                      <a:pt x="40326" y="37400"/>
                      <a:pt x="36684" y="51721"/>
                    </a:cubicBezTo>
                    <a:close/>
                  </a:path>
                </a:pathLst>
              </a:custGeom>
              <a:solidFill>
                <a:schemeClr val="tx1"/>
              </a:solidFill>
              <a:ln w="4353" cap="flat">
                <a:noFill/>
                <a:prstDash val="solid"/>
                <a:miter/>
              </a:ln>
            </p:spPr>
            <p:txBody>
              <a:bodyPr rtlCol="0" anchor="ctr"/>
              <a:lstStyle/>
              <a:p>
                <a:endParaRPr lang="en-US"/>
              </a:p>
            </p:txBody>
          </p:sp>
        </p:grpSp>
        <p:sp>
          <p:nvSpPr>
            <p:cNvPr id="42" name="Freeform: Shape 41">
              <a:extLst>
                <a:ext uri="{FF2B5EF4-FFF2-40B4-BE49-F238E27FC236}">
                  <a16:creationId xmlns:a16="http://schemas.microsoft.com/office/drawing/2014/main" id="{8EADD3D8-2744-424D-A1BE-F6D2B7F57114}"/>
                </a:ext>
              </a:extLst>
            </p:cNvPr>
            <p:cNvSpPr/>
            <p:nvPr/>
          </p:nvSpPr>
          <p:spPr>
            <a:xfrm>
              <a:off x="8690603" y="5292587"/>
              <a:ext cx="57169" cy="109235"/>
            </a:xfrm>
            <a:custGeom>
              <a:avLst/>
              <a:gdLst>
                <a:gd name="connsiteX0" fmla="*/ -14 w 57169"/>
                <a:gd name="connsiteY0" fmla="*/ 33003 h 109235"/>
                <a:gd name="connsiteX1" fmla="*/ 57156 w 57169"/>
                <a:gd name="connsiteY1" fmla="*/ -5 h 109235"/>
                <a:gd name="connsiteX2" fmla="*/ 57156 w 57169"/>
                <a:gd name="connsiteY2" fmla="*/ 76223 h 109235"/>
                <a:gd name="connsiteX3" fmla="*/ -14 w 57169"/>
                <a:gd name="connsiteY3" fmla="*/ 109231 h 109235"/>
              </a:gdLst>
              <a:ahLst/>
              <a:cxnLst>
                <a:cxn ang="0">
                  <a:pos x="connsiteX0" y="connsiteY0"/>
                </a:cxn>
                <a:cxn ang="0">
                  <a:pos x="connsiteX1" y="connsiteY1"/>
                </a:cxn>
                <a:cxn ang="0">
                  <a:pos x="connsiteX2" y="connsiteY2"/>
                </a:cxn>
                <a:cxn ang="0">
                  <a:pos x="connsiteX3" y="connsiteY3"/>
                </a:cxn>
              </a:cxnLst>
              <a:rect l="l" t="t" r="r" b="b"/>
              <a:pathLst>
                <a:path w="57169" h="109235">
                  <a:moveTo>
                    <a:pt x="-14" y="33003"/>
                  </a:moveTo>
                  <a:lnTo>
                    <a:pt x="57156" y="-5"/>
                  </a:lnTo>
                  <a:lnTo>
                    <a:pt x="57156" y="76223"/>
                  </a:lnTo>
                  <a:lnTo>
                    <a:pt x="-14" y="109231"/>
                  </a:lnTo>
                  <a:close/>
                </a:path>
              </a:pathLst>
            </a:custGeom>
            <a:solidFill>
              <a:srgbClr val="00A6CE"/>
            </a:solidFill>
            <a:ln w="435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99DDC2F-FA36-4000-90BC-250EA880904E}"/>
                </a:ext>
              </a:extLst>
            </p:cNvPr>
            <p:cNvSpPr/>
            <p:nvPr/>
          </p:nvSpPr>
          <p:spPr>
            <a:xfrm>
              <a:off x="8690603" y="5208386"/>
              <a:ext cx="57169" cy="109235"/>
            </a:xfrm>
            <a:custGeom>
              <a:avLst/>
              <a:gdLst>
                <a:gd name="connsiteX0" fmla="*/ -14 w 57169"/>
                <a:gd name="connsiteY0" fmla="*/ 33000 h 109235"/>
                <a:gd name="connsiteX1" fmla="*/ 57156 w 57169"/>
                <a:gd name="connsiteY1" fmla="*/ -7 h 109235"/>
                <a:gd name="connsiteX2" fmla="*/ 57156 w 57169"/>
                <a:gd name="connsiteY2" fmla="*/ 76221 h 109235"/>
                <a:gd name="connsiteX3" fmla="*/ -14 w 57169"/>
                <a:gd name="connsiteY3" fmla="*/ 109228 h 109235"/>
              </a:gdLst>
              <a:ahLst/>
              <a:cxnLst>
                <a:cxn ang="0">
                  <a:pos x="connsiteX0" y="connsiteY0"/>
                </a:cxn>
                <a:cxn ang="0">
                  <a:pos x="connsiteX1" y="connsiteY1"/>
                </a:cxn>
                <a:cxn ang="0">
                  <a:pos x="connsiteX2" y="connsiteY2"/>
                </a:cxn>
                <a:cxn ang="0">
                  <a:pos x="connsiteX3" y="connsiteY3"/>
                </a:cxn>
              </a:cxnLst>
              <a:rect l="l" t="t" r="r" b="b"/>
              <a:pathLst>
                <a:path w="57169" h="109235">
                  <a:moveTo>
                    <a:pt x="-14" y="33000"/>
                  </a:moveTo>
                  <a:lnTo>
                    <a:pt x="57156" y="-7"/>
                  </a:lnTo>
                  <a:lnTo>
                    <a:pt x="57156" y="76221"/>
                  </a:lnTo>
                  <a:lnTo>
                    <a:pt x="-14" y="109228"/>
                  </a:lnTo>
                  <a:close/>
                </a:path>
              </a:pathLst>
            </a:custGeom>
            <a:solidFill>
              <a:srgbClr val="FFA400"/>
            </a:solidFill>
            <a:ln w="4353"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4DA911B-B95F-4AC0-B0EA-058FAA59E7D1}"/>
                </a:ext>
              </a:extLst>
            </p:cNvPr>
            <p:cNvSpPr/>
            <p:nvPr/>
          </p:nvSpPr>
          <p:spPr>
            <a:xfrm>
              <a:off x="8756378" y="5292587"/>
              <a:ext cx="57196" cy="109235"/>
            </a:xfrm>
            <a:custGeom>
              <a:avLst/>
              <a:gdLst>
                <a:gd name="connsiteX0" fmla="*/ -12 w 57196"/>
                <a:gd name="connsiteY0" fmla="*/ -5 h 109235"/>
                <a:gd name="connsiteX1" fmla="*/ 57184 w 57196"/>
                <a:gd name="connsiteY1" fmla="*/ 33003 h 109235"/>
                <a:gd name="connsiteX2" fmla="*/ 57184 w 57196"/>
                <a:gd name="connsiteY2" fmla="*/ 109231 h 109235"/>
                <a:gd name="connsiteX3" fmla="*/ -12 w 57196"/>
                <a:gd name="connsiteY3" fmla="*/ 76223 h 109235"/>
              </a:gdLst>
              <a:ahLst/>
              <a:cxnLst>
                <a:cxn ang="0">
                  <a:pos x="connsiteX0" y="connsiteY0"/>
                </a:cxn>
                <a:cxn ang="0">
                  <a:pos x="connsiteX1" y="connsiteY1"/>
                </a:cxn>
                <a:cxn ang="0">
                  <a:pos x="connsiteX2" y="connsiteY2"/>
                </a:cxn>
                <a:cxn ang="0">
                  <a:pos x="connsiteX3" y="connsiteY3"/>
                </a:cxn>
              </a:cxnLst>
              <a:rect l="l" t="t" r="r" b="b"/>
              <a:pathLst>
                <a:path w="57196" h="109235">
                  <a:moveTo>
                    <a:pt x="-12" y="-5"/>
                  </a:moveTo>
                  <a:lnTo>
                    <a:pt x="57184" y="33003"/>
                  </a:lnTo>
                  <a:lnTo>
                    <a:pt x="57184" y="109231"/>
                  </a:lnTo>
                  <a:lnTo>
                    <a:pt x="-12" y="76223"/>
                  </a:lnTo>
                  <a:close/>
                </a:path>
              </a:pathLst>
            </a:custGeom>
            <a:solidFill>
              <a:srgbClr val="FF5100"/>
            </a:solidFill>
            <a:ln w="4353"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A11FF27-4020-48E9-8F06-A1CCCA2F528A}"/>
                </a:ext>
              </a:extLst>
            </p:cNvPr>
            <p:cNvSpPr/>
            <p:nvPr/>
          </p:nvSpPr>
          <p:spPr>
            <a:xfrm>
              <a:off x="8756378" y="5121605"/>
              <a:ext cx="57196" cy="109235"/>
            </a:xfrm>
            <a:custGeom>
              <a:avLst/>
              <a:gdLst>
                <a:gd name="connsiteX0" fmla="*/ -12 w 57196"/>
                <a:gd name="connsiteY0" fmla="*/ -10 h 109235"/>
                <a:gd name="connsiteX1" fmla="*/ 57184 w 57196"/>
                <a:gd name="connsiteY1" fmla="*/ 32998 h 109235"/>
                <a:gd name="connsiteX2" fmla="*/ 57184 w 57196"/>
                <a:gd name="connsiteY2" fmla="*/ 109226 h 109235"/>
                <a:gd name="connsiteX3" fmla="*/ -12 w 57196"/>
                <a:gd name="connsiteY3" fmla="*/ 76218 h 109235"/>
              </a:gdLst>
              <a:ahLst/>
              <a:cxnLst>
                <a:cxn ang="0">
                  <a:pos x="connsiteX0" y="connsiteY0"/>
                </a:cxn>
                <a:cxn ang="0">
                  <a:pos x="connsiteX1" y="connsiteY1"/>
                </a:cxn>
                <a:cxn ang="0">
                  <a:pos x="connsiteX2" y="connsiteY2"/>
                </a:cxn>
                <a:cxn ang="0">
                  <a:pos x="connsiteX3" y="connsiteY3"/>
                </a:cxn>
              </a:cxnLst>
              <a:rect l="l" t="t" r="r" b="b"/>
              <a:pathLst>
                <a:path w="57196" h="109235">
                  <a:moveTo>
                    <a:pt x="-12" y="-10"/>
                  </a:moveTo>
                  <a:lnTo>
                    <a:pt x="57184" y="32998"/>
                  </a:lnTo>
                  <a:lnTo>
                    <a:pt x="57184" y="109226"/>
                  </a:lnTo>
                  <a:lnTo>
                    <a:pt x="-12" y="76218"/>
                  </a:lnTo>
                  <a:close/>
                </a:path>
              </a:pathLst>
            </a:custGeom>
            <a:solidFill>
              <a:srgbClr val="003764"/>
            </a:solidFill>
            <a:ln w="435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541D3214-7335-40F6-8BCE-9E640E5DF04F}"/>
                </a:ext>
              </a:extLst>
            </p:cNvPr>
            <p:cNvSpPr/>
            <p:nvPr/>
          </p:nvSpPr>
          <p:spPr>
            <a:xfrm>
              <a:off x="8625522" y="5292587"/>
              <a:ext cx="57169" cy="109235"/>
            </a:xfrm>
            <a:custGeom>
              <a:avLst/>
              <a:gdLst>
                <a:gd name="connsiteX0" fmla="*/ -16 w 57169"/>
                <a:gd name="connsiteY0" fmla="*/ -5 h 109235"/>
                <a:gd name="connsiteX1" fmla="*/ 57154 w 57169"/>
                <a:gd name="connsiteY1" fmla="*/ 33003 h 109235"/>
                <a:gd name="connsiteX2" fmla="*/ 57154 w 57169"/>
                <a:gd name="connsiteY2" fmla="*/ 109231 h 109235"/>
                <a:gd name="connsiteX3" fmla="*/ -16 w 57169"/>
                <a:gd name="connsiteY3" fmla="*/ 76223 h 109235"/>
              </a:gdLst>
              <a:ahLst/>
              <a:cxnLst>
                <a:cxn ang="0">
                  <a:pos x="connsiteX0" y="connsiteY0"/>
                </a:cxn>
                <a:cxn ang="0">
                  <a:pos x="connsiteX1" y="connsiteY1"/>
                </a:cxn>
                <a:cxn ang="0">
                  <a:pos x="connsiteX2" y="connsiteY2"/>
                </a:cxn>
                <a:cxn ang="0">
                  <a:pos x="connsiteX3" y="connsiteY3"/>
                </a:cxn>
              </a:cxnLst>
              <a:rect l="l" t="t" r="r" b="b"/>
              <a:pathLst>
                <a:path w="57169" h="109235">
                  <a:moveTo>
                    <a:pt x="-16" y="-5"/>
                  </a:moveTo>
                  <a:lnTo>
                    <a:pt x="57154" y="33003"/>
                  </a:lnTo>
                  <a:lnTo>
                    <a:pt x="57154" y="109231"/>
                  </a:lnTo>
                  <a:lnTo>
                    <a:pt x="-16" y="76223"/>
                  </a:lnTo>
                  <a:close/>
                </a:path>
              </a:pathLst>
            </a:custGeom>
            <a:solidFill>
              <a:srgbClr val="773DBD"/>
            </a:solidFill>
            <a:ln w="435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CA919729-ECD1-4380-9701-4B25E18FE529}"/>
                </a:ext>
              </a:extLst>
            </p:cNvPr>
            <p:cNvSpPr/>
            <p:nvPr/>
          </p:nvSpPr>
          <p:spPr>
            <a:xfrm>
              <a:off x="8822123" y="5243389"/>
              <a:ext cx="57169" cy="109235"/>
            </a:xfrm>
            <a:custGeom>
              <a:avLst/>
              <a:gdLst>
                <a:gd name="connsiteX0" fmla="*/ -10 w 57169"/>
                <a:gd name="connsiteY0" fmla="*/ -6 h 109235"/>
                <a:gd name="connsiteX1" fmla="*/ 57160 w 57169"/>
                <a:gd name="connsiteY1" fmla="*/ 33001 h 109235"/>
                <a:gd name="connsiteX2" fmla="*/ 57160 w 57169"/>
                <a:gd name="connsiteY2" fmla="*/ 109229 h 109235"/>
                <a:gd name="connsiteX3" fmla="*/ -10 w 57169"/>
                <a:gd name="connsiteY3" fmla="*/ 76226 h 109235"/>
              </a:gdLst>
              <a:ahLst/>
              <a:cxnLst>
                <a:cxn ang="0">
                  <a:pos x="connsiteX0" y="connsiteY0"/>
                </a:cxn>
                <a:cxn ang="0">
                  <a:pos x="connsiteX1" y="connsiteY1"/>
                </a:cxn>
                <a:cxn ang="0">
                  <a:pos x="connsiteX2" y="connsiteY2"/>
                </a:cxn>
                <a:cxn ang="0">
                  <a:pos x="connsiteX3" y="connsiteY3"/>
                </a:cxn>
              </a:cxnLst>
              <a:rect l="l" t="t" r="r" b="b"/>
              <a:pathLst>
                <a:path w="57169" h="109235">
                  <a:moveTo>
                    <a:pt x="-10" y="-6"/>
                  </a:moveTo>
                  <a:lnTo>
                    <a:pt x="57160" y="33001"/>
                  </a:lnTo>
                  <a:lnTo>
                    <a:pt x="57160" y="109229"/>
                  </a:lnTo>
                  <a:lnTo>
                    <a:pt x="-10" y="76226"/>
                  </a:lnTo>
                  <a:close/>
                </a:path>
              </a:pathLst>
            </a:custGeom>
            <a:solidFill>
              <a:srgbClr val="00AF9A"/>
            </a:solidFill>
            <a:ln w="4353"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0EEB5AF-F602-4865-A1CD-58F34373DFFC}"/>
                </a:ext>
              </a:extLst>
            </p:cNvPr>
            <p:cNvSpPr/>
            <p:nvPr/>
          </p:nvSpPr>
          <p:spPr>
            <a:xfrm>
              <a:off x="8694956" y="5375975"/>
              <a:ext cx="114719" cy="61562"/>
            </a:xfrm>
            <a:custGeom>
              <a:avLst/>
              <a:gdLst>
                <a:gd name="connsiteX0" fmla="*/ 114706 w 114719"/>
                <a:gd name="connsiteY0" fmla="*/ 32975 h 61562"/>
                <a:gd name="connsiteX1" fmla="*/ 57108 w 114719"/>
                <a:gd name="connsiteY1" fmla="*/ 61560 h 61562"/>
                <a:gd name="connsiteX2" fmla="*/ -14 w 114719"/>
                <a:gd name="connsiteY2" fmla="*/ 33267 h 61562"/>
                <a:gd name="connsiteX3" fmla="*/ 57584 w 114719"/>
                <a:gd name="connsiteY3" fmla="*/ -2 h 61562"/>
              </a:gdLst>
              <a:ahLst/>
              <a:cxnLst>
                <a:cxn ang="0">
                  <a:pos x="connsiteX0" y="connsiteY0"/>
                </a:cxn>
                <a:cxn ang="0">
                  <a:pos x="connsiteX1" y="connsiteY1"/>
                </a:cxn>
                <a:cxn ang="0">
                  <a:pos x="connsiteX2" y="connsiteY2"/>
                </a:cxn>
                <a:cxn ang="0">
                  <a:pos x="connsiteX3" y="connsiteY3"/>
                </a:cxn>
              </a:cxnLst>
              <a:rect l="l" t="t" r="r" b="b"/>
              <a:pathLst>
                <a:path w="114719" h="61562">
                  <a:moveTo>
                    <a:pt x="114706" y="32975"/>
                  </a:moveTo>
                  <a:lnTo>
                    <a:pt x="57108" y="61560"/>
                  </a:lnTo>
                  <a:lnTo>
                    <a:pt x="-14" y="33267"/>
                  </a:lnTo>
                  <a:lnTo>
                    <a:pt x="57584" y="-2"/>
                  </a:lnTo>
                  <a:close/>
                </a:path>
              </a:pathLst>
            </a:custGeom>
            <a:solidFill>
              <a:srgbClr val="003764"/>
            </a:solidFill>
            <a:ln w="4353" cap="flat">
              <a:noFill/>
              <a:prstDash val="solid"/>
              <a:miter/>
            </a:ln>
          </p:spPr>
          <p:txBody>
            <a:bodyPr rtlCol="0" anchor="ctr"/>
            <a:lstStyle/>
            <a:p>
              <a:endParaRPr lang="en-US"/>
            </a:p>
          </p:txBody>
        </p:sp>
      </p:grpSp>
    </p:spTree>
    <p:extLst>
      <p:ext uri="{BB962C8B-B14F-4D97-AF65-F5344CB8AC3E}">
        <p14:creationId xmlns:p14="http://schemas.microsoft.com/office/powerpoint/2010/main" val="262775906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5BC82-7221-44F9-A9BC-34F9B030BBB1}"/>
              </a:ext>
            </a:extLst>
          </p:cNvPr>
          <p:cNvSpPr txBox="1">
            <a:spLocks/>
          </p:cNvSpPr>
          <p:nvPr/>
        </p:nvSpPr>
        <p:spPr>
          <a:xfrm>
            <a:off x="557567" y="2571406"/>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50E6FF"/>
                </a:solidFill>
              </a:rPr>
              <a:t>Appendix</a:t>
            </a:r>
          </a:p>
        </p:txBody>
      </p:sp>
    </p:spTree>
    <p:extLst>
      <p:ext uri="{BB962C8B-B14F-4D97-AF65-F5344CB8AC3E}">
        <p14:creationId xmlns:p14="http://schemas.microsoft.com/office/powerpoint/2010/main" val="17603521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descr="A screenshot of code">
            <a:extLst>
              <a:ext uri="{FF2B5EF4-FFF2-40B4-BE49-F238E27FC236}">
                <a16:creationId xmlns:a16="http://schemas.microsoft.com/office/drawing/2014/main" id="{40D2D327-7D83-43AD-BB6B-36D15BC6426A}"/>
              </a:ext>
            </a:extLst>
          </p:cNvPr>
          <p:cNvPicPr>
            <a:picLocks noChangeAspect="1"/>
          </p:cNvPicPr>
          <p:nvPr/>
        </p:nvPicPr>
        <p:blipFill rotWithShape="1">
          <a:blip r:embed="rId3"/>
          <a:srcRect l="17111" t="6806" r="46366" b="22994"/>
          <a:stretch/>
        </p:blipFill>
        <p:spPr>
          <a:xfrm>
            <a:off x="4319727" y="2124996"/>
            <a:ext cx="3616769" cy="4718829"/>
          </a:xfrm>
          <a:prstGeom prst="rect">
            <a:avLst/>
          </a:prstGeom>
        </p:spPr>
      </p:pic>
      <p:pic>
        <p:nvPicPr>
          <p:cNvPr id="89" name="Picture 88" descr="An illustration that represents &quot;data&quot;">
            <a:extLst>
              <a:ext uri="{FF2B5EF4-FFF2-40B4-BE49-F238E27FC236}">
                <a16:creationId xmlns:a16="http://schemas.microsoft.com/office/drawing/2014/main" id="{65254953-EDA8-494C-8F3F-2AB5121C6CCE}"/>
              </a:ext>
            </a:extLst>
          </p:cNvPr>
          <p:cNvPicPr>
            <a:picLocks noChangeAspect="1"/>
          </p:cNvPicPr>
          <p:nvPr/>
        </p:nvPicPr>
        <p:blipFill rotWithShape="1">
          <a:blip r:embed="rId4">
            <a:extLst>
              <a:ext uri="{28A0092B-C50C-407E-A947-70E740481C1C}">
                <a14:useLocalDpi xmlns:a14="http://schemas.microsoft.com/office/drawing/2010/main" val="0"/>
              </a:ext>
            </a:extLst>
          </a:blip>
          <a:srcRect l="39372" t="8495" r="33623" b="32923"/>
          <a:stretch/>
        </p:blipFill>
        <p:spPr>
          <a:xfrm>
            <a:off x="8126486" y="2124997"/>
            <a:ext cx="3615330" cy="4733004"/>
          </a:xfrm>
          <a:prstGeom prst="rect">
            <a:avLst/>
          </a:prstGeom>
        </p:spPr>
      </p:pic>
      <p:pic>
        <p:nvPicPr>
          <p:cNvPr id="90" name="Picture 6" descr="MDC19_hotAisleGreenDark_001">
            <a:extLst>
              <a:ext uri="{FF2B5EF4-FFF2-40B4-BE49-F238E27FC236}">
                <a16:creationId xmlns:a16="http://schemas.microsoft.com/office/drawing/2014/main" id="{4496A872-B0D8-4E48-96CA-C4BC6B61AB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0" t="11493" r="220" b="7150"/>
          <a:stretch/>
        </p:blipFill>
        <p:spPr bwMode="auto">
          <a:xfrm>
            <a:off x="499591" y="2126757"/>
            <a:ext cx="3616769" cy="47188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FB4956-BF00-4101-AF82-FB6FCE011655}"/>
              </a:ext>
              <a:ext uri="{C183D7F6-B498-43B3-948B-1728B52AA6E4}">
                <adec:decorative xmlns:adec="http://schemas.microsoft.com/office/drawing/2017/decorative" val="1"/>
              </a:ext>
            </a:extLst>
          </p:cNvPr>
          <p:cNvSpPr/>
          <p:nvPr/>
        </p:nvSpPr>
        <p:spPr bwMode="auto">
          <a:xfrm>
            <a:off x="4319006" y="2120900"/>
            <a:ext cx="3617489" cy="4737100"/>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DA69916-FA84-48B1-B59B-04F005EB1C9D}"/>
              </a:ext>
              <a:ext uri="{C183D7F6-B498-43B3-948B-1728B52AA6E4}">
                <adec:decorative xmlns:adec="http://schemas.microsoft.com/office/drawing/2017/decorative" val="1"/>
              </a:ext>
            </a:extLst>
          </p:cNvPr>
          <p:cNvSpPr/>
          <p:nvPr/>
        </p:nvSpPr>
        <p:spPr bwMode="auto">
          <a:xfrm>
            <a:off x="498870" y="2139171"/>
            <a:ext cx="3617489" cy="4718829"/>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E7366786-9791-403F-9FB4-90585BB5EAE3}"/>
              </a:ext>
              <a:ext uri="{C183D7F6-B498-43B3-948B-1728B52AA6E4}">
                <adec:decorative xmlns:adec="http://schemas.microsoft.com/office/drawing/2017/decorative" val="1"/>
              </a:ext>
            </a:extLst>
          </p:cNvPr>
          <p:cNvSpPr/>
          <p:nvPr/>
        </p:nvSpPr>
        <p:spPr bwMode="auto">
          <a:xfrm>
            <a:off x="8124327" y="2120900"/>
            <a:ext cx="3617489" cy="4737100"/>
          </a:xfrm>
          <a:prstGeom prst="rect">
            <a:avLst/>
          </a:prstGeom>
          <a:gradFill flip="none" rotWithShape="1">
            <a:gsLst>
              <a:gs pos="0">
                <a:srgbClr val="000000">
                  <a:alpha val="58000"/>
                </a:srgbClr>
              </a:gs>
              <a:gs pos="100000">
                <a:srgbClr val="000000">
                  <a:alpha val="5900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 Placeholder 1">
            <a:extLst>
              <a:ext uri="{FF2B5EF4-FFF2-40B4-BE49-F238E27FC236}">
                <a16:creationId xmlns:a16="http://schemas.microsoft.com/office/drawing/2014/main" id="{2C2EE43E-FDB2-4E85-A4F2-6C763F8EB8FD}"/>
              </a:ext>
            </a:extLst>
          </p:cNvPr>
          <p:cNvSpPr txBox="1">
            <a:spLocks/>
          </p:cNvSpPr>
          <p:nvPr/>
        </p:nvSpPr>
        <p:spPr>
          <a:xfrm>
            <a:off x="839520" y="3065853"/>
            <a:ext cx="2936911" cy="1969770"/>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 is already trusted and proven by our customers. Azure Arc uses the same APIs and the same control plane as Azure, providing consistency across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the hybrid infrastructure, which increases productivity and reduces risk.”</a:t>
            </a:r>
          </a:p>
        </p:txBody>
      </p:sp>
      <p:sp>
        <p:nvSpPr>
          <p:cNvPr id="24" name="Text Placeholder 1">
            <a:extLst>
              <a:ext uri="{FF2B5EF4-FFF2-40B4-BE49-F238E27FC236}">
                <a16:creationId xmlns:a16="http://schemas.microsoft.com/office/drawing/2014/main" id="{7AE3A34A-2C8B-4DF9-9F3C-C2E63C63EC72}"/>
              </a:ext>
            </a:extLst>
          </p:cNvPr>
          <p:cNvSpPr txBox="1">
            <a:spLocks/>
          </p:cNvSpPr>
          <p:nvPr/>
        </p:nvSpPr>
        <p:spPr>
          <a:xfrm>
            <a:off x="4559377" y="3065853"/>
            <a:ext cx="3137468" cy="1477328"/>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016" rtl="0" eaLnBrk="1" fontAlgn="base"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With Azure Arc, we can centrally manage multiple edge locations and help our customers grow</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and expand across the continent, creating more jobs and economic opportunities along the way." </a:t>
            </a:r>
            <a:endParaRPr kumimoji="0" lang="en-US" sz="16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8" name="Text Placeholder 1">
            <a:extLst>
              <a:ext uri="{FF2B5EF4-FFF2-40B4-BE49-F238E27FC236}">
                <a16:creationId xmlns:a16="http://schemas.microsoft.com/office/drawing/2014/main" id="{6413DEFA-F5CA-45F7-B539-E1DA54E4A358}"/>
              </a:ext>
            </a:extLst>
          </p:cNvPr>
          <p:cNvSpPr txBox="1">
            <a:spLocks/>
          </p:cNvSpPr>
          <p:nvPr/>
        </p:nvSpPr>
        <p:spPr>
          <a:xfrm>
            <a:off x="8354239" y="3065853"/>
            <a:ext cx="3159825" cy="1723549"/>
          </a:xfrm>
          <a:prstGeom prst="rect">
            <a:avLst/>
          </a:prstGeom>
        </p:spPr>
        <p:txBody>
          <a:bodyPr vert="horz" wrap="square" lIns="0" tIns="0" rIns="0" bIns="0" rtlCol="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2000" kern="1200" spc="0" baseline="0">
                <a:solidFill>
                  <a:srgbClr val="000000"/>
                </a:solidFill>
                <a:latin typeface="+mj-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sz="1400" b="1"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2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me, the main benefit is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that my managers do not have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go to three different places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see the health of our database environment. I want to reinforce this over and over again because that’s what’s driving us.”</a:t>
            </a:r>
          </a:p>
        </p:txBody>
      </p:sp>
      <p:sp>
        <p:nvSpPr>
          <p:cNvPr id="30" name="TextBox 29">
            <a:extLst>
              <a:ext uri="{FF2B5EF4-FFF2-40B4-BE49-F238E27FC236}">
                <a16:creationId xmlns:a16="http://schemas.microsoft.com/office/drawing/2014/main" id="{95434C63-DF0E-414C-BAC2-9DFB9D0D2702}"/>
              </a:ext>
            </a:extLst>
          </p:cNvPr>
          <p:cNvSpPr txBox="1"/>
          <p:nvPr/>
        </p:nvSpPr>
        <p:spPr>
          <a:xfrm>
            <a:off x="1512609" y="5240564"/>
            <a:ext cx="2263822" cy="523220"/>
          </a:xfrm>
          <a:prstGeom prst="rect">
            <a:avLst/>
          </a:prstGeom>
          <a:noFill/>
        </p:spPr>
        <p:txBody>
          <a:bodyPr wrap="square">
            <a:spAutoFit/>
          </a:bodyPr>
          <a:lstStyle/>
          <a:p>
            <a:pPr marL="0" marR="0" lvl="2" indent="0" algn="r" defTabSz="914016"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0" i="0" u="none" strike="noStrike" kern="0" cap="none" spc="0" normalizeH="0" baseline="0" noProof="0">
                <a:ln>
                  <a:noFill/>
                </a:ln>
                <a:solidFill>
                  <a:schemeClr val="accent1"/>
                </a:solidFill>
                <a:effectLst/>
                <a:uLnTx/>
                <a:uFillTx/>
                <a:latin typeface="+mj-lt"/>
                <a:ea typeface="+mn-ea"/>
                <a:cs typeface="+mn-cs"/>
              </a:rPr>
              <a:t>Mike DeLuca</a:t>
            </a: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i="0" u="none" strike="noStrike" kern="0" cap="none" spc="0" normalizeH="0" baseline="0" noProof="0">
                <a:ln>
                  <a:noFill/>
                </a:ln>
                <a:solidFill>
                  <a:srgbClr val="FFFFFF"/>
                </a:solidFill>
                <a:effectLst/>
                <a:uLnTx/>
                <a:uFillTx/>
                <a:latin typeface="Segoe UI"/>
                <a:ea typeface="+mn-ea"/>
                <a:cs typeface="+mn-cs"/>
              </a:rPr>
              <a:t>Global Lead for Hybrid</a:t>
            </a:r>
          </a:p>
        </p:txBody>
      </p:sp>
      <p:sp>
        <p:nvSpPr>
          <p:cNvPr id="32" name="TextBox 31">
            <a:extLst>
              <a:ext uri="{FF2B5EF4-FFF2-40B4-BE49-F238E27FC236}">
                <a16:creationId xmlns:a16="http://schemas.microsoft.com/office/drawing/2014/main" id="{7E482489-8753-4110-8AFF-AAD4C6869FF8}"/>
              </a:ext>
            </a:extLst>
          </p:cNvPr>
          <p:cNvSpPr txBox="1"/>
          <p:nvPr/>
        </p:nvSpPr>
        <p:spPr>
          <a:xfrm>
            <a:off x="4474830" y="5238157"/>
            <a:ext cx="3306562" cy="523220"/>
          </a:xfrm>
          <a:prstGeom prst="rect">
            <a:avLst/>
          </a:prstGeom>
          <a:noFill/>
        </p:spPr>
        <p:txBody>
          <a:bodyPr wrap="square">
            <a:spAutoFit/>
          </a:bodyPr>
          <a:lstStyle/>
          <a:p>
            <a:pPr marL="0" lvl="2" algn="r" defTabSz="914016">
              <a:spcBef>
                <a:spcPts val="1200"/>
              </a:spcBef>
              <a:buSzPct val="90000"/>
              <a:defRPr/>
            </a:pPr>
            <a:r>
              <a:rPr lang="en-US" sz="1400" kern="0">
                <a:solidFill>
                  <a:schemeClr val="accent1"/>
                </a:solidFill>
                <a:latin typeface="+mj-lt"/>
              </a:rPr>
              <a:t>Calvin </a:t>
            </a:r>
            <a:r>
              <a:rPr lang="en-US" sz="1400" kern="0" err="1">
                <a:solidFill>
                  <a:schemeClr val="accent1"/>
                </a:solidFill>
                <a:latin typeface="+mj-lt"/>
              </a:rPr>
              <a:t>Karundu</a:t>
            </a:r>
            <a:endParaRPr lang="en-US" sz="1400" kern="0">
              <a:solidFill>
                <a:schemeClr val="accent1"/>
              </a:solidFill>
              <a:latin typeface="+mj-lt"/>
            </a:endParaRPr>
          </a:p>
          <a:p>
            <a:pPr marL="0" marR="0" lvl="4" indent="0" algn="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kern="0">
                <a:solidFill>
                  <a:srgbClr val="FFFFFF"/>
                </a:solidFill>
                <a:latin typeface="Segoe UI"/>
              </a:rPr>
              <a:t>Software Engineer</a:t>
            </a:r>
          </a:p>
        </p:txBody>
      </p:sp>
      <p:sp>
        <p:nvSpPr>
          <p:cNvPr id="34" name="TextBox 33">
            <a:extLst>
              <a:ext uri="{FF2B5EF4-FFF2-40B4-BE49-F238E27FC236}">
                <a16:creationId xmlns:a16="http://schemas.microsoft.com/office/drawing/2014/main" id="{6DC4472E-B418-4251-A1DA-A4813E73044C}"/>
              </a:ext>
            </a:extLst>
          </p:cNvPr>
          <p:cNvSpPr txBox="1"/>
          <p:nvPr/>
        </p:nvSpPr>
        <p:spPr>
          <a:xfrm>
            <a:off x="8357286" y="5245199"/>
            <a:ext cx="3153731" cy="523220"/>
          </a:xfrm>
          <a:prstGeom prst="rect">
            <a:avLst/>
          </a:prstGeom>
          <a:noFill/>
        </p:spPr>
        <p:txBody>
          <a:bodyPr wrap="square">
            <a:spAutoFit/>
          </a:bodyPr>
          <a:lstStyle/>
          <a:p>
            <a:pPr marL="0" marR="0" lvl="2" indent="0" algn="r" defTabSz="914016" fontAlgn="auto">
              <a:lnSpc>
                <a:spcPct val="100000"/>
              </a:lnSpc>
              <a:spcBef>
                <a:spcPts val="1200"/>
              </a:spcBef>
              <a:spcAft>
                <a:spcPts val="0"/>
              </a:spcAft>
              <a:buClrTx/>
              <a:buSzPct val="90000"/>
              <a:buFont typeface="Wingdings" panose="05000000000000000000" pitchFamily="2" charset="2"/>
              <a:buNone/>
              <a:tabLst/>
              <a:defRPr/>
            </a:pPr>
            <a:r>
              <a:rPr lang="en-US" sz="1400" kern="0">
                <a:solidFill>
                  <a:schemeClr val="accent1"/>
                </a:solidFill>
                <a:latin typeface="+mj-lt"/>
              </a:rPr>
              <a:t>Kristina Melo</a:t>
            </a:r>
          </a:p>
          <a:p>
            <a:pPr marL="0" lvl="4" algn="r" defTabSz="914016">
              <a:buSzPct val="90000"/>
              <a:defRPr/>
            </a:pPr>
            <a:r>
              <a:rPr lang="en-US" sz="1400" kern="0">
                <a:solidFill>
                  <a:srgbClr val="FFFFFF"/>
                </a:solidFill>
                <a:latin typeface="Segoe UI"/>
              </a:rPr>
              <a:t>SQL Database Administrator</a:t>
            </a:r>
          </a:p>
        </p:txBody>
      </p:sp>
      <p:sp useBgFill="1">
        <p:nvSpPr>
          <p:cNvPr id="93" name="Rectangle 92">
            <a:extLst>
              <a:ext uri="{FF2B5EF4-FFF2-40B4-BE49-F238E27FC236}">
                <a16:creationId xmlns:a16="http://schemas.microsoft.com/office/drawing/2014/main" id="{982032FD-14E9-4B5E-9A6D-2613B2775C5D}"/>
              </a:ext>
              <a:ext uri="{C183D7F6-B498-43B3-948B-1728B52AA6E4}">
                <adec:decorative xmlns:adec="http://schemas.microsoft.com/office/drawing/2017/decorative" val="1"/>
              </a:ext>
            </a:extLst>
          </p:cNvPr>
          <p:cNvSpPr/>
          <p:nvPr/>
        </p:nvSpPr>
        <p:spPr bwMode="auto">
          <a:xfrm>
            <a:off x="485836" y="472524"/>
            <a:ext cx="364427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3" name="Rectangle 102">
            <a:extLst>
              <a:ext uri="{FF2B5EF4-FFF2-40B4-BE49-F238E27FC236}">
                <a16:creationId xmlns:a16="http://schemas.microsoft.com/office/drawing/2014/main" id="{C7AC46D8-9BA7-41A8-AE76-88A4A287CF16}"/>
              </a:ext>
              <a:ext uri="{C183D7F6-B498-43B3-948B-1728B52AA6E4}">
                <adec:decorative xmlns:adec="http://schemas.microsoft.com/office/drawing/2017/decorative" val="1"/>
              </a:ext>
            </a:extLst>
          </p:cNvPr>
          <p:cNvSpPr/>
          <p:nvPr/>
        </p:nvSpPr>
        <p:spPr bwMode="auto">
          <a:xfrm>
            <a:off x="4319727" y="472524"/>
            <a:ext cx="361676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useBgFill="1">
        <p:nvSpPr>
          <p:cNvPr id="104" name="Rectangle 103">
            <a:extLst>
              <a:ext uri="{FF2B5EF4-FFF2-40B4-BE49-F238E27FC236}">
                <a16:creationId xmlns:a16="http://schemas.microsoft.com/office/drawing/2014/main" id="{78A3D090-D35F-4929-8886-325DCF3A7BC3}"/>
              </a:ext>
              <a:ext uri="{C183D7F6-B498-43B3-948B-1728B52AA6E4}">
                <adec:decorative xmlns:adec="http://schemas.microsoft.com/office/drawing/2017/decorative" val="1"/>
              </a:ext>
            </a:extLst>
          </p:cNvPr>
          <p:cNvSpPr/>
          <p:nvPr/>
        </p:nvSpPr>
        <p:spPr bwMode="auto">
          <a:xfrm>
            <a:off x="8125767" y="472524"/>
            <a:ext cx="3616769" cy="1652472"/>
          </a:xfrm>
          <a:prstGeom prst="rect">
            <a:avLst/>
          </a:prstGeom>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 name="Picture 4" descr="Africa's Talking">
            <a:extLst>
              <a:ext uri="{FF2B5EF4-FFF2-40B4-BE49-F238E27FC236}">
                <a16:creationId xmlns:a16="http://schemas.microsoft.com/office/drawing/2014/main" id="{B538E74D-2FCB-4425-B282-6BDB88A6B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9364" y="1011904"/>
            <a:ext cx="1677494" cy="5737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 name="Picture 1" descr="Avanade logo">
            <a:extLst>
              <a:ext uri="{FF2B5EF4-FFF2-40B4-BE49-F238E27FC236}">
                <a16:creationId xmlns:a16="http://schemas.microsoft.com/office/drawing/2014/main" id="{66F1E23E-DE84-4B0F-8E80-AE9E72099464}"/>
              </a:ext>
            </a:extLst>
          </p:cNvPr>
          <p:cNvPicPr>
            <a:picLocks noChangeAspect="1"/>
          </p:cNvPicPr>
          <p:nvPr/>
        </p:nvPicPr>
        <p:blipFill>
          <a:blip r:embed="rId7"/>
          <a:stretch>
            <a:fillRect/>
          </a:stretch>
        </p:blipFill>
        <p:spPr>
          <a:xfrm>
            <a:off x="1320282" y="1073473"/>
            <a:ext cx="1975386" cy="450574"/>
          </a:xfrm>
          <a:prstGeom prst="rect">
            <a:avLst/>
          </a:prstGeom>
        </p:spPr>
      </p:pic>
      <p:pic>
        <p:nvPicPr>
          <p:cNvPr id="3" name="Graphic 2" descr="Ferguson logo">
            <a:extLst>
              <a:ext uri="{FF2B5EF4-FFF2-40B4-BE49-F238E27FC236}">
                <a16:creationId xmlns:a16="http://schemas.microsoft.com/office/drawing/2014/main" id="{9E1718A3-3767-4A9A-997E-CB496AD872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26472" y="1180045"/>
            <a:ext cx="1815358" cy="237432"/>
          </a:xfrm>
          <a:prstGeom prst="rect">
            <a:avLst/>
          </a:prstGeom>
        </p:spPr>
      </p:pic>
      <p:grpSp>
        <p:nvGrpSpPr>
          <p:cNvPr id="25" name="learning">
            <a:extLst>
              <a:ext uri="{FF2B5EF4-FFF2-40B4-BE49-F238E27FC236}">
                <a16:creationId xmlns:a16="http://schemas.microsoft.com/office/drawing/2014/main" id="{77F4A52B-9C21-43EF-8C80-D1AFDD7D5EE9}"/>
              </a:ext>
              <a:ext uri="{C183D7F6-B498-43B3-948B-1728B52AA6E4}">
                <adec:decorative xmlns:adec="http://schemas.microsoft.com/office/drawing/2017/decorative" val="1"/>
              </a:ext>
            </a:extLst>
          </p:cNvPr>
          <p:cNvGrpSpPr>
            <a:grpSpLocks noChangeAspect="1"/>
          </p:cNvGrpSpPr>
          <p:nvPr/>
        </p:nvGrpSpPr>
        <p:grpSpPr>
          <a:xfrm rot="10800000" flipH="1">
            <a:off x="839520" y="2750610"/>
            <a:ext cx="263380" cy="205437"/>
            <a:chOff x="7383299" y="4598006"/>
            <a:chExt cx="476250" cy="371475"/>
          </a:xfrm>
          <a:solidFill>
            <a:schemeClr val="accent1"/>
          </a:solidFill>
        </p:grpSpPr>
        <p:sp>
          <p:nvSpPr>
            <p:cNvPr id="26" name="Freeform: Shape 25">
              <a:extLst>
                <a:ext uri="{FF2B5EF4-FFF2-40B4-BE49-F238E27FC236}">
                  <a16:creationId xmlns:a16="http://schemas.microsoft.com/office/drawing/2014/main" id="{19188D81-BBCA-468B-ACA1-8979A97FCCF3}"/>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934AEC20-AB0E-461A-A2A1-ED92DD0CD135}"/>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9" name="learning">
            <a:extLst>
              <a:ext uri="{FF2B5EF4-FFF2-40B4-BE49-F238E27FC236}">
                <a16:creationId xmlns:a16="http://schemas.microsoft.com/office/drawing/2014/main" id="{2EF00046-BF7D-4B75-AC22-A39D7F515CE0}"/>
              </a:ext>
              <a:ext uri="{C183D7F6-B498-43B3-948B-1728B52AA6E4}">
                <adec:decorative xmlns:adec="http://schemas.microsoft.com/office/drawing/2017/decorative" val="1"/>
              </a:ext>
            </a:extLst>
          </p:cNvPr>
          <p:cNvGrpSpPr>
            <a:grpSpLocks noChangeAspect="1"/>
          </p:cNvGrpSpPr>
          <p:nvPr/>
        </p:nvGrpSpPr>
        <p:grpSpPr>
          <a:xfrm rot="10800000" flipH="1">
            <a:off x="4559377" y="2750610"/>
            <a:ext cx="263380" cy="205437"/>
            <a:chOff x="7383299" y="4598006"/>
            <a:chExt cx="476250" cy="371475"/>
          </a:xfrm>
          <a:solidFill>
            <a:schemeClr val="accent1"/>
          </a:solidFill>
        </p:grpSpPr>
        <p:sp>
          <p:nvSpPr>
            <p:cNvPr id="31" name="Freeform: Shape 30">
              <a:extLst>
                <a:ext uri="{FF2B5EF4-FFF2-40B4-BE49-F238E27FC236}">
                  <a16:creationId xmlns:a16="http://schemas.microsoft.com/office/drawing/2014/main" id="{CE6DAF73-0119-4ADA-AC28-215AAF537D8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646EEB3-7660-4EA3-9EB8-D224927ED62D}"/>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5" name="learning">
            <a:extLst>
              <a:ext uri="{FF2B5EF4-FFF2-40B4-BE49-F238E27FC236}">
                <a16:creationId xmlns:a16="http://schemas.microsoft.com/office/drawing/2014/main" id="{9E807A88-B988-4D16-8056-554114CF395A}"/>
              </a:ext>
              <a:ext uri="{C183D7F6-B498-43B3-948B-1728B52AA6E4}">
                <adec:decorative xmlns:adec="http://schemas.microsoft.com/office/drawing/2017/decorative" val="1"/>
              </a:ext>
            </a:extLst>
          </p:cNvPr>
          <p:cNvGrpSpPr>
            <a:grpSpLocks noChangeAspect="1"/>
          </p:cNvGrpSpPr>
          <p:nvPr/>
        </p:nvGrpSpPr>
        <p:grpSpPr>
          <a:xfrm rot="10800000" flipH="1">
            <a:off x="8354239" y="2750610"/>
            <a:ext cx="263380" cy="205437"/>
            <a:chOff x="7383299" y="4598006"/>
            <a:chExt cx="476250" cy="371475"/>
          </a:xfrm>
          <a:solidFill>
            <a:schemeClr val="accent1"/>
          </a:solidFill>
        </p:grpSpPr>
        <p:sp>
          <p:nvSpPr>
            <p:cNvPr id="36" name="Freeform: Shape 35">
              <a:extLst>
                <a:ext uri="{FF2B5EF4-FFF2-40B4-BE49-F238E27FC236}">
                  <a16:creationId xmlns:a16="http://schemas.microsoft.com/office/drawing/2014/main" id="{1CF77DED-699D-4B6D-8CB8-176F804118A8}"/>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C32E44F2-858E-45D3-BBAF-34A1F872ABD1}"/>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54912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 enabled servers pricing</a:t>
            </a:r>
            <a:br>
              <a:rPr lang="en-US"/>
            </a:br>
            <a:r>
              <a:rPr lang="en-US" sz="2000">
                <a:solidFill>
                  <a:schemeClr val="accent1"/>
                </a:solidFill>
                <a:cs typeface="Segoe UI"/>
              </a:rPr>
              <a:t>Example 1</a:t>
            </a: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6619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1: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In addition, the customer also applies a set of common Azure Policy Guest Configurations across all these servers.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endParaRPr lang="en-US" sz="2400"/>
          </a:p>
        </p:txBody>
      </p:sp>
      <p:graphicFrame>
        <p:nvGraphicFramePr>
          <p:cNvPr id="8" name="Table 1">
            <a:extLst>
              <a:ext uri="{FF2B5EF4-FFF2-40B4-BE49-F238E27FC236}">
                <a16:creationId xmlns:a16="http://schemas.microsoft.com/office/drawing/2014/main" id="{E65F1C68-86D0-457D-B31D-4C2A8308F071}"/>
              </a:ext>
            </a:extLst>
          </p:cNvPr>
          <p:cNvGraphicFramePr>
            <a:graphicFrameLocks noGrp="1"/>
          </p:cNvGraphicFramePr>
          <p:nvPr/>
        </p:nvGraphicFramePr>
        <p:xfrm>
          <a:off x="584200" y="3246636"/>
          <a:ext cx="8449056" cy="1458007"/>
        </p:xfrm>
        <a:graphic>
          <a:graphicData uri="http://schemas.openxmlformats.org/drawingml/2006/table">
            <a:tbl>
              <a:tblPr firstRow="1" bandRow="1">
                <a:effectLst/>
              </a:tblPr>
              <a:tblGrid>
                <a:gridCol w="4956048">
                  <a:extLst>
                    <a:ext uri="{9D8B030D-6E8A-4147-A177-3AD203B41FA5}">
                      <a16:colId xmlns:a16="http://schemas.microsoft.com/office/drawing/2014/main" val="612782886"/>
                    </a:ext>
                  </a:extLst>
                </a:gridCol>
                <a:gridCol w="3493008">
                  <a:extLst>
                    <a:ext uri="{9D8B030D-6E8A-4147-A177-3AD203B41FA5}">
                      <a16:colId xmlns:a16="http://schemas.microsoft.com/office/drawing/2014/main" val="3307142141"/>
                    </a:ext>
                  </a:extLst>
                </a:gridCol>
              </a:tblGrid>
              <a:tr h="378126">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algn="l"/>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lang="en-US" sz="1400" b="0">
                        <a:solidFill>
                          <a:schemeClr val="accent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accent1"/>
                          </a:solidFill>
                          <a:latin typeface="+mj-lt"/>
                          <a:cs typeface="Segoe UI"/>
                        </a:rPr>
                        <a:t>Cost</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solidFill>
                            <a:schemeClr val="tx1"/>
                          </a:soli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78125">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rtl="0" eaLnBrk="1" fontAlgn="auto" latinLnBrk="0" hangingPunct="1">
                        <a:lnSpc>
                          <a:spcPct val="100000"/>
                        </a:lnSpc>
                        <a:spcBef>
                          <a:spcPts val="0"/>
                        </a:spcBef>
                        <a:spcAft>
                          <a:spcPts val="0"/>
                        </a:spcAft>
                        <a:buFontTx/>
                        <a:buNone/>
                      </a:pPr>
                      <a:r>
                        <a:rPr lang="en-US" sz="1400">
                          <a:solidFill>
                            <a:schemeClr val="tx1"/>
                          </a:solidFill>
                          <a:latin typeface="Segoe UI"/>
                          <a:cs typeface="Segoe UI"/>
                        </a:rPr>
                        <a:t>Azure Policy Guest Configurations</a:t>
                      </a:r>
                      <a:endParaRPr lang="en-US" sz="1400">
                        <a:solidFill>
                          <a:schemeClr val="tx1"/>
                        </a:solidFill>
                        <a:latin typeface="Segoe UI" panose="020B0502040204020203" pitchFamily="34" charset="0"/>
                        <a:cs typeface="Segoe UI" panose="020B0502040204020203" pitchFamily="34" charset="0"/>
                      </a:endParaRP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solidFill>
                            <a:schemeClr val="tx1"/>
                          </a:solidFill>
                          <a:latin typeface="+mn-lt"/>
                          <a:ea typeface="+mn-ea"/>
                          <a:cs typeface="+mn-cs"/>
                        </a:rPr>
                        <a:t>$6/server/month</a:t>
                      </a:r>
                    </a:p>
                    <a:p>
                      <a:pPr>
                        <a:spcAft>
                          <a:spcPts val="600"/>
                        </a:spcAft>
                      </a:pPr>
                      <a:r>
                        <a:rPr lang="en-US" sz="1100" kern="1200">
                          <a:solidFill>
                            <a:schemeClr val="tx1"/>
                          </a:solidFill>
                          <a:latin typeface="+mn-lt"/>
                          <a:ea typeface="+mn-ea"/>
                          <a:cs typeface="+mn-cs"/>
                        </a:rPr>
                        <a:t>(Unlimited policies)</a:t>
                      </a:r>
                      <a:endParaRPr lang="en-US" sz="1400" kern="1200">
                        <a:solidFill>
                          <a:schemeClr val="tx1"/>
                        </a:solidFill>
                        <a:latin typeface="+mn-lt"/>
                        <a:ea typeface="+mn-ea"/>
                        <a:cs typeface="+mn-cs"/>
                      </a:endParaRP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chemeClr val="accent1"/>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59670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F267-0501-44B7-98C9-77CD8EDA58A6}"/>
              </a:ext>
            </a:extLst>
          </p:cNvPr>
          <p:cNvSpPr>
            <a:spLocks noGrp="1"/>
          </p:cNvSpPr>
          <p:nvPr>
            <p:ph type="title"/>
          </p:nvPr>
        </p:nvSpPr>
        <p:spPr>
          <a:xfrm>
            <a:off x="588263" y="457200"/>
            <a:ext cx="11018520" cy="861774"/>
          </a:xfrm>
        </p:spPr>
        <p:txBody>
          <a:bodyPr/>
          <a:lstStyle/>
          <a:p>
            <a:r>
              <a:rPr lang="en-US">
                <a:cs typeface="Segoe UI"/>
              </a:rPr>
              <a:t>Azure Arc enabled servers pricing</a:t>
            </a:r>
            <a:br>
              <a:rPr lang="en-US"/>
            </a:br>
            <a:r>
              <a:rPr lang="en-US" sz="2000">
                <a:solidFill>
                  <a:schemeClr val="accent1"/>
                </a:solidFill>
                <a:cs typeface="Segoe UI"/>
              </a:rPr>
              <a:t>Example 2</a:t>
            </a:r>
            <a:endParaRPr lang="en-US">
              <a:solidFill>
                <a:schemeClr val="accent1"/>
              </a:solidFill>
            </a:endParaRPr>
          </a:p>
        </p:txBody>
      </p:sp>
      <p:sp>
        <p:nvSpPr>
          <p:cNvPr id="3" name="Content Placeholder 2">
            <a:extLst>
              <a:ext uri="{FF2B5EF4-FFF2-40B4-BE49-F238E27FC236}">
                <a16:creationId xmlns:a16="http://schemas.microsoft.com/office/drawing/2014/main" id="{F6AF8DC1-02E5-48E0-9DC2-E0FE9088A010}"/>
              </a:ext>
            </a:extLst>
          </p:cNvPr>
          <p:cNvSpPr>
            <a:spLocks noGrp="1"/>
          </p:cNvSpPr>
          <p:nvPr>
            <p:ph sz="quarter" idx="10"/>
          </p:nvPr>
        </p:nvSpPr>
        <p:spPr>
          <a:xfrm>
            <a:off x="584200" y="1435100"/>
            <a:ext cx="11018838" cy="193899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Scenario 2: </a:t>
            </a:r>
            <a:r>
              <a:rPr kumimoji="0" lang="en-US" sz="1800" b="0" i="0" u="none" strike="noStrike" kern="1200" cap="none" spc="0" normalizeH="0" baseline="0" noProof="0">
                <a:ln>
                  <a:noFill/>
                </a:ln>
                <a:solidFill>
                  <a:srgbClr val="FFFFFF"/>
                </a:solidFill>
                <a:effectLst/>
                <a:uLnTx/>
                <a:uFillTx/>
                <a:latin typeface="Segoe UI"/>
                <a:ea typeface="+mn-ea"/>
                <a:cs typeface="+mn-cs"/>
              </a:rPr>
              <a:t>A customer onboards 50 Windows (or Linux) servers that are running on-premises to Azure with Azure Arc and tags these servers in Azure, applies RBAC, organizes these servers into management groups and queries properties with Azure Resource Graph. The customer also applies a set of common Azure Policy Guest Configurations across all these servers. In addition, the customer deploys the Log Analytics agent extension to monitor the on-premises servers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applicable cost components are:</a:t>
            </a:r>
          </a:p>
        </p:txBody>
      </p:sp>
      <p:graphicFrame>
        <p:nvGraphicFramePr>
          <p:cNvPr id="4" name="Table 1">
            <a:extLst>
              <a:ext uri="{FF2B5EF4-FFF2-40B4-BE49-F238E27FC236}">
                <a16:creationId xmlns:a16="http://schemas.microsoft.com/office/drawing/2014/main" id="{29C9FE87-EA31-4E75-90B5-F9E6D53AEFEC}"/>
              </a:ext>
            </a:extLst>
          </p:cNvPr>
          <p:cNvGraphicFramePr>
            <a:graphicFrameLocks noGrp="1"/>
          </p:cNvGraphicFramePr>
          <p:nvPr/>
        </p:nvGraphicFramePr>
        <p:xfrm>
          <a:off x="584200" y="3500050"/>
          <a:ext cx="8451616" cy="2344801"/>
        </p:xfrm>
        <a:graphic>
          <a:graphicData uri="http://schemas.openxmlformats.org/drawingml/2006/table">
            <a:tbl>
              <a:tblPr firstRow="1" bandRow="1">
                <a:effectLst/>
              </a:tblPr>
              <a:tblGrid>
                <a:gridCol w="4956784">
                  <a:extLst>
                    <a:ext uri="{9D8B030D-6E8A-4147-A177-3AD203B41FA5}">
                      <a16:colId xmlns:a16="http://schemas.microsoft.com/office/drawing/2014/main" val="612782886"/>
                    </a:ext>
                  </a:extLst>
                </a:gridCol>
                <a:gridCol w="3494832">
                  <a:extLst>
                    <a:ext uri="{9D8B030D-6E8A-4147-A177-3AD203B41FA5}">
                      <a16:colId xmlns:a16="http://schemas.microsoft.com/office/drawing/2014/main" val="3307142141"/>
                    </a:ext>
                  </a:extLst>
                </a:gridCol>
              </a:tblGrid>
              <a:tr h="203614">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algn="l" defTabSz="932563" rtl="0" eaLnBrk="1" latinLnBrk="0" hangingPunct="1"/>
                      <a:r>
                        <a:rPr kumimoji="0" lang="en-US" sz="1600" b="1" i="0" u="none" strike="noStrike" kern="1200" cap="none" spc="0" normalizeH="0" baseline="0" noProof="0">
                          <a:ln>
                            <a:noFill/>
                          </a:ln>
                          <a:solidFill>
                            <a:schemeClr val="accent1"/>
                          </a:solidFill>
                          <a:effectLst/>
                          <a:uLnTx/>
                          <a:uFillTx/>
                          <a:latin typeface="Segoe UI Semibold"/>
                          <a:ea typeface="+mn-ea"/>
                          <a:cs typeface="Segoe UI"/>
                        </a:rPr>
                        <a:t>Component</a:t>
                      </a:r>
                      <a:endParaRPr kumimoji="0" lang="en-US" sz="1600" b="1" i="0" u="none" strike="noStrike" kern="1200" cap="none" spc="0" normalizeH="0" baseline="0">
                        <a:ln>
                          <a:noFill/>
                        </a:ln>
                        <a:solidFill>
                          <a:schemeClr val="accent1"/>
                        </a:solidFill>
                        <a:effectLst/>
                        <a:uLnTx/>
                        <a:uFillTx/>
                        <a:latin typeface="Segoe UI Semibold"/>
                        <a:ea typeface="+mn-ea"/>
                        <a:cs typeface="Segoe UI"/>
                      </a:endParaRPr>
                    </a:p>
                  </a:txBody>
                  <a:tcPr anchor="ctr">
                    <a:lnL w="6350"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b="1" kern="1200">
                          <a:solidFill>
                            <a:schemeClr val="lt1"/>
                          </a:solidFill>
                          <a:latin typeface="Segoe UI"/>
                        </a:defRPr>
                      </a:lvl1pPr>
                      <a:lvl2pPr marL="466282" algn="l" defTabSz="932563" rtl="0" eaLnBrk="1" latinLnBrk="0" hangingPunct="1">
                        <a:defRPr sz="1800" b="1" kern="1200">
                          <a:solidFill>
                            <a:schemeClr val="lt1"/>
                          </a:solidFill>
                          <a:latin typeface="Segoe UI"/>
                        </a:defRPr>
                      </a:lvl2pPr>
                      <a:lvl3pPr marL="932563" algn="l" defTabSz="932563" rtl="0" eaLnBrk="1" latinLnBrk="0" hangingPunct="1">
                        <a:defRPr sz="1800" b="1" kern="1200">
                          <a:solidFill>
                            <a:schemeClr val="lt1"/>
                          </a:solidFill>
                          <a:latin typeface="Segoe UI"/>
                        </a:defRPr>
                      </a:lvl3pPr>
                      <a:lvl4pPr marL="1398844" algn="l" defTabSz="932563" rtl="0" eaLnBrk="1" latinLnBrk="0" hangingPunct="1">
                        <a:defRPr sz="1800" b="1" kern="1200">
                          <a:solidFill>
                            <a:schemeClr val="lt1"/>
                          </a:solidFill>
                          <a:latin typeface="Segoe UI"/>
                        </a:defRPr>
                      </a:lvl4pPr>
                      <a:lvl5pPr marL="1865126" algn="l" defTabSz="932563" rtl="0" eaLnBrk="1" latinLnBrk="0" hangingPunct="1">
                        <a:defRPr sz="1800" b="1" kern="1200">
                          <a:solidFill>
                            <a:schemeClr val="lt1"/>
                          </a:solidFill>
                          <a:latin typeface="Segoe UI"/>
                        </a:defRPr>
                      </a:lvl5pPr>
                      <a:lvl6pPr marL="2331408" algn="l" defTabSz="932563" rtl="0" eaLnBrk="1" latinLnBrk="0" hangingPunct="1">
                        <a:defRPr sz="1800" b="1" kern="1200">
                          <a:solidFill>
                            <a:schemeClr val="lt1"/>
                          </a:solidFill>
                          <a:latin typeface="Segoe UI"/>
                        </a:defRPr>
                      </a:lvl6pPr>
                      <a:lvl7pPr marL="2797689" algn="l" defTabSz="932563" rtl="0" eaLnBrk="1" latinLnBrk="0" hangingPunct="1">
                        <a:defRPr sz="1800" b="1" kern="1200">
                          <a:solidFill>
                            <a:schemeClr val="lt1"/>
                          </a:solidFill>
                          <a:latin typeface="Segoe UI"/>
                        </a:defRPr>
                      </a:lvl7pPr>
                      <a:lvl8pPr marL="3263970" algn="l" defTabSz="932563" rtl="0" eaLnBrk="1" latinLnBrk="0" hangingPunct="1">
                        <a:defRPr sz="1800" b="1" kern="1200">
                          <a:solidFill>
                            <a:schemeClr val="lt1"/>
                          </a:solidFill>
                          <a:latin typeface="Segoe UI"/>
                        </a:defRPr>
                      </a:lvl8pPr>
                      <a:lvl9pPr marL="3730252" algn="l" defTabSz="932563" rtl="0" eaLnBrk="1" latinLnBrk="0" hangingPunct="1">
                        <a:defRPr sz="1800" b="1" kern="1200">
                          <a:solidFill>
                            <a:schemeClr val="lt1"/>
                          </a:solidFill>
                          <a:latin typeface="Segoe UI"/>
                        </a:defRPr>
                      </a:lvl9pPr>
                    </a:lstStyle>
                    <a:p>
                      <a:pPr marL="0" marR="0" indent="0" algn="l" defTabSz="932563"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a:ln>
                            <a:noFill/>
                          </a:ln>
                          <a:solidFill>
                            <a:schemeClr val="accent1"/>
                          </a:solidFill>
                          <a:effectLst/>
                          <a:uLnTx/>
                          <a:uFillTx/>
                          <a:latin typeface="Segoe UI Semibold"/>
                          <a:ea typeface="+mn-ea"/>
                          <a:cs typeface="Segoe UI"/>
                        </a:rPr>
                        <a:t>Cost</a:t>
                      </a:r>
                    </a:p>
                  </a:txBody>
                  <a:tcPr anchor="ctr">
                    <a:lnL w="28575"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237124244"/>
                  </a:ext>
                </a:extLst>
              </a:tr>
              <a:tr h="322620">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indent="0" algn="l" defTabSz="932563" rtl="0" eaLnBrk="1" latinLnBrk="0" hangingPunct="1">
                        <a:lnSpc>
                          <a:spcPct val="107000"/>
                        </a:lnSpc>
                        <a:spcBef>
                          <a:spcPts val="0"/>
                        </a:spcBef>
                        <a:spcAft>
                          <a:spcPts val="0"/>
                        </a:spcAft>
                      </a:pPr>
                      <a:r>
                        <a:rPr lang="en-US" sz="1400" kern="1200">
                          <a:solidFill>
                            <a:schemeClr val="tx1"/>
                          </a:solidFill>
                          <a:latin typeface="+mn-lt"/>
                          <a:ea typeface="+mn-ea"/>
                          <a:cs typeface="+mn-cs"/>
                        </a:rPr>
                        <a:t>Connectivity to Azure Arc, Tagging, RBAC, Management Groups and Azure Resource Graph</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r>
                        <a:rPr lang="en-US" sz="1400" kern="1200">
                          <a:gradFill>
                            <a:gsLst>
                              <a:gs pos="2917">
                                <a:schemeClr val="tx1"/>
                              </a:gs>
                              <a:gs pos="30000">
                                <a:schemeClr val="tx1"/>
                              </a:gs>
                            </a:gsLst>
                            <a:lin ang="5400000" scaled="0"/>
                          </a:gradFill>
                          <a:latin typeface="+mn-lt"/>
                          <a:ea typeface="+mn-ea"/>
                          <a:cs typeface="+mn-cs"/>
                        </a:rPr>
                        <a:t>$0</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1624577965"/>
                  </a:ext>
                </a:extLst>
              </a:tr>
              <a:tr h="333187">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Policy Guest Configurations</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32563" rtl="0" eaLnBrk="1" latinLnBrk="0" hangingPunct="1">
                        <a:defRPr sz="1800" kern="1200">
                          <a:solidFill>
                            <a:schemeClr val="dk1"/>
                          </a:solidFill>
                          <a:latin typeface="Segoe UI"/>
                        </a:defRPr>
                      </a:lvl1pPr>
                      <a:lvl2pPr marL="466282" algn="l" defTabSz="932563" rtl="0" eaLnBrk="1" latinLnBrk="0" hangingPunct="1">
                        <a:defRPr sz="1800" kern="1200">
                          <a:solidFill>
                            <a:schemeClr val="dk1"/>
                          </a:solidFill>
                          <a:latin typeface="Segoe UI"/>
                        </a:defRPr>
                      </a:lvl2pPr>
                      <a:lvl3pPr marL="932563" algn="l" defTabSz="932563" rtl="0" eaLnBrk="1" latinLnBrk="0" hangingPunct="1">
                        <a:defRPr sz="1800" kern="1200">
                          <a:solidFill>
                            <a:schemeClr val="dk1"/>
                          </a:solidFill>
                          <a:latin typeface="Segoe UI"/>
                        </a:defRPr>
                      </a:lvl3pPr>
                      <a:lvl4pPr marL="1398844" algn="l" defTabSz="932563" rtl="0" eaLnBrk="1" latinLnBrk="0" hangingPunct="1">
                        <a:defRPr sz="1800" kern="1200">
                          <a:solidFill>
                            <a:schemeClr val="dk1"/>
                          </a:solidFill>
                          <a:latin typeface="Segoe UI"/>
                        </a:defRPr>
                      </a:lvl4pPr>
                      <a:lvl5pPr marL="1865126" algn="l" defTabSz="932563" rtl="0" eaLnBrk="1" latinLnBrk="0" hangingPunct="1">
                        <a:defRPr sz="1800" kern="1200">
                          <a:solidFill>
                            <a:schemeClr val="dk1"/>
                          </a:solidFill>
                          <a:latin typeface="Segoe UI"/>
                        </a:defRPr>
                      </a:lvl5pPr>
                      <a:lvl6pPr marL="2331408" algn="l" defTabSz="932563" rtl="0" eaLnBrk="1" latinLnBrk="0" hangingPunct="1">
                        <a:defRPr sz="1800" kern="1200">
                          <a:solidFill>
                            <a:schemeClr val="dk1"/>
                          </a:solidFill>
                          <a:latin typeface="Segoe UI"/>
                        </a:defRPr>
                      </a:lvl6pPr>
                      <a:lvl7pPr marL="2797689" algn="l" defTabSz="932563" rtl="0" eaLnBrk="1" latinLnBrk="0" hangingPunct="1">
                        <a:defRPr sz="1800" kern="1200">
                          <a:solidFill>
                            <a:schemeClr val="dk1"/>
                          </a:solidFill>
                          <a:latin typeface="Segoe UI"/>
                        </a:defRPr>
                      </a:lvl7pPr>
                      <a:lvl8pPr marL="3263970" algn="l" defTabSz="932563" rtl="0" eaLnBrk="1" latinLnBrk="0" hangingPunct="1">
                        <a:defRPr sz="1800" kern="1200">
                          <a:solidFill>
                            <a:schemeClr val="dk1"/>
                          </a:solidFill>
                          <a:latin typeface="Segoe UI"/>
                        </a:defRPr>
                      </a:lvl8pPr>
                      <a:lvl9pPr marL="3730252" algn="l" defTabSz="932563" rtl="0" eaLnBrk="1" latinLnBrk="0" hangingPunct="1">
                        <a:defRPr sz="1800" kern="1200">
                          <a:solidFill>
                            <a:schemeClr val="dk1"/>
                          </a:solidFill>
                          <a:latin typeface="Segoe UI"/>
                        </a:defRPr>
                      </a:lvl9pPr>
                    </a:lstStyle>
                    <a:p>
                      <a:pPr>
                        <a:spcAft>
                          <a:spcPts val="600"/>
                        </a:spcAft>
                      </a:pPr>
                      <a:r>
                        <a:rPr lang="en-US" sz="1400" kern="1200">
                          <a:gradFill>
                            <a:gsLst>
                              <a:gs pos="2917">
                                <a:schemeClr val="tx1"/>
                              </a:gs>
                              <a:gs pos="30000">
                                <a:schemeClr val="tx1"/>
                              </a:gs>
                            </a:gsLst>
                            <a:lin ang="5400000" scaled="0"/>
                          </a:gradFill>
                          <a:latin typeface="+mn-lt"/>
                          <a:ea typeface="+mn-ea"/>
                          <a:cs typeface="+mn-cs"/>
                        </a:rPr>
                        <a:t>$6/server/month</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(Unlimited policies)</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96244558"/>
                  </a:ext>
                </a:extLst>
              </a:tr>
              <a:tr h="564566">
                <a:tc>
                  <a:txBody>
                    <a:bodyPr/>
                    <a:lstStyle/>
                    <a:p>
                      <a:pPr marL="0" marR="0" lvl="0" indent="0" algn="l" defTabSz="932563" rtl="0" eaLnBrk="1" fontAlgn="auto" latinLnBrk="0" hangingPunct="1">
                        <a:lnSpc>
                          <a:spcPct val="107000"/>
                        </a:lnSpc>
                        <a:spcBef>
                          <a:spcPts val="0"/>
                        </a:spcBef>
                        <a:spcAft>
                          <a:spcPts val="0"/>
                        </a:spcAft>
                        <a:buFontTx/>
                        <a:buNone/>
                      </a:pPr>
                      <a:r>
                        <a:rPr lang="en-US" sz="1400" kern="1200">
                          <a:solidFill>
                            <a:schemeClr val="tx1"/>
                          </a:solidFill>
                          <a:latin typeface="+mn-lt"/>
                          <a:ea typeface="+mn-ea"/>
                          <a:cs typeface="+mn-cs"/>
                        </a:rPr>
                        <a:t>Azure Monitor</a:t>
                      </a:r>
                    </a:p>
                  </a:txBody>
                  <a:tcPr anchor="ctr">
                    <a:lnL w="28575" cap="flat" cmpd="sng" algn="ctr">
                      <a:no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0" marR="0" lvl="0" indent="0" algn="l" defTabSz="932563" rtl="0" eaLnBrk="1" fontAlgn="auto" latinLnBrk="0" hangingPunct="1">
                        <a:lnSpc>
                          <a:spcPct val="100000"/>
                        </a:lnSpc>
                        <a:spcBef>
                          <a:spcPts val="0"/>
                        </a:spcBef>
                        <a:spcAft>
                          <a:spcPts val="600"/>
                        </a:spcAft>
                        <a:buClrTx/>
                        <a:buSzTx/>
                        <a:buFontTx/>
                        <a:buNone/>
                        <a:tabLst/>
                        <a:defRPr/>
                      </a:pPr>
                      <a:r>
                        <a:rPr lang="en-US" sz="1400" kern="1200">
                          <a:solidFill>
                            <a:schemeClr val="tx1"/>
                          </a:solidFill>
                          <a:effectLst/>
                          <a:latin typeface="+mn-lt"/>
                          <a:ea typeface="Calibri" panose="020F0502020204030204" pitchFamily="34" charset="0"/>
                          <a:cs typeface="Arial"/>
                        </a:rPr>
                        <a:t>Same Azure Monitor pricing that is applicable to Azure VMs</a:t>
                      </a:r>
                    </a:p>
                    <a:p>
                      <a:pPr marL="0" marR="0" lvl="0" indent="0" algn="l" defTabSz="932563" rtl="0" eaLnBrk="1" fontAlgn="auto" latinLnBrk="0" hangingPunct="1">
                        <a:lnSpc>
                          <a:spcPct val="100000"/>
                        </a:lnSpc>
                        <a:spcBef>
                          <a:spcPts val="0"/>
                        </a:spcBef>
                        <a:spcAft>
                          <a:spcPts val="600"/>
                        </a:spcAft>
                        <a:buClrTx/>
                        <a:buSzTx/>
                        <a:buFontTx/>
                        <a:buNone/>
                        <a:tabLst/>
                        <a:defRPr/>
                      </a:pPr>
                      <a:r>
                        <a:rPr lang="en-US" sz="1100" kern="1200">
                          <a:solidFill>
                            <a:schemeClr val="tx1"/>
                          </a:solidFill>
                          <a:latin typeface="+mn-lt"/>
                          <a:ea typeface="+mn-ea"/>
                          <a:cs typeface="+mn-cs"/>
                        </a:rPr>
                        <a:t>(Refer to the Azure Monitor Pricing page to</a:t>
                      </a:r>
                      <a:br>
                        <a:rPr lang="en-US" sz="1100" kern="1200">
                          <a:solidFill>
                            <a:schemeClr val="tx1"/>
                          </a:solidFill>
                          <a:latin typeface="+mn-lt"/>
                          <a:ea typeface="+mn-ea"/>
                          <a:cs typeface="+mn-cs"/>
                        </a:rPr>
                      </a:br>
                      <a:r>
                        <a:rPr lang="en-US" sz="1100" kern="1200">
                          <a:solidFill>
                            <a:schemeClr val="tx1"/>
                          </a:solidFill>
                          <a:latin typeface="+mn-lt"/>
                          <a:ea typeface="+mn-ea"/>
                          <a:cs typeface="+mn-cs"/>
                        </a:rPr>
                        <a:t>learn more)</a:t>
                      </a:r>
                    </a:p>
                  </a:txBody>
                  <a:tcPr anchor="ctr">
                    <a:lnL w="28575" cap="flat" cmpd="sng" algn="ctr">
                      <a:solidFill>
                        <a:schemeClr val="accent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251778518"/>
                  </a:ext>
                </a:extLst>
              </a:tr>
            </a:tbl>
          </a:graphicData>
        </a:graphic>
      </p:graphicFrame>
      <p:sp>
        <p:nvSpPr>
          <p:cNvPr id="9" name="TextBox 8">
            <a:extLst>
              <a:ext uri="{FF2B5EF4-FFF2-40B4-BE49-F238E27FC236}">
                <a16:creationId xmlns:a16="http://schemas.microsoft.com/office/drawing/2014/main" id="{9A8F0817-DBA0-40DB-8807-B117047DF876}"/>
              </a:ext>
            </a:extLst>
          </p:cNvPr>
          <p:cNvSpPr txBox="1"/>
          <p:nvPr/>
        </p:nvSpPr>
        <p:spPr>
          <a:xfrm>
            <a:off x="584200" y="5970810"/>
            <a:ext cx="10638445"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For more details on Azure Arc pricing visit our pricing page: </a:t>
            </a:r>
            <a:r>
              <a:rPr kumimoji="0" lang="en-US" sz="1800" b="0" i="0" u="none" strike="noStrike" kern="1200" cap="none" spc="0" normalizeH="0" baseline="0" noProof="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https://aka.ms/azurearcpricing</a:t>
            </a: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345919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D8ABAA-E88F-334C-A3F8-D6CA20C45FE9}"/>
              </a:ext>
            </a:extLst>
          </p:cNvPr>
          <p:cNvSpPr>
            <a:spLocks noGrp="1"/>
          </p:cNvSpPr>
          <p:nvPr>
            <p:ph type="title"/>
          </p:nvPr>
        </p:nvSpPr>
        <p:spPr>
          <a:xfrm>
            <a:off x="588263" y="457200"/>
            <a:ext cx="11018520" cy="553998"/>
          </a:xfrm>
        </p:spPr>
        <p:txBody>
          <a:bodyPr/>
          <a:lstStyle/>
          <a:p>
            <a:pPr algn="ctr"/>
            <a:r>
              <a:rPr lang="en-US"/>
              <a:t>Google Anthos comparison</a:t>
            </a:r>
          </a:p>
        </p:txBody>
      </p:sp>
      <p:pic>
        <p:nvPicPr>
          <p:cNvPr id="25" name="Picture 24" descr="Anthos icon">
            <a:extLst>
              <a:ext uri="{FF2B5EF4-FFF2-40B4-BE49-F238E27FC236}">
                <a16:creationId xmlns:a16="http://schemas.microsoft.com/office/drawing/2014/main" id="{D6FDC6F2-0E32-4FAD-B996-665B52BEFCA9}"/>
              </a:ext>
            </a:extLst>
          </p:cNvPr>
          <p:cNvPicPr>
            <a:picLocks noChangeAspect="1"/>
          </p:cNvPicPr>
          <p:nvPr/>
        </p:nvPicPr>
        <p:blipFill rotWithShape="1">
          <a:blip r:embed="rId3">
            <a:extLst>
              <a:ext uri="{28A0092B-C50C-407E-A947-70E740481C1C}">
                <a14:useLocalDpi xmlns:a14="http://schemas.microsoft.com/office/drawing/2010/main" val="0"/>
              </a:ext>
            </a:extLst>
          </a:blip>
          <a:srcRect r="-825" b="24487"/>
          <a:stretch/>
        </p:blipFill>
        <p:spPr>
          <a:xfrm>
            <a:off x="8066005" y="1673372"/>
            <a:ext cx="441286" cy="413585"/>
          </a:xfrm>
          <a:prstGeom prst="rect">
            <a:avLst/>
          </a:prstGeom>
        </p:spPr>
      </p:pic>
      <p:sp>
        <p:nvSpPr>
          <p:cNvPr id="38" name="TextBox 37">
            <a:extLst>
              <a:ext uri="{FF2B5EF4-FFF2-40B4-BE49-F238E27FC236}">
                <a16:creationId xmlns:a16="http://schemas.microsoft.com/office/drawing/2014/main" id="{3A3BE3E2-F872-4DD9-8B74-55DB3CD73E24}"/>
              </a:ext>
            </a:extLst>
          </p:cNvPr>
          <p:cNvSpPr txBox="1"/>
          <p:nvPr/>
        </p:nvSpPr>
        <p:spPr>
          <a:xfrm>
            <a:off x="8507291" y="1656902"/>
            <a:ext cx="2347017" cy="511256"/>
          </a:xfrm>
          <a:prstGeom prst="rect">
            <a:avLst/>
          </a:prstGeom>
          <a:noFill/>
          <a:effectLst/>
        </p:spPr>
        <p:txBody>
          <a:bodyPr wrap="square" lIns="179285" tIns="143428" rIns="179285" bIns="143428" rtlCol="0">
            <a:spAutoFit/>
          </a:bodyPr>
          <a:lstStyle>
            <a:defPPr>
              <a:defRPr lang="en-US"/>
            </a:defPPr>
            <a:lvl1pPr>
              <a:lnSpc>
                <a:spcPct val="90000"/>
              </a:lnSpc>
              <a:spcAft>
                <a:spcPts val="600"/>
              </a:spcAft>
              <a:defRPr sz="2000">
                <a:solidFill>
                  <a:schemeClr val="accent1"/>
                </a:soli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Google Anthos</a:t>
            </a:r>
          </a:p>
        </p:txBody>
      </p:sp>
      <p:sp>
        <p:nvSpPr>
          <p:cNvPr id="31" name="TextBox 30">
            <a:extLst>
              <a:ext uri="{FF2B5EF4-FFF2-40B4-BE49-F238E27FC236}">
                <a16:creationId xmlns:a16="http://schemas.microsoft.com/office/drawing/2014/main" id="{1E38A1D1-C979-4C97-A951-6143DE316F78}"/>
              </a:ext>
            </a:extLst>
          </p:cNvPr>
          <p:cNvSpPr txBox="1"/>
          <p:nvPr/>
        </p:nvSpPr>
        <p:spPr>
          <a:xfrm>
            <a:off x="4559236" y="1678913"/>
            <a:ext cx="2347017" cy="511256"/>
          </a:xfrm>
          <a:prstGeom prst="rect">
            <a:avLst/>
          </a:prstGeom>
          <a:noFill/>
          <a:effectLst/>
        </p:spPr>
        <p:txBody>
          <a:bodyPr wrap="square" lIns="179285" tIns="143428" rIns="179285" bIns="143428" rtlCol="0">
            <a:spAutoFit/>
          </a:bodyPr>
          <a:lstStyle>
            <a:defPPr>
              <a:defRPr lang="en-US"/>
            </a:defPPr>
            <a:lvl1pPr>
              <a:lnSpc>
                <a:spcPct val="90000"/>
              </a:lnSpc>
              <a:spcAft>
                <a:spcPts val="600"/>
              </a:spcAft>
              <a:defRPr sz="2000">
                <a:solidFill>
                  <a:schemeClr val="accent1"/>
                </a:solidFill>
                <a:latin typeface="+mj-lt"/>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Semibold"/>
                <a:ea typeface="+mn-ea"/>
                <a:cs typeface="+mn-cs"/>
              </a:rPr>
              <a:t>Azure Arc</a:t>
            </a:r>
          </a:p>
        </p:txBody>
      </p:sp>
      <p:sp>
        <p:nvSpPr>
          <p:cNvPr id="49" name="Rectangle 48">
            <a:extLst>
              <a:ext uri="{FF2B5EF4-FFF2-40B4-BE49-F238E27FC236}">
                <a16:creationId xmlns:a16="http://schemas.microsoft.com/office/drawing/2014/main" id="{2A46B941-2D67-4559-9821-0D43E937CB85}"/>
              </a:ext>
            </a:extLst>
          </p:cNvPr>
          <p:cNvSpPr/>
          <p:nvPr/>
        </p:nvSpPr>
        <p:spPr bwMode="auto">
          <a:xfrm>
            <a:off x="1590474" y="2541784"/>
            <a:ext cx="1996491" cy="383011"/>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Estate coverage</a:t>
            </a:r>
          </a:p>
        </p:txBody>
      </p:sp>
      <p:sp>
        <p:nvSpPr>
          <p:cNvPr id="53" name="Rectangle 52">
            <a:extLst>
              <a:ext uri="{FF2B5EF4-FFF2-40B4-BE49-F238E27FC236}">
                <a16:creationId xmlns:a16="http://schemas.microsoft.com/office/drawing/2014/main" id="{DDB6E8F0-988E-499F-8368-00B5DD6D40C2}"/>
              </a:ext>
            </a:extLst>
          </p:cNvPr>
          <p:cNvSpPr/>
          <p:nvPr/>
        </p:nvSpPr>
        <p:spPr>
          <a:xfrm>
            <a:off x="3628777" y="2632634"/>
            <a:ext cx="2985095" cy="480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VMs, servers, and</a:t>
            </a:r>
            <a:b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any Kubernetes</a:t>
            </a:r>
          </a:p>
        </p:txBody>
      </p:sp>
      <p:sp>
        <p:nvSpPr>
          <p:cNvPr id="57" name="Rectangle 56">
            <a:extLst>
              <a:ext uri="{FF2B5EF4-FFF2-40B4-BE49-F238E27FC236}">
                <a16:creationId xmlns:a16="http://schemas.microsoft.com/office/drawing/2014/main" id="{986F0DFF-6911-4BD7-820F-64CD82A3CB97}"/>
              </a:ext>
            </a:extLst>
          </p:cNvPr>
          <p:cNvSpPr/>
          <p:nvPr/>
        </p:nvSpPr>
        <p:spPr>
          <a:xfrm>
            <a:off x="7635341" y="2599246"/>
            <a:ext cx="2985095" cy="746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Kubernetes only,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limited support for VMs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8" name="Rectangle 57">
            <a:extLst>
              <a:ext uri="{FF2B5EF4-FFF2-40B4-BE49-F238E27FC236}">
                <a16:creationId xmlns:a16="http://schemas.microsoft.com/office/drawing/2014/main" id="{860DE88D-B61D-4480-8D44-09318BC00445}"/>
              </a:ext>
            </a:extLst>
          </p:cNvPr>
          <p:cNvSpPr/>
          <p:nvPr/>
        </p:nvSpPr>
        <p:spPr bwMode="auto">
          <a:xfrm>
            <a:off x="1590474" y="3203572"/>
            <a:ext cx="1996491" cy="383011"/>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Infrastructure </a:t>
            </a:r>
          </a:p>
        </p:txBody>
      </p:sp>
      <p:sp>
        <p:nvSpPr>
          <p:cNvPr id="60" name="Rectangle 59">
            <a:extLst>
              <a:ext uri="{FF2B5EF4-FFF2-40B4-BE49-F238E27FC236}">
                <a16:creationId xmlns:a16="http://schemas.microsoft.com/office/drawing/2014/main" id="{02D8914C-4AB7-4719-982B-224F353D9331}"/>
              </a:ext>
            </a:extLst>
          </p:cNvPr>
          <p:cNvSpPr/>
          <p:nvPr/>
        </p:nvSpPr>
        <p:spPr>
          <a:xfrm>
            <a:off x="3586965" y="3205393"/>
            <a:ext cx="2985095" cy="53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a:t>
            </a:r>
            <a:r>
              <a:rPr kumimoji="0" lang="en-US" sz="12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virtualization</a:t>
            </a:r>
          </a:p>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Any</a:t>
            </a: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Kubernetes distribution</a:t>
            </a:r>
          </a:p>
        </p:txBody>
      </p:sp>
      <p:sp>
        <p:nvSpPr>
          <p:cNvPr id="62" name="Rectangle 61">
            <a:extLst>
              <a:ext uri="{FF2B5EF4-FFF2-40B4-BE49-F238E27FC236}">
                <a16:creationId xmlns:a16="http://schemas.microsoft.com/office/drawing/2014/main" id="{59F3C428-60E1-4114-97CC-E91DDD7EA1D7}"/>
              </a:ext>
            </a:extLst>
          </p:cNvPr>
          <p:cNvSpPr/>
          <p:nvPr/>
        </p:nvSpPr>
        <p:spPr>
          <a:xfrm>
            <a:off x="7635340" y="3189097"/>
            <a:ext cx="3764139" cy="53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VMware based virtualization</a:t>
            </a:r>
          </a:p>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GKE ; AKS, EKS (only supports version 1.16)</a:t>
            </a:r>
          </a:p>
        </p:txBody>
      </p:sp>
      <p:sp>
        <p:nvSpPr>
          <p:cNvPr id="63" name="Rectangle 62">
            <a:extLst>
              <a:ext uri="{FF2B5EF4-FFF2-40B4-BE49-F238E27FC236}">
                <a16:creationId xmlns:a16="http://schemas.microsoft.com/office/drawing/2014/main" id="{91CA64E2-4659-4DA1-AC14-0C5E4EF2AF84}"/>
              </a:ext>
            </a:extLst>
          </p:cNvPr>
          <p:cNvSpPr/>
          <p:nvPr/>
        </p:nvSpPr>
        <p:spPr bwMode="auto">
          <a:xfrm>
            <a:off x="1590474" y="4084692"/>
            <a:ext cx="1996491" cy="383011"/>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Cloud benefits</a:t>
            </a:r>
          </a:p>
        </p:txBody>
      </p:sp>
      <p:sp>
        <p:nvSpPr>
          <p:cNvPr id="66" name="Rectangle 65">
            <a:extLst>
              <a:ext uri="{FF2B5EF4-FFF2-40B4-BE49-F238E27FC236}">
                <a16:creationId xmlns:a16="http://schemas.microsoft.com/office/drawing/2014/main" id="{F9F05444-DA41-4156-A9D2-388CF08163C4}"/>
              </a:ext>
            </a:extLst>
          </p:cNvPr>
          <p:cNvSpPr/>
          <p:nvPr/>
        </p:nvSpPr>
        <p:spPr>
          <a:xfrm>
            <a:off x="3628776" y="4081792"/>
            <a:ext cx="2985095" cy="53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Evergreen</a:t>
            </a: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SQL without EOS</a:t>
            </a:r>
          </a:p>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PostgreSQL </a:t>
            </a: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Hyperscale</a:t>
            </a:r>
            <a:endPar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a:extLst>
              <a:ext uri="{FF2B5EF4-FFF2-40B4-BE49-F238E27FC236}">
                <a16:creationId xmlns:a16="http://schemas.microsoft.com/office/drawing/2014/main" id="{6DFF5795-1C0A-4EF7-809D-13FF53FD2071}"/>
              </a:ext>
            </a:extLst>
          </p:cNvPr>
          <p:cNvSpPr/>
          <p:nvPr/>
        </p:nvSpPr>
        <p:spPr>
          <a:xfrm>
            <a:off x="7648614" y="4081792"/>
            <a:ext cx="2985095" cy="983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err="1">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BigQuery</a:t>
            </a: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Omni, Hybrid AI</a:t>
            </a:r>
          </a:p>
          <a:p>
            <a:pPr marL="168072" marR="0" lvl="0" indent="-168072" algn="l" defTabSz="91419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No support </a:t>
            </a:r>
            <a:r>
              <a:rPr kumimoji="0" lang="en-US" sz="1400" b="0" i="0" u="none" strike="noStrike" kern="1200" cap="none" spc="0" normalizeH="0" baseline="0" noProof="0">
                <a:ln>
                  <a:noFill/>
                </a:ln>
                <a:solidFill>
                  <a:srgbClr val="FFFFFF"/>
                </a:solidFill>
                <a:effectLst/>
                <a:uLnTx/>
                <a:uFillTx/>
                <a:latin typeface="Segoe UI"/>
                <a:ea typeface="+mn-ea"/>
                <a:cs typeface="Segoe UI"/>
              </a:rPr>
              <a:t>for evergreen</a:t>
            </a:r>
            <a:br>
              <a:rPr kumimoji="0" lang="en-US" sz="1400" b="0" i="0" u="none" strike="noStrike" kern="1200" cap="none" spc="0" normalizeH="0" baseline="0" noProof="0">
                <a:ln>
                  <a:noFill/>
                </a:ln>
                <a:solidFill>
                  <a:srgbClr val="FFFFFF"/>
                </a:solidFill>
                <a:effectLst/>
                <a:uLnTx/>
                <a:uFillTx/>
                <a:latin typeface="Segoe UI"/>
                <a:ea typeface="+mn-ea"/>
                <a:cs typeface="Segoe UI"/>
              </a:rPr>
            </a:br>
            <a:r>
              <a:rPr kumimoji="0" lang="en-US" sz="1400" b="0" i="0" u="none" strike="noStrike" kern="1200" cap="none" spc="0" normalizeH="0" baseline="0" noProof="0">
                <a:ln>
                  <a:noFill/>
                </a:ln>
                <a:solidFill>
                  <a:srgbClr val="FFFFFF"/>
                </a:solidFill>
                <a:effectLst/>
                <a:uLnTx/>
                <a:uFillTx/>
                <a:latin typeface="Segoe UI"/>
                <a:ea typeface="+mn-ea"/>
                <a:cs typeface="Segoe UI"/>
              </a:rPr>
              <a:t>SQL or any other managed database services</a:t>
            </a:r>
          </a:p>
        </p:txBody>
      </p:sp>
      <p:sp>
        <p:nvSpPr>
          <p:cNvPr id="69" name="Rectangle 68">
            <a:extLst>
              <a:ext uri="{FF2B5EF4-FFF2-40B4-BE49-F238E27FC236}">
                <a16:creationId xmlns:a16="http://schemas.microsoft.com/office/drawing/2014/main" id="{5BF3ABE7-62BE-42AF-A1CF-DAC3322DEF91}"/>
              </a:ext>
            </a:extLst>
          </p:cNvPr>
          <p:cNvSpPr/>
          <p:nvPr/>
        </p:nvSpPr>
        <p:spPr bwMode="auto">
          <a:xfrm>
            <a:off x="1590473" y="5163386"/>
            <a:ext cx="1996491" cy="383011"/>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Connectivity</a:t>
            </a:r>
          </a:p>
        </p:txBody>
      </p:sp>
      <p:sp>
        <p:nvSpPr>
          <p:cNvPr id="70" name="Rectangle 69">
            <a:extLst>
              <a:ext uri="{FF2B5EF4-FFF2-40B4-BE49-F238E27FC236}">
                <a16:creationId xmlns:a16="http://schemas.microsoft.com/office/drawing/2014/main" id="{C7A2D919-562C-4A75-A36B-ED225D0B9079}"/>
              </a:ext>
            </a:extLst>
          </p:cNvPr>
          <p:cNvSpPr/>
          <p:nvPr/>
        </p:nvSpPr>
        <p:spPr>
          <a:xfrm>
            <a:off x="3696514" y="5108054"/>
            <a:ext cx="2985095" cy="5314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Continuous/intermittent</a:t>
            </a:r>
          </a:p>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pitchFamily="34" charset="0"/>
              </a:rPr>
              <a:t>Disconnected</a:t>
            </a: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/totally air-gapped</a:t>
            </a:r>
          </a:p>
        </p:txBody>
      </p:sp>
      <p:sp>
        <p:nvSpPr>
          <p:cNvPr id="72" name="Rectangle 71">
            <a:extLst>
              <a:ext uri="{FF2B5EF4-FFF2-40B4-BE49-F238E27FC236}">
                <a16:creationId xmlns:a16="http://schemas.microsoft.com/office/drawing/2014/main" id="{22DA3CB3-CE82-440D-ADC7-159CA9960440}"/>
              </a:ext>
            </a:extLst>
          </p:cNvPr>
          <p:cNvSpPr/>
          <p:nvPr/>
        </p:nvSpPr>
        <p:spPr>
          <a:xfrm>
            <a:off x="7616432" y="5140686"/>
            <a:ext cx="2985095" cy="286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171450" marR="0" lvl="0" indent="-171450" algn="l" defTabSz="914225"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Continuous/intermittent only</a:t>
            </a:r>
          </a:p>
        </p:txBody>
      </p:sp>
      <p:cxnSp>
        <p:nvCxnSpPr>
          <p:cNvPr id="33" name="Straight Connector 32">
            <a:extLst>
              <a:ext uri="{FF2B5EF4-FFF2-40B4-BE49-F238E27FC236}">
                <a16:creationId xmlns:a16="http://schemas.microsoft.com/office/drawing/2014/main" id="{C19D66E0-7D5B-2341-A64E-F8D04A8E3CF8}"/>
              </a:ext>
              <a:ext uri="{C183D7F6-B498-43B3-948B-1728B52AA6E4}">
                <adec:decorative xmlns:adec="http://schemas.microsoft.com/office/drawing/2017/decorative" val="1"/>
              </a:ext>
            </a:extLst>
          </p:cNvPr>
          <p:cNvCxnSpPr>
            <a:cxnSpLocks/>
          </p:cNvCxnSpPr>
          <p:nvPr/>
        </p:nvCxnSpPr>
        <p:spPr>
          <a:xfrm>
            <a:off x="3759382" y="2195710"/>
            <a:ext cx="257863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75079DB-838E-5141-8E55-A33E580A77DF}"/>
              </a:ext>
              <a:ext uri="{C183D7F6-B498-43B3-948B-1728B52AA6E4}">
                <adec:decorative xmlns:adec="http://schemas.microsoft.com/office/drawing/2017/decorative" val="1"/>
              </a:ext>
            </a:extLst>
          </p:cNvPr>
          <p:cNvCxnSpPr>
            <a:cxnSpLocks/>
          </p:cNvCxnSpPr>
          <p:nvPr/>
        </p:nvCxnSpPr>
        <p:spPr>
          <a:xfrm>
            <a:off x="7765545" y="2195710"/>
            <a:ext cx="257863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Graphic 1" descr="Azure arc icon">
            <a:extLst>
              <a:ext uri="{FF2B5EF4-FFF2-40B4-BE49-F238E27FC236}">
                <a16:creationId xmlns:a16="http://schemas.microsoft.com/office/drawing/2014/main" id="{FB596D0D-6B77-461C-916D-DC95C059B9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09017" y="1640755"/>
            <a:ext cx="514669" cy="514669"/>
          </a:xfrm>
          <a:prstGeom prst="rect">
            <a:avLst/>
          </a:prstGeom>
        </p:spPr>
      </p:pic>
      <p:grpSp>
        <p:nvGrpSpPr>
          <p:cNvPr id="9" name="Group 8" descr="Internal only bar with two Caution icons">
            <a:extLst>
              <a:ext uri="{FF2B5EF4-FFF2-40B4-BE49-F238E27FC236}">
                <a16:creationId xmlns:a16="http://schemas.microsoft.com/office/drawing/2014/main" id="{B56ACAFA-AA42-481D-8525-7388F06E04A6}"/>
              </a:ext>
            </a:extLst>
          </p:cNvPr>
          <p:cNvGrpSpPr/>
          <p:nvPr/>
        </p:nvGrpSpPr>
        <p:grpSpPr>
          <a:xfrm>
            <a:off x="0" y="6269039"/>
            <a:ext cx="12192000" cy="588962"/>
            <a:chOff x="0" y="6269039"/>
            <a:chExt cx="12192000" cy="588962"/>
          </a:xfrm>
        </p:grpSpPr>
        <p:sp>
          <p:nvSpPr>
            <p:cNvPr id="5" name="TextBox 4">
              <a:extLst>
                <a:ext uri="{FF2B5EF4-FFF2-40B4-BE49-F238E27FC236}">
                  <a16:creationId xmlns:a16="http://schemas.microsoft.com/office/drawing/2014/main" id="{18520C42-7E32-498A-8717-F57E4CB81A5C}"/>
                </a:ext>
              </a:extLst>
            </p:cNvPr>
            <p:cNvSpPr txBox="1"/>
            <p:nvPr/>
          </p:nvSpPr>
          <p:spPr>
            <a:xfrm>
              <a:off x="0" y="6269039"/>
              <a:ext cx="12192000" cy="588962"/>
            </a:xfrm>
            <a:prstGeom prst="rect">
              <a:avLst/>
            </a:prstGeom>
            <a:solidFill>
              <a:srgbClr val="D83B01"/>
            </a:solidFill>
          </p:spPr>
          <p:txBody>
            <a:bodyPr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Internal only</a:t>
              </a:r>
            </a:p>
          </p:txBody>
        </p:sp>
        <p:pic>
          <p:nvPicPr>
            <p:cNvPr id="8" name="Graphic 7">
              <a:extLst>
                <a:ext uri="{FF2B5EF4-FFF2-40B4-BE49-F238E27FC236}">
                  <a16:creationId xmlns:a16="http://schemas.microsoft.com/office/drawing/2014/main" id="{024F84CC-FA67-4302-B89B-2EA329E11E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651" y="6373908"/>
              <a:ext cx="379224" cy="379224"/>
            </a:xfrm>
            <a:prstGeom prst="rect">
              <a:avLst/>
            </a:prstGeom>
          </p:spPr>
        </p:pic>
        <p:pic>
          <p:nvPicPr>
            <p:cNvPr id="27" name="Graphic 26">
              <a:extLst>
                <a:ext uri="{FF2B5EF4-FFF2-40B4-BE49-F238E27FC236}">
                  <a16:creationId xmlns:a16="http://schemas.microsoft.com/office/drawing/2014/main" id="{EB0D3194-D78B-488E-9D08-469064169A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19776" y="6373908"/>
              <a:ext cx="379224" cy="379224"/>
            </a:xfrm>
            <a:prstGeom prst="rect">
              <a:avLst/>
            </a:prstGeom>
          </p:spPr>
        </p:pic>
      </p:grpSp>
    </p:spTree>
    <p:extLst>
      <p:ext uri="{BB962C8B-B14F-4D97-AF65-F5344CB8AC3E}">
        <p14:creationId xmlns:p14="http://schemas.microsoft.com/office/powerpoint/2010/main" val="3386780787"/>
      </p:ext>
    </p:extLst>
  </p:cSld>
  <p:clrMapOvr>
    <a:masterClrMapping/>
  </p:clrMapOvr>
  <p:transition>
    <p:fade/>
  </p:transition>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2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Business_015_Blue.potx" id="{CA0B5F3A-AF62-4C66-BFA6-344D4FF6C139}" vid="{49EF8971-2F8F-44F4-89CB-97AC0D867C82}"/>
    </a:ext>
  </a:extLst>
</a:theme>
</file>

<file path=ppt/theme/theme4.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9EFCE3B25ABA6408189FD33A4A457F3" ma:contentTypeVersion="11" ma:contentTypeDescription="Create a new document." ma:contentTypeScope="" ma:versionID="30d37364aec96ee0f6d6c73c912200fa">
  <xsd:schema xmlns:xsd="http://www.w3.org/2001/XMLSchema" xmlns:xs="http://www.w3.org/2001/XMLSchema" xmlns:p="http://schemas.microsoft.com/office/2006/metadata/properties" xmlns:ns2="a0ddbcaa-26eb-4777-9a4f-1a0b02d38d31" xmlns:ns3="97ec725c-6f89-4408-96c5-4c7b98497aa4" targetNamespace="http://schemas.microsoft.com/office/2006/metadata/properties" ma:root="true" ma:fieldsID="7e984405b2485b7e164e4aaca02166a0" ns2:_="" ns3:_="">
    <xsd:import namespace="a0ddbcaa-26eb-4777-9a4f-1a0b02d38d31"/>
    <xsd:import namespace="97ec725c-6f89-4408-96c5-4c7b98497aa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ddbcaa-26eb-4777-9a4f-1a0b02d38d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7ec725c-6f89-4408-96c5-4c7b98497aa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a0ddbcaa-26eb-4777-9a4f-1a0b02d38d31"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BDC2309-2103-490C-AA4F-11FC8883F1E8}">
  <ds:schemaRefs>
    <ds:schemaRef ds:uri="97ec725c-6f89-4408-96c5-4c7b98497aa4"/>
    <ds:schemaRef ds:uri="a0ddbcaa-26eb-4777-9a4f-1a0b02d38d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a0ddbcaa-26eb-4777-9a4f-1a0b02d38d31"/>
    <ds:schemaRef ds:uri="97ec725c-6f89-4408-96c5-4c7b98497aa4"/>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schemas.microsoft.com/office/2006/metadata/properties"/>
    <ds:schemaRef ds:uri="http://purl.org/dc/elements/1.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0</TotalTime>
  <Words>17811</Words>
  <Application>Microsoft Office PowerPoint</Application>
  <PresentationFormat>Widescreen</PresentationFormat>
  <Paragraphs>2100</Paragraphs>
  <Slides>92</Slides>
  <Notes>78</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92</vt:i4>
      </vt:variant>
    </vt:vector>
  </HeadingPairs>
  <TitlesOfParts>
    <vt:vector size="106" baseType="lpstr">
      <vt:lpstr>Arial</vt:lpstr>
      <vt:lpstr>Calibri</vt:lpstr>
      <vt:lpstr>Consolas</vt:lpstr>
      <vt:lpstr>Segoe UI</vt:lpstr>
      <vt:lpstr>Segoe UI Light</vt:lpstr>
      <vt:lpstr>Segoe UI Semibold</vt:lpstr>
      <vt:lpstr>Segoe UI Semilight</vt:lpstr>
      <vt:lpstr>Segoe UI Symbol</vt:lpstr>
      <vt:lpstr>SegoeUI</vt:lpstr>
      <vt:lpstr>Wingdings</vt:lpstr>
      <vt:lpstr>Black Template</vt:lpstr>
      <vt:lpstr>2_Azure 1</vt:lpstr>
      <vt:lpstr>WHITE TEMPLATE</vt:lpstr>
      <vt:lpstr>Azure 1</vt:lpstr>
      <vt:lpstr>Presenter Guidance – To Customer </vt:lpstr>
      <vt:lpstr>Presenter Guidance – To Partner </vt:lpstr>
      <vt:lpstr>Azure Arc overview</vt:lpstr>
      <vt:lpstr>Customer environments and application  requirements are evolving</vt:lpstr>
      <vt:lpstr>PowerPoint Presentation</vt:lpstr>
      <vt:lpstr>Manage &amp; Operate your infrastructure from the Azure control plane and run Azure services on your infrastructure</vt:lpstr>
      <vt:lpstr>Azure Arc</vt:lpstr>
      <vt:lpstr>Azure Arc use cases</vt:lpstr>
      <vt:lpstr>PowerPoint Presentation</vt:lpstr>
      <vt:lpstr>PowerPoint Presentation</vt:lpstr>
      <vt:lpstr>Customer challenges when hybrid</vt:lpstr>
      <vt:lpstr>PowerPoint Presentation</vt:lpstr>
      <vt:lpstr>PowerPoint Presentation</vt:lpstr>
      <vt:lpstr>PowerPoint Presentation</vt:lpstr>
      <vt:lpstr>Azure Arc Bring Azure services and management to any infrastructure</vt:lpstr>
      <vt:lpstr>Azure Arc enabled infrastructure Bring on-premises and multi-cloud infrastructure to Azure with Azure Arc </vt:lpstr>
      <vt:lpstr>Customer scenario Organize &amp; govern across environments</vt:lpstr>
      <vt:lpstr>Customer scenario Organize &amp; govern across environments</vt:lpstr>
      <vt:lpstr>PowerPoint Presentation</vt:lpstr>
      <vt:lpstr>PowerPoint Presentation</vt:lpstr>
      <vt:lpstr>PowerPoint Presentation</vt:lpstr>
      <vt:lpstr>Azure Arc enabled servers Bring on-premises and multi-cloud servers to Azure with Azure Arc</vt:lpstr>
      <vt:lpstr>Azure Arc enabled servers Azure Arc enabled servers are auto-enrolled with additional Azure services</vt:lpstr>
      <vt:lpstr>Azure Arc enabled servers The future of Microsoft Endpoint Configuration Manager (formerly SCCM)</vt:lpstr>
      <vt:lpstr>Azure Arc enabled servers Co-management with Microsoft Endpoint Configuration Manager (MECM – formerly SCCM)</vt:lpstr>
      <vt:lpstr>Azure Arc enabled servers Co-management with Microsoft Endpoint Configuration Manager (MECM – formerly SCCM)</vt:lpstr>
      <vt:lpstr>Azure Arc enabled SQL Server Data management benefits for Azure Arc enabled servers</vt:lpstr>
      <vt:lpstr>PowerPoint Presentation</vt:lpstr>
      <vt:lpstr>SQL Server Assessment</vt:lpstr>
      <vt:lpstr>Customer scenario At-scale Kubernetes app management</vt:lpstr>
      <vt:lpstr>Customer scenario At-scale Kubernetes app management</vt:lpstr>
      <vt:lpstr>PowerPoint Presentation</vt:lpstr>
      <vt:lpstr>PowerPoint Presentation</vt:lpstr>
      <vt:lpstr>Azure Arc enabled Kubernetes Connect, manage, and operate Kubernetes clusters and applications running anywhere using Azure Arc</vt:lpstr>
      <vt:lpstr>Customer scenario Run Azure data services anywhere</vt:lpstr>
      <vt:lpstr>Customer scenario Run Azure data services anywhere</vt:lpstr>
      <vt:lpstr>Azure Arc enabled data services</vt:lpstr>
      <vt:lpstr>Azure Arc enabled data services Architecture</vt:lpstr>
      <vt:lpstr>Which SQL Database deployment do I need?</vt:lpstr>
      <vt:lpstr>Which PostgreSQL Database deployment do I need?</vt:lpstr>
      <vt:lpstr>Management capabilities comparison by deployment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Arc enabled servers pricing</vt:lpstr>
      <vt:lpstr>Azure Arc enabled servers pricing</vt:lpstr>
      <vt:lpstr>PowerPoint Presentation</vt:lpstr>
      <vt:lpstr>Example: Azure Arc Partner Opportunity – Migration + Sentinel</vt:lpstr>
      <vt:lpstr>Example: Azure Arc Partner Opportunity – Migration + Sentinel</vt:lpstr>
      <vt:lpstr>Azure Arc Partner Opportunity</vt:lpstr>
      <vt:lpstr>Contoso MSP delivering value with Azure Arc</vt:lpstr>
      <vt:lpstr>Pricing for Arc enabled Kubernetes and data services</vt:lpstr>
      <vt:lpstr>Azure Arc roadmap</vt:lpstr>
      <vt:lpstr>What do we hear from customers?</vt:lpstr>
      <vt:lpstr>Azure Customer </vt:lpstr>
      <vt:lpstr>Azure Arc Architecture</vt:lpstr>
      <vt:lpstr>GitOps – Definition &amp; Principles</vt:lpstr>
      <vt:lpstr>Azure Arc enabled Kubernetes GitOps Flow</vt:lpstr>
      <vt:lpstr>The Azure Arc Jumpstart GitHub Repository</vt:lpstr>
      <vt:lpstr>Get started</vt:lpstr>
      <vt:lpstr>Azure Arc enabled servers Connectivity Options</vt:lpstr>
      <vt:lpstr>Azure Arc enabled servers architecture Linux OS</vt:lpstr>
      <vt:lpstr>Azure Arc enabled servers architecture Windows OS</vt:lpstr>
      <vt:lpstr>Azure Arc enabled servers Connected Machine Agent</vt:lpstr>
      <vt:lpstr>Azure Arc enabled servers Azure Key Vault Integration</vt:lpstr>
      <vt:lpstr>Azure Arc enabled Kubernetes Onboarding</vt:lpstr>
      <vt:lpstr>Azure Arc enabled Kubernetes  GitOps Configuration</vt:lpstr>
      <vt:lpstr>Azure Arc enabled Kubernetes  AAD enabled RBAC</vt:lpstr>
      <vt:lpstr>Azure Arc enabled Kubernetes Cluster Connect</vt:lpstr>
      <vt:lpstr>Azure Arc enabled Kubernetes  Azure Monitor</vt:lpstr>
      <vt:lpstr>Azure Arc enabled Kubernetes  Azure Policy (Gatekeeper)</vt:lpstr>
      <vt:lpstr>Azure Arc enabled Kubernetes  Cluster extension (Private Preview)</vt:lpstr>
      <vt:lpstr>Azure Arc enabled Data Services Endpoints</vt:lpstr>
      <vt:lpstr>PowerPoint Presentation</vt:lpstr>
      <vt:lpstr>PowerPoint Presentation</vt:lpstr>
      <vt:lpstr>Resources</vt:lpstr>
      <vt:lpstr>Thank you</vt:lpstr>
      <vt:lpstr>PowerPoint Presentation</vt:lpstr>
      <vt:lpstr>Azure Arc can help simplify and standardize to capture the opportunities</vt:lpstr>
      <vt:lpstr>Azure Lighthouse</vt:lpstr>
      <vt:lpstr>Azure Lighthouse and Azure Arc Azure Arc extends Azure management, services, and Azure Lighthouse anywhere</vt:lpstr>
      <vt:lpstr>Azure Lighthouse and Azure Arc New opportunities for partners</vt:lpstr>
      <vt:lpstr>Azure Lighthouse and Azure Arc What it means for partners</vt:lpstr>
      <vt:lpstr>Azure Arc launch partners</vt:lpstr>
      <vt:lpstr>PowerPoint Presentation</vt:lpstr>
      <vt:lpstr>Azure Arc enabled servers pricing Example 1</vt:lpstr>
      <vt:lpstr>Azure Arc enabled servers pricing Example 2</vt:lpstr>
      <vt:lpstr>Google Anthos comparison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Guidance – To Customer</dc:title>
  <dc:creator>Sanjay Satheesh</dc:creator>
  <cp:lastModifiedBy>Sanjay Satheesh</cp:lastModifiedBy>
  <cp:revision>1</cp:revision>
  <dcterms:created xsi:type="dcterms:W3CDTF">2020-10-28T00:37:33Z</dcterms:created>
  <dcterms:modified xsi:type="dcterms:W3CDTF">2020-12-02T09:10:07Z</dcterms:modified>
</cp:coreProperties>
</file>